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doc" ContentType="application/msword"/>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 id="2147483891" r:id="rId2"/>
    <p:sldMasterId id="2147483933" r:id="rId3"/>
    <p:sldMasterId id="2147483947" r:id="rId4"/>
  </p:sldMasterIdLst>
  <p:notesMasterIdLst>
    <p:notesMasterId r:id="rId55"/>
  </p:notesMasterIdLst>
  <p:handoutMasterIdLst>
    <p:handoutMasterId r:id="rId56"/>
  </p:handoutMasterIdLst>
  <p:sldIdLst>
    <p:sldId id="395" r:id="rId5"/>
    <p:sldId id="350" r:id="rId6"/>
    <p:sldId id="383" r:id="rId7"/>
    <p:sldId id="357" r:id="rId8"/>
    <p:sldId id="382" r:id="rId9"/>
    <p:sldId id="420" r:id="rId10"/>
    <p:sldId id="421" r:id="rId11"/>
    <p:sldId id="419" r:id="rId12"/>
    <p:sldId id="423" r:id="rId13"/>
    <p:sldId id="424" r:id="rId14"/>
    <p:sldId id="425" r:id="rId15"/>
    <p:sldId id="417" r:id="rId16"/>
    <p:sldId id="418" r:id="rId17"/>
    <p:sldId id="429" r:id="rId18"/>
    <p:sldId id="416" r:id="rId19"/>
    <p:sldId id="426" r:id="rId20"/>
    <p:sldId id="415" r:id="rId21"/>
    <p:sldId id="427" r:id="rId22"/>
    <p:sldId id="428" r:id="rId23"/>
    <p:sldId id="393" r:id="rId24"/>
    <p:sldId id="331" r:id="rId25"/>
    <p:sldId id="385" r:id="rId26"/>
    <p:sldId id="386" r:id="rId27"/>
    <p:sldId id="387" r:id="rId28"/>
    <p:sldId id="388" r:id="rId29"/>
    <p:sldId id="390" r:id="rId30"/>
    <p:sldId id="389" r:id="rId31"/>
    <p:sldId id="396" r:id="rId32"/>
    <p:sldId id="398" r:id="rId33"/>
    <p:sldId id="397" r:id="rId34"/>
    <p:sldId id="411" r:id="rId35"/>
    <p:sldId id="412" r:id="rId36"/>
    <p:sldId id="413" r:id="rId37"/>
    <p:sldId id="381" r:id="rId38"/>
    <p:sldId id="300" r:id="rId39"/>
    <p:sldId id="353" r:id="rId40"/>
    <p:sldId id="392" r:id="rId41"/>
    <p:sldId id="384" r:id="rId42"/>
    <p:sldId id="380" r:id="rId43"/>
    <p:sldId id="332" r:id="rId44"/>
    <p:sldId id="320" r:id="rId45"/>
    <p:sldId id="354" r:id="rId46"/>
    <p:sldId id="399" r:id="rId47"/>
    <p:sldId id="310" r:id="rId48"/>
    <p:sldId id="400" r:id="rId49"/>
    <p:sldId id="333" r:id="rId50"/>
    <p:sldId id="355" r:id="rId51"/>
    <p:sldId id="356" r:id="rId52"/>
    <p:sldId id="335" r:id="rId53"/>
    <p:sldId id="334"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00"/>
    <a:srgbClr val="0000CC"/>
    <a:srgbClr val="D7D200"/>
    <a:srgbClr val="FF0000"/>
    <a:srgbClr val="CC6600"/>
    <a:srgbClr val="993300"/>
    <a:srgbClr val="FFFF99"/>
    <a:srgbClr val="FFFFCC"/>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5431" autoAdjust="0"/>
    <p:restoredTop sz="94660"/>
  </p:normalViewPr>
  <p:slideViewPr>
    <p:cSldViewPr snapToGrid="0" showGuides="1">
      <p:cViewPr>
        <p:scale>
          <a:sx n="82" d="100"/>
          <a:sy n="82" d="100"/>
        </p:scale>
        <p:origin x="-1332" y="-114"/>
      </p:cViewPr>
      <p:guideLst>
        <p:guide orient="horz" pos="1693"/>
        <p:guide pos="575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4.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4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8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8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8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3CE079D-313A-401E-A1BD-2FA855B663EE}"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B6B2ED4-B579-46C0-BCDF-15C2E1A3C8E8}"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014E7-7162-485D-92F9-70C8A54F3A3A}" type="slidenum">
              <a:rPr lang="en-US"/>
              <a:pPr/>
              <a:t>10</a:t>
            </a:fld>
            <a:endParaRPr lang="en-US"/>
          </a:p>
        </p:txBody>
      </p:sp>
      <p:sp>
        <p:nvSpPr>
          <p:cNvPr id="47106" name="Rectangle 2"/>
          <p:cNvSpPr>
            <a:spLocks noGrp="1" noRot="1" noChangeAspect="1" noChangeArrowheads="1" noTextEdit="1"/>
          </p:cNvSpPr>
          <p:nvPr>
            <p:ph type="sldImg"/>
          </p:nvPr>
        </p:nvSpPr>
        <p:spPr>
          <a:xfrm>
            <a:off x="457200" y="935038"/>
            <a:ext cx="5964238" cy="4473575"/>
          </a:xfrm>
          <a:ln/>
        </p:spPr>
      </p:sp>
      <p:sp>
        <p:nvSpPr>
          <p:cNvPr id="47107" name="Rectangle 3"/>
          <p:cNvSpPr>
            <a:spLocks noGrp="1" noChangeArrowheads="1"/>
          </p:cNvSpPr>
          <p:nvPr>
            <p:ph type="body" idx="1"/>
          </p:nvPr>
        </p:nvSpPr>
        <p:spPr>
          <a:xfrm>
            <a:off x="931863" y="4351338"/>
            <a:ext cx="5048250" cy="4141787"/>
          </a:xfrm>
          <a:ln/>
          <a:effectLst>
            <a:outerShdw dist="107763" dir="2700000" algn="ctr" rotWithShape="0">
              <a:schemeClr val="bg2"/>
            </a:outerShdw>
          </a:effectLst>
        </p:spPr>
        <p:txBody>
          <a:bodyPr lIns="90478" tIns="44445" rIns="90478" bIns="44445" anchor="ct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44D31E5-BD50-4FF6-B215-9CEAD3C0786F}" type="slidenum">
              <a:rPr lang="en-US" smtClean="0">
                <a:latin typeface="Arial" pitchFamily="34" charset="0"/>
              </a:rPr>
              <a:pPr/>
              <a:t>32</a:t>
            </a:fld>
            <a:endParaRPr lang="en-US" smtClean="0">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B291A11-F6DC-4227-9488-C8697474A743}" type="slidenum">
              <a:rPr lang="en-US" smtClean="0"/>
              <a:pPr/>
              <a:t>33</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9175797-05E5-48AC-929C-CA1F1F0D510A}" type="slidenum">
              <a:rPr lang="en-US" smtClean="0"/>
              <a:pPr/>
              <a:t>35</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BCD1B90-6BFC-4E07-BA07-4C3EEDA15606}" type="slidenum">
              <a:rPr lang="en-US" smtClean="0"/>
              <a:pPr/>
              <a:t>44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pPr>
              <a:defRPr/>
            </a:pPr>
            <a:endParaRPr lang="en-US"/>
          </a:p>
        </p:txBody>
      </p:sp>
      <p:sp>
        <p:nvSpPr>
          <p:cNvPr id="19" name="Segnaposto piè di pagina 18"/>
          <p:cNvSpPr>
            <a:spLocks noGrp="1"/>
          </p:cNvSpPr>
          <p:nvPr>
            <p:ph type="ftr" sz="quarter" idx="11"/>
          </p:nvPr>
        </p:nvSpPr>
        <p:spPr/>
        <p:txBody>
          <a:bodyPr/>
          <a:lstStyle/>
          <a:p>
            <a:pPr>
              <a:defRPr/>
            </a:pPr>
            <a:endParaRPr lang="en-US"/>
          </a:p>
        </p:txBody>
      </p:sp>
      <p:sp>
        <p:nvSpPr>
          <p:cNvPr id="27" name="Segnaposto numero diapositiva 26"/>
          <p:cNvSpPr>
            <a:spLocks noGrp="1"/>
          </p:cNvSpPr>
          <p:nvPr>
            <p:ph type="sldNum" sz="quarter" idx="12"/>
          </p:nvPr>
        </p:nvSpPr>
        <p:spPr/>
        <p:txBody>
          <a:bodyPr/>
          <a:lstStyle/>
          <a:p>
            <a:pPr>
              <a:defRPr/>
            </a:pPr>
            <a:fld id="{9DB998E2-2A8D-43D6-BD2E-9F444DEB6184}" type="slidenum">
              <a:rPr lang="en-US" smtClean="0"/>
              <a:pPr>
                <a:defRPr/>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pPr>
              <a:defRPr/>
            </a:pPr>
            <a:fld id="{84631E1B-9954-44DB-8350-AB79B236A19D}" type="slidenum">
              <a:rPr lang="en-US" smtClean="0"/>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pPr>
              <a:defRPr/>
            </a:pPr>
            <a:fld id="{2035BD99-796F-4C91-983F-C6BEEC620540}" type="slidenum">
              <a:rPr lang="en-US" smtClean="0"/>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smtClean="0"/>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9" name="Segnaposto data 18"/>
          <p:cNvSpPr>
            <a:spLocks noGrp="1"/>
          </p:cNvSpPr>
          <p:nvPr>
            <p:ph type="dt" sz="half" idx="10"/>
          </p:nvPr>
        </p:nvSpPr>
        <p:spPr/>
        <p:txBody>
          <a:bodyPr/>
          <a:lstStyle>
            <a:extLst/>
          </a:lstStyle>
          <a:p>
            <a:pPr>
              <a:defRPr/>
            </a:pPr>
            <a:endParaRPr lang="en-US"/>
          </a:p>
        </p:txBody>
      </p:sp>
      <p:sp>
        <p:nvSpPr>
          <p:cNvPr id="8" name="Segnaposto piè di pagina 7"/>
          <p:cNvSpPr>
            <a:spLocks noGrp="1"/>
          </p:cNvSpPr>
          <p:nvPr>
            <p:ph type="ftr" sz="quarter" idx="11"/>
          </p:nvPr>
        </p:nvSpPr>
        <p:spPr/>
        <p:txBody>
          <a:bodyPr/>
          <a:lstStyle>
            <a:extLst/>
          </a:lstStyle>
          <a:p>
            <a:pPr>
              <a:defRPr/>
            </a:pPr>
            <a:endParaRPr lang="en-US"/>
          </a:p>
        </p:txBody>
      </p:sp>
      <p:sp>
        <p:nvSpPr>
          <p:cNvPr id="11" name="Segnaposto numero diapositiva 10"/>
          <p:cNvSpPr>
            <a:spLocks noGrp="1"/>
          </p:cNvSpPr>
          <p:nvPr>
            <p:ph type="sldNum" sz="quarter" idx="12"/>
          </p:nvPr>
        </p:nvSpPr>
        <p:spPr/>
        <p:txBody>
          <a:bodyPr/>
          <a:lstStyle>
            <a:extLst/>
          </a:lstStyle>
          <a:p>
            <a:pPr>
              <a:defRPr/>
            </a:pPr>
            <a:fld id="{9DB998E2-2A8D-43D6-BD2E-9F444DEB6184}" type="slidenum">
              <a:rPr lang="en-US" smtClean="0"/>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a:defRPr/>
            </a:pPr>
            <a:endParaRPr lang="en-US"/>
          </a:p>
        </p:txBody>
      </p:sp>
      <p:sp>
        <p:nvSpPr>
          <p:cNvPr id="5" name="Segnaposto piè di pagina 4"/>
          <p:cNvSpPr>
            <a:spLocks noGrp="1"/>
          </p:cNvSpPr>
          <p:nvPr>
            <p:ph type="ftr" sz="quarter" idx="11"/>
          </p:nvPr>
        </p:nvSpPr>
        <p:spPr/>
        <p:txBody>
          <a:bodyPr/>
          <a:lstStyle>
            <a:extLst/>
          </a:lstStyle>
          <a:p>
            <a:pPr>
              <a:defRPr/>
            </a:pPr>
            <a:endParaRPr lang="en-US"/>
          </a:p>
        </p:txBody>
      </p:sp>
      <p:sp>
        <p:nvSpPr>
          <p:cNvPr id="6" name="Segnaposto numero diapositiva 5"/>
          <p:cNvSpPr>
            <a:spLocks noGrp="1"/>
          </p:cNvSpPr>
          <p:nvPr>
            <p:ph type="sldNum" sz="quarter" idx="12"/>
          </p:nvPr>
        </p:nvSpPr>
        <p:spPr/>
        <p:txBody>
          <a:bodyPr/>
          <a:lstStyle>
            <a:extLst/>
          </a:lstStyle>
          <a:p>
            <a:pPr>
              <a:defRPr/>
            </a:pPr>
            <a:fld id="{886A8E12-4655-400C-BC21-5E16597FA426}" type="slidenum">
              <a:rPr lang="en-US" smtClean="0"/>
              <a:pPr>
                <a:defRPr/>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pPr>
              <a:defRPr/>
            </a:pPr>
            <a:endParaRPr lang="en-US"/>
          </a:p>
        </p:txBody>
      </p:sp>
      <p:sp>
        <p:nvSpPr>
          <p:cNvPr id="5" name="Segnaposto piè di pagina 4"/>
          <p:cNvSpPr>
            <a:spLocks noGrp="1"/>
          </p:cNvSpPr>
          <p:nvPr>
            <p:ph type="ftr" sz="quarter" idx="11"/>
          </p:nvPr>
        </p:nvSpPr>
        <p:spPr/>
        <p:txBody>
          <a:bodyPr/>
          <a:lstStyle>
            <a:extLst/>
          </a:lstStyle>
          <a:p>
            <a:pPr>
              <a:defRPr/>
            </a:pPr>
            <a:endParaRPr lang="en-US"/>
          </a:p>
        </p:txBody>
      </p:sp>
      <p:sp>
        <p:nvSpPr>
          <p:cNvPr id="6" name="Segnaposto numero diapositiva 5"/>
          <p:cNvSpPr>
            <a:spLocks noGrp="1"/>
          </p:cNvSpPr>
          <p:nvPr>
            <p:ph type="sldNum" sz="quarter" idx="12"/>
          </p:nvPr>
        </p:nvSpPr>
        <p:spPr/>
        <p:txBody>
          <a:bodyPr/>
          <a:lstStyle>
            <a:extLst/>
          </a:lstStyle>
          <a:p>
            <a:pPr>
              <a:defRPr/>
            </a:pPr>
            <a:fld id="{A0C9F5A4-032E-44E2-A62F-E36B9C96E7FE}" type="slidenum">
              <a:rPr lang="en-US" smtClean="0"/>
              <a:pPr>
                <a:defRPr/>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pPr>
              <a:defRPr/>
            </a:pPr>
            <a:endParaRPr lang="en-US"/>
          </a:p>
        </p:txBody>
      </p:sp>
      <p:sp>
        <p:nvSpPr>
          <p:cNvPr id="6" name="Segnaposto piè di pagina 5"/>
          <p:cNvSpPr>
            <a:spLocks noGrp="1"/>
          </p:cNvSpPr>
          <p:nvPr>
            <p:ph type="ftr" sz="quarter" idx="11"/>
          </p:nvPr>
        </p:nvSpPr>
        <p:spPr/>
        <p:txBody>
          <a:bodyPr/>
          <a:lstStyle>
            <a:extLst/>
          </a:lstStyle>
          <a:p>
            <a:pPr>
              <a:defRPr/>
            </a:pPr>
            <a:endParaRPr lang="en-US"/>
          </a:p>
        </p:txBody>
      </p:sp>
      <p:sp>
        <p:nvSpPr>
          <p:cNvPr id="7" name="Segnaposto numero diapositiva 6"/>
          <p:cNvSpPr>
            <a:spLocks noGrp="1"/>
          </p:cNvSpPr>
          <p:nvPr>
            <p:ph type="sldNum" sz="quarter" idx="12"/>
          </p:nvPr>
        </p:nvSpPr>
        <p:spPr/>
        <p:txBody>
          <a:bodyPr/>
          <a:lstStyle>
            <a:extLst/>
          </a:lstStyle>
          <a:p>
            <a:pPr>
              <a:defRPr/>
            </a:pPr>
            <a:fld id="{D2B958B5-3AC4-4A4D-A8CE-02163BC0AC72}" type="slidenum">
              <a:rPr lang="en-US" smtClean="0"/>
              <a:pPr>
                <a:defRPr/>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pPr>
              <a:defRPr/>
            </a:pPr>
            <a:endParaRPr lang="en-US"/>
          </a:p>
        </p:txBody>
      </p:sp>
      <p:sp>
        <p:nvSpPr>
          <p:cNvPr id="8" name="Segnaposto piè di pagina 7"/>
          <p:cNvSpPr>
            <a:spLocks noGrp="1"/>
          </p:cNvSpPr>
          <p:nvPr>
            <p:ph type="ftr" sz="quarter" idx="11"/>
          </p:nvPr>
        </p:nvSpPr>
        <p:spPr/>
        <p:txBody>
          <a:bodyPr/>
          <a:lstStyle>
            <a:extLst/>
          </a:lstStyle>
          <a:p>
            <a:pPr>
              <a:defRPr/>
            </a:pPr>
            <a:endParaRPr lang="en-US"/>
          </a:p>
        </p:txBody>
      </p:sp>
      <p:sp>
        <p:nvSpPr>
          <p:cNvPr id="9" name="Segnaposto numero diapositiva 8"/>
          <p:cNvSpPr>
            <a:spLocks noGrp="1"/>
          </p:cNvSpPr>
          <p:nvPr>
            <p:ph type="sldNum" sz="quarter" idx="12"/>
          </p:nvPr>
        </p:nvSpPr>
        <p:spPr/>
        <p:txBody>
          <a:bodyPr/>
          <a:lstStyle>
            <a:extLst/>
          </a:lstStyle>
          <a:p>
            <a:pPr>
              <a:defRPr/>
            </a:pPr>
            <a:fld id="{C923B2E6-2B3B-4B03-B50C-E41B3E81F627}" type="slidenum">
              <a:rPr lang="en-US" smtClean="0"/>
              <a:pPr>
                <a:defRPr/>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pPr>
              <a:defRPr/>
            </a:pPr>
            <a:endParaRPr lang="en-US"/>
          </a:p>
        </p:txBody>
      </p:sp>
      <p:sp>
        <p:nvSpPr>
          <p:cNvPr id="4" name="Segnaposto piè di pagina 3"/>
          <p:cNvSpPr>
            <a:spLocks noGrp="1"/>
          </p:cNvSpPr>
          <p:nvPr>
            <p:ph type="ftr" sz="quarter" idx="11"/>
          </p:nvPr>
        </p:nvSpPr>
        <p:spPr/>
        <p:txBody>
          <a:bodyPr/>
          <a:lstStyle>
            <a:extLst/>
          </a:lstStyle>
          <a:p>
            <a:pPr>
              <a:defRPr/>
            </a:pPr>
            <a:endParaRPr lang="en-US"/>
          </a:p>
        </p:txBody>
      </p:sp>
      <p:sp>
        <p:nvSpPr>
          <p:cNvPr id="5" name="Segnaposto numero diapositiva 4"/>
          <p:cNvSpPr>
            <a:spLocks noGrp="1"/>
          </p:cNvSpPr>
          <p:nvPr>
            <p:ph type="sldNum" sz="quarter" idx="12"/>
          </p:nvPr>
        </p:nvSpPr>
        <p:spPr/>
        <p:txBody>
          <a:bodyPr/>
          <a:lstStyle>
            <a:extLst/>
          </a:lstStyle>
          <a:p>
            <a:pPr>
              <a:defRPr/>
            </a:pPr>
            <a:fld id="{F3E1AF8E-2A3D-45DE-9741-E5A359F10DC4}" type="slidenum">
              <a:rPr lang="en-US" smtClean="0"/>
              <a:pPr>
                <a:defRPr/>
              </a:pPr>
              <a:t>‹N›</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pPr>
              <a:defRPr/>
            </a:pPr>
            <a:endParaRPr lang="en-US"/>
          </a:p>
        </p:txBody>
      </p:sp>
      <p:sp>
        <p:nvSpPr>
          <p:cNvPr id="3" name="Segnaposto piè di pagina 2"/>
          <p:cNvSpPr>
            <a:spLocks noGrp="1"/>
          </p:cNvSpPr>
          <p:nvPr>
            <p:ph type="ftr" sz="quarter" idx="11"/>
          </p:nvPr>
        </p:nvSpPr>
        <p:spPr/>
        <p:txBody>
          <a:bodyPr/>
          <a:lstStyle>
            <a:extLst/>
          </a:lstStyle>
          <a:p>
            <a:pPr>
              <a:defRPr/>
            </a:pPr>
            <a:endParaRPr lang="en-US"/>
          </a:p>
        </p:txBody>
      </p:sp>
      <p:sp>
        <p:nvSpPr>
          <p:cNvPr id="4" name="Segnaposto numero diapositiva 3"/>
          <p:cNvSpPr>
            <a:spLocks noGrp="1"/>
          </p:cNvSpPr>
          <p:nvPr>
            <p:ph type="sldNum" sz="quarter" idx="12"/>
          </p:nvPr>
        </p:nvSpPr>
        <p:spPr/>
        <p:txBody>
          <a:bodyPr/>
          <a:lstStyle>
            <a:extLst/>
          </a:lstStyle>
          <a:p>
            <a:pPr>
              <a:defRPr/>
            </a:pPr>
            <a:fld id="{FA6F630A-C6E9-416C-ACE7-ACE3FFB3F79A}" type="slidenum">
              <a:rPr lang="en-US" smtClean="0"/>
              <a:pPr>
                <a:defRPr/>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pPr>
              <a:defRPr/>
            </a:pPr>
            <a:endParaRPr lang="en-US"/>
          </a:p>
        </p:txBody>
      </p:sp>
      <p:sp>
        <p:nvSpPr>
          <p:cNvPr id="6" name="Segnaposto piè di pagina 5"/>
          <p:cNvSpPr>
            <a:spLocks noGrp="1"/>
          </p:cNvSpPr>
          <p:nvPr>
            <p:ph type="ftr" sz="quarter" idx="11"/>
          </p:nvPr>
        </p:nvSpPr>
        <p:spPr/>
        <p:txBody>
          <a:bodyPr/>
          <a:lstStyle>
            <a:extLst/>
          </a:lstStyle>
          <a:p>
            <a:pPr>
              <a:defRPr/>
            </a:pPr>
            <a:endParaRPr lang="en-US"/>
          </a:p>
        </p:txBody>
      </p:sp>
      <p:sp>
        <p:nvSpPr>
          <p:cNvPr id="7" name="Segnaposto numero diapositiva 6"/>
          <p:cNvSpPr>
            <a:spLocks noGrp="1"/>
          </p:cNvSpPr>
          <p:nvPr>
            <p:ph type="sldNum" sz="quarter" idx="12"/>
          </p:nvPr>
        </p:nvSpPr>
        <p:spPr/>
        <p:txBody>
          <a:bodyPr/>
          <a:lstStyle>
            <a:extLst/>
          </a:lstStyle>
          <a:p>
            <a:pPr>
              <a:defRPr/>
            </a:pPr>
            <a:fld id="{C8056925-8996-4AC7-87C9-1D7F377CAE11}" type="slidenum">
              <a:rPr lang="en-US" smtClean="0"/>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pPr>
              <a:defRPr/>
            </a:pPr>
            <a:fld id="{886A8E12-4655-400C-BC21-5E16597FA426}" type="slidenum">
              <a:rPr lang="en-US" smtClean="0"/>
              <a:pPr>
                <a:defRPr/>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tonda singolo angolo rettangol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pPr>
              <a:defRPr/>
            </a:pPr>
            <a:endParaRPr lang="en-US"/>
          </a:p>
        </p:txBody>
      </p:sp>
      <p:sp>
        <p:nvSpPr>
          <p:cNvPr id="6" name="Segnaposto piè di pagina 5"/>
          <p:cNvSpPr>
            <a:spLocks noGrp="1"/>
          </p:cNvSpPr>
          <p:nvPr>
            <p:ph type="ftr" sz="quarter" idx="11"/>
          </p:nvPr>
        </p:nvSpPr>
        <p:spPr/>
        <p:txBody>
          <a:bodyPr/>
          <a:lstStyle>
            <a:extLst/>
          </a:lstStyle>
          <a:p>
            <a:pPr>
              <a:defRPr/>
            </a:pPr>
            <a:endParaRPr lang="en-US"/>
          </a:p>
        </p:txBody>
      </p:sp>
      <p:sp>
        <p:nvSpPr>
          <p:cNvPr id="7" name="Segnaposto numero diapositiva 6"/>
          <p:cNvSpPr>
            <a:spLocks noGrp="1"/>
          </p:cNvSpPr>
          <p:nvPr>
            <p:ph type="sldNum" sz="quarter" idx="12"/>
          </p:nvPr>
        </p:nvSpPr>
        <p:spPr/>
        <p:txBody>
          <a:bodyPr/>
          <a:lstStyle>
            <a:extLst/>
          </a:lstStyle>
          <a:p>
            <a:pPr>
              <a:defRPr/>
            </a:pPr>
            <a:fld id="{91E51193-1BB0-4E3A-82B3-EAAD0B6863C6}" type="slidenum">
              <a:rPr lang="en-US" smtClean="0"/>
              <a:pPr>
                <a:defRPr/>
              </a:pPr>
              <a:t>‹N›</a:t>
            </a:fld>
            <a:endParaRPr lang="en-US"/>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smtClean="0"/>
              <a:t>Fare clic sull'icona per inserire un'immagine</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a:defRPr/>
            </a:pPr>
            <a:endParaRPr lang="en-US"/>
          </a:p>
        </p:txBody>
      </p:sp>
      <p:sp>
        <p:nvSpPr>
          <p:cNvPr id="5" name="Segnaposto piè di pagina 4"/>
          <p:cNvSpPr>
            <a:spLocks noGrp="1"/>
          </p:cNvSpPr>
          <p:nvPr>
            <p:ph type="ftr" sz="quarter" idx="11"/>
          </p:nvPr>
        </p:nvSpPr>
        <p:spPr/>
        <p:txBody>
          <a:bodyPr/>
          <a:lstStyle>
            <a:extLst/>
          </a:lstStyle>
          <a:p>
            <a:pPr>
              <a:defRPr/>
            </a:pPr>
            <a:endParaRPr lang="en-US"/>
          </a:p>
        </p:txBody>
      </p:sp>
      <p:sp>
        <p:nvSpPr>
          <p:cNvPr id="6" name="Segnaposto numero diapositiva 5"/>
          <p:cNvSpPr>
            <a:spLocks noGrp="1"/>
          </p:cNvSpPr>
          <p:nvPr>
            <p:ph type="sldNum" sz="quarter" idx="12"/>
          </p:nvPr>
        </p:nvSpPr>
        <p:spPr/>
        <p:txBody>
          <a:bodyPr/>
          <a:lstStyle>
            <a:extLst/>
          </a:lstStyle>
          <a:p>
            <a:pPr>
              <a:defRPr/>
            </a:pPr>
            <a:fld id="{84631E1B-9954-44DB-8350-AB79B236A19D}" type="slidenum">
              <a:rPr lang="en-US" smtClean="0"/>
              <a:pPr>
                <a:defRPr/>
              </a:pPr>
              <a:t>‹N›</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a:defRPr/>
            </a:pPr>
            <a:endParaRPr lang="en-US"/>
          </a:p>
        </p:txBody>
      </p:sp>
      <p:sp>
        <p:nvSpPr>
          <p:cNvPr id="5" name="Segnaposto piè di pagina 4"/>
          <p:cNvSpPr>
            <a:spLocks noGrp="1"/>
          </p:cNvSpPr>
          <p:nvPr>
            <p:ph type="ftr" sz="quarter" idx="11"/>
          </p:nvPr>
        </p:nvSpPr>
        <p:spPr/>
        <p:txBody>
          <a:bodyPr/>
          <a:lstStyle>
            <a:extLst/>
          </a:lstStyle>
          <a:p>
            <a:pPr>
              <a:defRPr/>
            </a:pPr>
            <a:endParaRPr lang="en-US"/>
          </a:p>
        </p:txBody>
      </p:sp>
      <p:sp>
        <p:nvSpPr>
          <p:cNvPr id="6" name="Segnaposto numero diapositiva 5"/>
          <p:cNvSpPr>
            <a:spLocks noGrp="1"/>
          </p:cNvSpPr>
          <p:nvPr>
            <p:ph type="sldNum" sz="quarter" idx="12"/>
          </p:nvPr>
        </p:nvSpPr>
        <p:spPr/>
        <p:txBody>
          <a:bodyPr/>
          <a:lstStyle>
            <a:extLst/>
          </a:lstStyle>
          <a:p>
            <a:pPr>
              <a:defRPr/>
            </a:pPr>
            <a:fld id="{2035BD99-796F-4C91-983F-C6BEEC620540}" type="slidenum">
              <a:rPr lang="en-US" smtClean="0"/>
              <a:pPr>
                <a:defRPr/>
              </a:pPr>
              <a:t>‹N›</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a:defRPr/>
            </a:pPr>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pPr>
              <a:defRPr/>
            </a:pPr>
            <a:fld id="{9DB998E2-2A8D-43D6-BD2E-9F444DEB6184}" type="slidenum">
              <a:rPr lang="en-US" smtClean="0"/>
              <a:pPr>
                <a:defRPr/>
              </a:pPr>
              <a:t>‹N›</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pPr>
              <a:defRPr/>
            </a:pPr>
            <a:fld id="{886A8E12-4655-400C-BC21-5E16597FA426}" type="slidenum">
              <a:rPr lang="en-US" smtClean="0"/>
              <a:pPr>
                <a:defRPr/>
              </a:pPr>
              <a:t>‹N›</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a:defRPr/>
            </a:pPr>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pPr>
              <a:defRPr/>
            </a:pPr>
            <a:fld id="{A0C9F5A4-032E-44E2-A62F-E36B9C96E7FE}" type="slidenum">
              <a:rPr lang="en-US" smtClean="0"/>
              <a:pPr>
                <a:defRPr/>
              </a:pPr>
              <a:t>‹N›</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a:defRPr/>
            </a:pPr>
            <a:endParaRPr lang="en-US"/>
          </a:p>
        </p:txBody>
      </p:sp>
      <p:sp>
        <p:nvSpPr>
          <p:cNvPr id="6" name="Segnaposto piè di pagina 5"/>
          <p:cNvSpPr>
            <a:spLocks noGrp="1"/>
          </p:cNvSpPr>
          <p:nvPr>
            <p:ph type="ftr" sz="quarter" idx="11"/>
          </p:nvPr>
        </p:nvSpPr>
        <p:spPr/>
        <p:txBody>
          <a:bodyPr/>
          <a:lstStyle/>
          <a:p>
            <a:pPr>
              <a:defRPr/>
            </a:pPr>
            <a:endParaRPr lang="en-US"/>
          </a:p>
        </p:txBody>
      </p:sp>
      <p:sp>
        <p:nvSpPr>
          <p:cNvPr id="7" name="Segnaposto numero diapositiva 6"/>
          <p:cNvSpPr>
            <a:spLocks noGrp="1"/>
          </p:cNvSpPr>
          <p:nvPr>
            <p:ph type="sldNum" sz="quarter" idx="12"/>
          </p:nvPr>
        </p:nvSpPr>
        <p:spPr/>
        <p:txBody>
          <a:bodyPr/>
          <a:lstStyle/>
          <a:p>
            <a:pPr>
              <a:defRPr/>
            </a:pPr>
            <a:fld id="{D2B958B5-3AC4-4A4D-A8CE-02163BC0AC72}" type="slidenum">
              <a:rPr lang="en-US" smtClean="0"/>
              <a:pPr>
                <a:defRPr/>
              </a:pPr>
              <a:t>‹N›</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a:defRPr/>
            </a:pPr>
            <a:endParaRPr lang="en-US"/>
          </a:p>
        </p:txBody>
      </p:sp>
      <p:sp>
        <p:nvSpPr>
          <p:cNvPr id="8" name="Segnaposto piè di pagina 7"/>
          <p:cNvSpPr>
            <a:spLocks noGrp="1"/>
          </p:cNvSpPr>
          <p:nvPr>
            <p:ph type="ftr" sz="quarter" idx="11"/>
          </p:nvPr>
        </p:nvSpPr>
        <p:spPr/>
        <p:txBody>
          <a:bodyPr/>
          <a:lstStyle/>
          <a:p>
            <a:pPr>
              <a:defRPr/>
            </a:pPr>
            <a:endParaRPr lang="en-US"/>
          </a:p>
        </p:txBody>
      </p:sp>
      <p:sp>
        <p:nvSpPr>
          <p:cNvPr id="9" name="Segnaposto numero diapositiva 8"/>
          <p:cNvSpPr>
            <a:spLocks noGrp="1"/>
          </p:cNvSpPr>
          <p:nvPr>
            <p:ph type="sldNum" sz="quarter" idx="12"/>
          </p:nvPr>
        </p:nvSpPr>
        <p:spPr/>
        <p:txBody>
          <a:bodyPr/>
          <a:lstStyle/>
          <a:p>
            <a:pPr>
              <a:defRPr/>
            </a:pPr>
            <a:fld id="{C923B2E6-2B3B-4B03-B50C-E41B3E81F627}" type="slidenum">
              <a:rPr lang="en-US" smtClean="0"/>
              <a:pPr>
                <a:defRPr/>
              </a:pPr>
              <a:t>‹N›</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a:defRPr/>
            </a:pPr>
            <a:endParaRPr lang="en-US"/>
          </a:p>
        </p:txBody>
      </p:sp>
      <p:sp>
        <p:nvSpPr>
          <p:cNvPr id="4" name="Segnaposto piè di pagina 3"/>
          <p:cNvSpPr>
            <a:spLocks noGrp="1"/>
          </p:cNvSpPr>
          <p:nvPr>
            <p:ph type="ftr" sz="quarter" idx="11"/>
          </p:nvPr>
        </p:nvSpPr>
        <p:spPr/>
        <p:txBody>
          <a:bodyPr/>
          <a:lstStyle/>
          <a:p>
            <a:pPr>
              <a:defRPr/>
            </a:pPr>
            <a:endParaRPr lang="en-US"/>
          </a:p>
        </p:txBody>
      </p:sp>
      <p:sp>
        <p:nvSpPr>
          <p:cNvPr id="5" name="Segnaposto numero diapositiva 4"/>
          <p:cNvSpPr>
            <a:spLocks noGrp="1"/>
          </p:cNvSpPr>
          <p:nvPr>
            <p:ph type="sldNum" sz="quarter" idx="12"/>
          </p:nvPr>
        </p:nvSpPr>
        <p:spPr/>
        <p:txBody>
          <a:bodyPr/>
          <a:lstStyle/>
          <a:p>
            <a:pPr>
              <a:defRPr/>
            </a:pPr>
            <a:fld id="{F3E1AF8E-2A3D-45DE-9741-E5A359F10DC4}" type="slidenum">
              <a:rPr lang="en-US" smtClean="0"/>
              <a:pPr>
                <a:defRPr/>
              </a:pPr>
              <a:t>‹N›</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en-US"/>
          </a:p>
        </p:txBody>
      </p:sp>
      <p:sp>
        <p:nvSpPr>
          <p:cNvPr id="3" name="Segnaposto piè di pagina 2"/>
          <p:cNvSpPr>
            <a:spLocks noGrp="1"/>
          </p:cNvSpPr>
          <p:nvPr>
            <p:ph type="ftr" sz="quarter" idx="11"/>
          </p:nvPr>
        </p:nvSpPr>
        <p:spPr/>
        <p:txBody>
          <a:bodyPr/>
          <a:lstStyle/>
          <a:p>
            <a:pPr>
              <a:defRPr/>
            </a:pPr>
            <a:endParaRPr lang="en-US"/>
          </a:p>
        </p:txBody>
      </p:sp>
      <p:sp>
        <p:nvSpPr>
          <p:cNvPr id="4" name="Segnaposto numero diapositiva 3"/>
          <p:cNvSpPr>
            <a:spLocks noGrp="1"/>
          </p:cNvSpPr>
          <p:nvPr>
            <p:ph type="sldNum" sz="quarter" idx="12"/>
          </p:nvPr>
        </p:nvSpPr>
        <p:spPr/>
        <p:txBody>
          <a:bodyPr/>
          <a:lstStyle/>
          <a:p>
            <a:pPr>
              <a:defRPr/>
            </a:pPr>
            <a:fld id="{FA6F630A-C6E9-416C-ACE7-ACE3FFB3F79A}" type="slidenum">
              <a:rPr lang="en-US" smtClean="0"/>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pPr>
              <a:defRPr/>
            </a:pPr>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pPr>
              <a:defRPr/>
            </a:pPr>
            <a:fld id="{A0C9F5A4-032E-44E2-A62F-E36B9C96E7FE}" type="slidenum">
              <a:rPr lang="en-US" smtClean="0"/>
              <a:pPr>
                <a:defRPr/>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endParaRPr lang="en-US"/>
          </a:p>
        </p:txBody>
      </p:sp>
      <p:sp>
        <p:nvSpPr>
          <p:cNvPr id="6" name="Segnaposto piè di pagina 5"/>
          <p:cNvSpPr>
            <a:spLocks noGrp="1"/>
          </p:cNvSpPr>
          <p:nvPr>
            <p:ph type="ftr" sz="quarter" idx="11"/>
          </p:nvPr>
        </p:nvSpPr>
        <p:spPr/>
        <p:txBody>
          <a:bodyPr/>
          <a:lstStyle/>
          <a:p>
            <a:pPr>
              <a:defRPr/>
            </a:pPr>
            <a:endParaRPr lang="en-US"/>
          </a:p>
        </p:txBody>
      </p:sp>
      <p:sp>
        <p:nvSpPr>
          <p:cNvPr id="7" name="Segnaposto numero diapositiva 6"/>
          <p:cNvSpPr>
            <a:spLocks noGrp="1"/>
          </p:cNvSpPr>
          <p:nvPr>
            <p:ph type="sldNum" sz="quarter" idx="12"/>
          </p:nvPr>
        </p:nvSpPr>
        <p:spPr/>
        <p:txBody>
          <a:bodyPr/>
          <a:lstStyle/>
          <a:p>
            <a:pPr>
              <a:defRPr/>
            </a:pPr>
            <a:fld id="{C8056925-8996-4AC7-87C9-1D7F377CAE11}" type="slidenum">
              <a:rPr lang="en-US" smtClean="0"/>
              <a:pPr>
                <a:defRPr/>
              </a:pPr>
              <a:t>‹N›</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endParaRPr lang="en-US"/>
          </a:p>
        </p:txBody>
      </p:sp>
      <p:sp>
        <p:nvSpPr>
          <p:cNvPr id="6" name="Segnaposto piè di pagina 5"/>
          <p:cNvSpPr>
            <a:spLocks noGrp="1"/>
          </p:cNvSpPr>
          <p:nvPr>
            <p:ph type="ftr" sz="quarter" idx="11"/>
          </p:nvPr>
        </p:nvSpPr>
        <p:spPr/>
        <p:txBody>
          <a:bodyPr/>
          <a:lstStyle/>
          <a:p>
            <a:pPr>
              <a:defRPr/>
            </a:pPr>
            <a:endParaRPr lang="en-US"/>
          </a:p>
        </p:txBody>
      </p:sp>
      <p:sp>
        <p:nvSpPr>
          <p:cNvPr id="7" name="Segnaposto numero diapositiva 6"/>
          <p:cNvSpPr>
            <a:spLocks noGrp="1"/>
          </p:cNvSpPr>
          <p:nvPr>
            <p:ph type="sldNum" sz="quarter" idx="12"/>
          </p:nvPr>
        </p:nvSpPr>
        <p:spPr/>
        <p:txBody>
          <a:bodyPr/>
          <a:lstStyle/>
          <a:p>
            <a:pPr>
              <a:defRPr/>
            </a:pPr>
            <a:fld id="{91E51193-1BB0-4E3A-82B3-EAAD0B6863C6}" type="slidenum">
              <a:rPr lang="en-US" smtClean="0"/>
              <a:pPr>
                <a:defRPr/>
              </a:pPr>
              <a:t>‹N›</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pPr>
              <a:defRPr/>
            </a:pPr>
            <a:fld id="{84631E1B-9954-44DB-8350-AB79B236A19D}" type="slidenum">
              <a:rPr lang="en-US" smtClean="0"/>
              <a:pPr>
                <a:defRPr/>
              </a:pPr>
              <a:t>‹N›</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pPr>
              <a:defRPr/>
            </a:pPr>
            <a:fld id="{2035BD99-796F-4C91-983F-C6BEEC620540}" type="slidenum">
              <a:rPr lang="en-US" smtClean="0"/>
              <a:pPr>
                <a:defRPr/>
              </a:pPr>
              <a:t>‹N›</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1AD7451F-A8FE-4134-9D39-89BC036EB1AE}" type="slidenum">
              <a:rPr lang="en-US"/>
              <a:pPr>
                <a:defRPr/>
              </a:pPr>
              <a:t>‹N›</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a:defRPr/>
            </a:pPr>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pPr>
              <a:defRPr/>
            </a:pPr>
            <a:fld id="{9DB998E2-2A8D-43D6-BD2E-9F444DEB6184}" type="slidenum">
              <a:rPr lang="en-US" smtClean="0"/>
              <a:pPr>
                <a:defRPr/>
              </a:pPr>
              <a:t>‹N›</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pPr>
              <a:defRPr/>
            </a:pPr>
            <a:fld id="{886A8E12-4655-400C-BC21-5E16597FA426}" type="slidenum">
              <a:rPr lang="en-US" smtClean="0"/>
              <a:pPr>
                <a:defRPr/>
              </a:pPr>
              <a:t>‹N›</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a:defRPr/>
            </a:pPr>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pPr>
              <a:defRPr/>
            </a:pPr>
            <a:fld id="{A0C9F5A4-032E-44E2-A62F-E36B9C96E7FE}" type="slidenum">
              <a:rPr lang="en-US" smtClean="0"/>
              <a:pPr>
                <a:defRPr/>
              </a:pPr>
              <a:t>‹N›</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a:defRPr/>
            </a:pPr>
            <a:endParaRPr lang="en-US"/>
          </a:p>
        </p:txBody>
      </p:sp>
      <p:sp>
        <p:nvSpPr>
          <p:cNvPr id="6" name="Segnaposto piè di pagina 5"/>
          <p:cNvSpPr>
            <a:spLocks noGrp="1"/>
          </p:cNvSpPr>
          <p:nvPr>
            <p:ph type="ftr" sz="quarter" idx="11"/>
          </p:nvPr>
        </p:nvSpPr>
        <p:spPr/>
        <p:txBody>
          <a:bodyPr/>
          <a:lstStyle/>
          <a:p>
            <a:pPr>
              <a:defRPr/>
            </a:pPr>
            <a:endParaRPr lang="en-US"/>
          </a:p>
        </p:txBody>
      </p:sp>
      <p:sp>
        <p:nvSpPr>
          <p:cNvPr id="7" name="Segnaposto numero diapositiva 6"/>
          <p:cNvSpPr>
            <a:spLocks noGrp="1"/>
          </p:cNvSpPr>
          <p:nvPr>
            <p:ph type="sldNum" sz="quarter" idx="12"/>
          </p:nvPr>
        </p:nvSpPr>
        <p:spPr/>
        <p:txBody>
          <a:bodyPr/>
          <a:lstStyle/>
          <a:p>
            <a:pPr>
              <a:defRPr/>
            </a:pPr>
            <a:fld id="{D2B958B5-3AC4-4A4D-A8CE-02163BC0AC72}" type="slidenum">
              <a:rPr lang="en-US" smtClean="0"/>
              <a:pPr>
                <a:defRPr/>
              </a:pPr>
              <a:t>‹N›</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a:defRPr/>
            </a:pPr>
            <a:endParaRPr lang="en-US"/>
          </a:p>
        </p:txBody>
      </p:sp>
      <p:sp>
        <p:nvSpPr>
          <p:cNvPr id="8" name="Segnaposto piè di pagina 7"/>
          <p:cNvSpPr>
            <a:spLocks noGrp="1"/>
          </p:cNvSpPr>
          <p:nvPr>
            <p:ph type="ftr" sz="quarter" idx="11"/>
          </p:nvPr>
        </p:nvSpPr>
        <p:spPr/>
        <p:txBody>
          <a:bodyPr/>
          <a:lstStyle/>
          <a:p>
            <a:pPr>
              <a:defRPr/>
            </a:pPr>
            <a:endParaRPr lang="en-US"/>
          </a:p>
        </p:txBody>
      </p:sp>
      <p:sp>
        <p:nvSpPr>
          <p:cNvPr id="9" name="Segnaposto numero diapositiva 8"/>
          <p:cNvSpPr>
            <a:spLocks noGrp="1"/>
          </p:cNvSpPr>
          <p:nvPr>
            <p:ph type="sldNum" sz="quarter" idx="12"/>
          </p:nvPr>
        </p:nvSpPr>
        <p:spPr/>
        <p:txBody>
          <a:bodyPr/>
          <a:lstStyle/>
          <a:p>
            <a:pPr>
              <a:defRPr/>
            </a:pPr>
            <a:fld id="{C923B2E6-2B3B-4B03-B50C-E41B3E81F627}" type="slidenum">
              <a:rPr lang="en-US" smtClean="0"/>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endParaRPr lang="en-US"/>
          </a:p>
        </p:txBody>
      </p:sp>
      <p:sp>
        <p:nvSpPr>
          <p:cNvPr id="6" name="Segnaposto piè di pagina 5"/>
          <p:cNvSpPr>
            <a:spLocks noGrp="1"/>
          </p:cNvSpPr>
          <p:nvPr>
            <p:ph type="ftr" sz="quarter" idx="11"/>
          </p:nvPr>
        </p:nvSpPr>
        <p:spPr/>
        <p:txBody>
          <a:bodyPr/>
          <a:lstStyle/>
          <a:p>
            <a:pPr>
              <a:defRPr/>
            </a:pPr>
            <a:endParaRPr lang="en-US"/>
          </a:p>
        </p:txBody>
      </p:sp>
      <p:sp>
        <p:nvSpPr>
          <p:cNvPr id="7" name="Segnaposto numero diapositiva 6"/>
          <p:cNvSpPr>
            <a:spLocks noGrp="1"/>
          </p:cNvSpPr>
          <p:nvPr>
            <p:ph type="sldNum" sz="quarter" idx="12"/>
          </p:nvPr>
        </p:nvSpPr>
        <p:spPr/>
        <p:txBody>
          <a:bodyPr/>
          <a:lstStyle/>
          <a:p>
            <a:pPr>
              <a:defRPr/>
            </a:pPr>
            <a:fld id="{D2B958B5-3AC4-4A4D-A8CE-02163BC0AC72}" type="slidenum">
              <a:rPr lang="en-US" smtClean="0"/>
              <a:pPr>
                <a:defRPr/>
              </a:pPr>
              <a:t>‹N›</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a:defRPr/>
            </a:pPr>
            <a:endParaRPr lang="en-US"/>
          </a:p>
        </p:txBody>
      </p:sp>
      <p:sp>
        <p:nvSpPr>
          <p:cNvPr id="4" name="Segnaposto piè di pagina 3"/>
          <p:cNvSpPr>
            <a:spLocks noGrp="1"/>
          </p:cNvSpPr>
          <p:nvPr>
            <p:ph type="ftr" sz="quarter" idx="11"/>
          </p:nvPr>
        </p:nvSpPr>
        <p:spPr/>
        <p:txBody>
          <a:bodyPr/>
          <a:lstStyle/>
          <a:p>
            <a:pPr>
              <a:defRPr/>
            </a:pPr>
            <a:endParaRPr lang="en-US"/>
          </a:p>
        </p:txBody>
      </p:sp>
      <p:sp>
        <p:nvSpPr>
          <p:cNvPr id="5" name="Segnaposto numero diapositiva 4"/>
          <p:cNvSpPr>
            <a:spLocks noGrp="1"/>
          </p:cNvSpPr>
          <p:nvPr>
            <p:ph type="sldNum" sz="quarter" idx="12"/>
          </p:nvPr>
        </p:nvSpPr>
        <p:spPr/>
        <p:txBody>
          <a:bodyPr/>
          <a:lstStyle/>
          <a:p>
            <a:pPr>
              <a:defRPr/>
            </a:pPr>
            <a:fld id="{F3E1AF8E-2A3D-45DE-9741-E5A359F10DC4}" type="slidenum">
              <a:rPr lang="en-US" smtClean="0"/>
              <a:pPr>
                <a:defRPr/>
              </a:pPr>
              <a:t>‹N›</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en-US"/>
          </a:p>
        </p:txBody>
      </p:sp>
      <p:sp>
        <p:nvSpPr>
          <p:cNvPr id="3" name="Segnaposto piè di pagina 2"/>
          <p:cNvSpPr>
            <a:spLocks noGrp="1"/>
          </p:cNvSpPr>
          <p:nvPr>
            <p:ph type="ftr" sz="quarter" idx="11"/>
          </p:nvPr>
        </p:nvSpPr>
        <p:spPr/>
        <p:txBody>
          <a:bodyPr/>
          <a:lstStyle/>
          <a:p>
            <a:pPr>
              <a:defRPr/>
            </a:pPr>
            <a:endParaRPr lang="en-US"/>
          </a:p>
        </p:txBody>
      </p:sp>
      <p:sp>
        <p:nvSpPr>
          <p:cNvPr id="4" name="Segnaposto numero diapositiva 3"/>
          <p:cNvSpPr>
            <a:spLocks noGrp="1"/>
          </p:cNvSpPr>
          <p:nvPr>
            <p:ph type="sldNum" sz="quarter" idx="12"/>
          </p:nvPr>
        </p:nvSpPr>
        <p:spPr/>
        <p:txBody>
          <a:bodyPr/>
          <a:lstStyle/>
          <a:p>
            <a:pPr>
              <a:defRPr/>
            </a:pPr>
            <a:fld id="{FA6F630A-C6E9-416C-ACE7-ACE3FFB3F79A}" type="slidenum">
              <a:rPr lang="en-US" smtClean="0"/>
              <a:pPr>
                <a:defRPr/>
              </a:pPr>
              <a:t>‹N›</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endParaRPr lang="en-US"/>
          </a:p>
        </p:txBody>
      </p:sp>
      <p:sp>
        <p:nvSpPr>
          <p:cNvPr id="6" name="Segnaposto piè di pagina 5"/>
          <p:cNvSpPr>
            <a:spLocks noGrp="1"/>
          </p:cNvSpPr>
          <p:nvPr>
            <p:ph type="ftr" sz="quarter" idx="11"/>
          </p:nvPr>
        </p:nvSpPr>
        <p:spPr/>
        <p:txBody>
          <a:bodyPr/>
          <a:lstStyle/>
          <a:p>
            <a:pPr>
              <a:defRPr/>
            </a:pPr>
            <a:endParaRPr lang="en-US"/>
          </a:p>
        </p:txBody>
      </p:sp>
      <p:sp>
        <p:nvSpPr>
          <p:cNvPr id="7" name="Segnaposto numero diapositiva 6"/>
          <p:cNvSpPr>
            <a:spLocks noGrp="1"/>
          </p:cNvSpPr>
          <p:nvPr>
            <p:ph type="sldNum" sz="quarter" idx="12"/>
          </p:nvPr>
        </p:nvSpPr>
        <p:spPr/>
        <p:txBody>
          <a:bodyPr/>
          <a:lstStyle/>
          <a:p>
            <a:pPr>
              <a:defRPr/>
            </a:pPr>
            <a:fld id="{C8056925-8996-4AC7-87C9-1D7F377CAE11}" type="slidenum">
              <a:rPr lang="en-US" smtClean="0"/>
              <a:pPr>
                <a:defRPr/>
              </a:pPr>
              <a:t>‹N›</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endParaRPr lang="en-US"/>
          </a:p>
        </p:txBody>
      </p:sp>
      <p:sp>
        <p:nvSpPr>
          <p:cNvPr id="6" name="Segnaposto piè di pagina 5"/>
          <p:cNvSpPr>
            <a:spLocks noGrp="1"/>
          </p:cNvSpPr>
          <p:nvPr>
            <p:ph type="ftr" sz="quarter" idx="11"/>
          </p:nvPr>
        </p:nvSpPr>
        <p:spPr/>
        <p:txBody>
          <a:bodyPr/>
          <a:lstStyle/>
          <a:p>
            <a:pPr>
              <a:defRPr/>
            </a:pPr>
            <a:endParaRPr lang="en-US"/>
          </a:p>
        </p:txBody>
      </p:sp>
      <p:sp>
        <p:nvSpPr>
          <p:cNvPr id="7" name="Segnaposto numero diapositiva 6"/>
          <p:cNvSpPr>
            <a:spLocks noGrp="1"/>
          </p:cNvSpPr>
          <p:nvPr>
            <p:ph type="sldNum" sz="quarter" idx="12"/>
          </p:nvPr>
        </p:nvSpPr>
        <p:spPr/>
        <p:txBody>
          <a:bodyPr/>
          <a:lstStyle/>
          <a:p>
            <a:pPr>
              <a:defRPr/>
            </a:pPr>
            <a:fld id="{91E51193-1BB0-4E3A-82B3-EAAD0B6863C6}" type="slidenum">
              <a:rPr lang="en-US" smtClean="0"/>
              <a:pPr>
                <a:defRPr/>
              </a:pPr>
              <a:t>‹N›</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pPr>
              <a:defRPr/>
            </a:pPr>
            <a:fld id="{84631E1B-9954-44DB-8350-AB79B236A19D}" type="slidenum">
              <a:rPr lang="en-US" smtClean="0"/>
              <a:pPr>
                <a:defRPr/>
              </a:pPr>
              <a:t>‹N›</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endParaRPr lang="en-US"/>
          </a:p>
        </p:txBody>
      </p:sp>
      <p:sp>
        <p:nvSpPr>
          <p:cNvPr id="5" name="Segnaposto piè di pagina 4"/>
          <p:cNvSpPr>
            <a:spLocks noGrp="1"/>
          </p:cNvSpPr>
          <p:nvPr>
            <p:ph type="ftr" sz="quarter" idx="11"/>
          </p:nvPr>
        </p:nvSpPr>
        <p:spPr/>
        <p:txBody>
          <a:bodyPr/>
          <a:lstStyle/>
          <a:p>
            <a:pPr>
              <a:defRPr/>
            </a:pPr>
            <a:endParaRPr lang="en-US"/>
          </a:p>
        </p:txBody>
      </p:sp>
      <p:sp>
        <p:nvSpPr>
          <p:cNvPr id="6" name="Segnaposto numero diapositiva 5"/>
          <p:cNvSpPr>
            <a:spLocks noGrp="1"/>
          </p:cNvSpPr>
          <p:nvPr>
            <p:ph type="sldNum" sz="quarter" idx="12"/>
          </p:nvPr>
        </p:nvSpPr>
        <p:spPr/>
        <p:txBody>
          <a:bodyPr/>
          <a:lstStyle/>
          <a:p>
            <a:pPr>
              <a:defRPr/>
            </a:pPr>
            <a:fld id="{2035BD99-796F-4C91-983F-C6BEEC620540}" type="slidenum">
              <a:rPr lang="en-US" smtClean="0"/>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pPr>
              <a:defRPr/>
            </a:pPr>
            <a:endParaRPr lang="en-US"/>
          </a:p>
        </p:txBody>
      </p:sp>
      <p:sp>
        <p:nvSpPr>
          <p:cNvPr id="8" name="Segnaposto piè di pagina 7"/>
          <p:cNvSpPr>
            <a:spLocks noGrp="1"/>
          </p:cNvSpPr>
          <p:nvPr>
            <p:ph type="ftr" sz="quarter" idx="11"/>
          </p:nvPr>
        </p:nvSpPr>
        <p:spPr/>
        <p:txBody>
          <a:bodyPr/>
          <a:lstStyle/>
          <a:p>
            <a:pPr>
              <a:defRPr/>
            </a:pPr>
            <a:endParaRPr lang="en-US"/>
          </a:p>
        </p:txBody>
      </p:sp>
      <p:sp>
        <p:nvSpPr>
          <p:cNvPr id="9" name="Segnaposto numero diapositiva 8"/>
          <p:cNvSpPr>
            <a:spLocks noGrp="1"/>
          </p:cNvSpPr>
          <p:nvPr>
            <p:ph type="sldNum" sz="quarter" idx="12"/>
          </p:nvPr>
        </p:nvSpPr>
        <p:spPr/>
        <p:txBody>
          <a:bodyPr/>
          <a:lstStyle/>
          <a:p>
            <a:pPr>
              <a:defRPr/>
            </a:pPr>
            <a:fld id="{C923B2E6-2B3B-4B03-B50C-E41B3E81F627}" type="slidenum">
              <a:rPr lang="en-US" smtClean="0"/>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pPr>
              <a:defRPr/>
            </a:pPr>
            <a:endParaRPr lang="en-US"/>
          </a:p>
        </p:txBody>
      </p:sp>
      <p:sp>
        <p:nvSpPr>
          <p:cNvPr id="4" name="Segnaposto piè di pagina 3"/>
          <p:cNvSpPr>
            <a:spLocks noGrp="1"/>
          </p:cNvSpPr>
          <p:nvPr>
            <p:ph type="ftr" sz="quarter" idx="11"/>
          </p:nvPr>
        </p:nvSpPr>
        <p:spPr/>
        <p:txBody>
          <a:bodyPr/>
          <a:lstStyle/>
          <a:p>
            <a:pPr>
              <a:defRPr/>
            </a:pPr>
            <a:endParaRPr lang="en-US"/>
          </a:p>
        </p:txBody>
      </p:sp>
      <p:sp>
        <p:nvSpPr>
          <p:cNvPr id="5" name="Segnaposto numero diapositiva 4"/>
          <p:cNvSpPr>
            <a:spLocks noGrp="1"/>
          </p:cNvSpPr>
          <p:nvPr>
            <p:ph type="sldNum" sz="quarter" idx="12"/>
          </p:nvPr>
        </p:nvSpPr>
        <p:spPr/>
        <p:txBody>
          <a:bodyPr/>
          <a:lstStyle/>
          <a:p>
            <a:pPr>
              <a:defRPr/>
            </a:pPr>
            <a:fld id="{F3E1AF8E-2A3D-45DE-9741-E5A359F10DC4}" type="slidenum">
              <a:rPr lang="en-US" smtClean="0"/>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en-US"/>
          </a:p>
        </p:txBody>
      </p:sp>
      <p:sp>
        <p:nvSpPr>
          <p:cNvPr id="3" name="Segnaposto piè di pagina 2"/>
          <p:cNvSpPr>
            <a:spLocks noGrp="1"/>
          </p:cNvSpPr>
          <p:nvPr>
            <p:ph type="ftr" sz="quarter" idx="11"/>
          </p:nvPr>
        </p:nvSpPr>
        <p:spPr/>
        <p:txBody>
          <a:bodyPr/>
          <a:lstStyle/>
          <a:p>
            <a:pPr>
              <a:defRPr/>
            </a:pPr>
            <a:endParaRPr lang="en-US"/>
          </a:p>
        </p:txBody>
      </p:sp>
      <p:sp>
        <p:nvSpPr>
          <p:cNvPr id="4" name="Segnaposto numero diapositiva 3"/>
          <p:cNvSpPr>
            <a:spLocks noGrp="1"/>
          </p:cNvSpPr>
          <p:nvPr>
            <p:ph type="sldNum" sz="quarter" idx="12"/>
          </p:nvPr>
        </p:nvSpPr>
        <p:spPr/>
        <p:txBody>
          <a:bodyPr/>
          <a:lstStyle/>
          <a:p>
            <a:pPr>
              <a:defRPr/>
            </a:pPr>
            <a:fld id="{FA6F630A-C6E9-416C-ACE7-ACE3FFB3F79A}" type="slidenum">
              <a:rPr lang="en-US" smtClean="0"/>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endParaRPr lang="en-US"/>
          </a:p>
        </p:txBody>
      </p:sp>
      <p:sp>
        <p:nvSpPr>
          <p:cNvPr id="6" name="Segnaposto piè di pagina 5"/>
          <p:cNvSpPr>
            <a:spLocks noGrp="1"/>
          </p:cNvSpPr>
          <p:nvPr>
            <p:ph type="ftr" sz="quarter" idx="11"/>
          </p:nvPr>
        </p:nvSpPr>
        <p:spPr/>
        <p:txBody>
          <a:bodyPr/>
          <a:lstStyle/>
          <a:p>
            <a:pPr>
              <a:defRPr/>
            </a:pPr>
            <a:endParaRPr lang="en-US"/>
          </a:p>
        </p:txBody>
      </p:sp>
      <p:sp>
        <p:nvSpPr>
          <p:cNvPr id="7" name="Segnaposto numero diapositiva 6"/>
          <p:cNvSpPr>
            <a:spLocks noGrp="1"/>
          </p:cNvSpPr>
          <p:nvPr>
            <p:ph type="sldNum" sz="quarter" idx="12"/>
          </p:nvPr>
        </p:nvSpPr>
        <p:spPr/>
        <p:txBody>
          <a:bodyPr/>
          <a:lstStyle/>
          <a:p>
            <a:pPr>
              <a:defRPr/>
            </a:pPr>
            <a:fld id="{C8056925-8996-4AC7-87C9-1D7F377CAE11}" type="slidenum">
              <a:rPr lang="en-US" smtClean="0"/>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pPr>
              <a:defRPr/>
            </a:pPr>
            <a:endParaRPr lang="en-US"/>
          </a:p>
        </p:txBody>
      </p:sp>
      <p:sp>
        <p:nvSpPr>
          <p:cNvPr id="6" name="Segnaposto piè di pagina 5"/>
          <p:cNvSpPr>
            <a:spLocks noGrp="1"/>
          </p:cNvSpPr>
          <p:nvPr>
            <p:ph type="ftr" sz="quarter" idx="11"/>
          </p:nvPr>
        </p:nvSpPr>
        <p:spPr/>
        <p:txBody>
          <a:bodyPr/>
          <a:lstStyle/>
          <a:p>
            <a:pPr>
              <a:defRPr/>
            </a:pPr>
            <a:endParaRPr lang="en-US"/>
          </a:p>
        </p:txBody>
      </p:sp>
      <p:sp>
        <p:nvSpPr>
          <p:cNvPr id="7" name="Segnaposto numero diapositiva 6"/>
          <p:cNvSpPr>
            <a:spLocks noGrp="1"/>
          </p:cNvSpPr>
          <p:nvPr>
            <p:ph type="sldNum" sz="quarter" idx="12"/>
          </p:nvPr>
        </p:nvSpPr>
        <p:spPr>
          <a:xfrm>
            <a:off x="8077200" y="6356350"/>
            <a:ext cx="609600" cy="365125"/>
          </a:xfrm>
        </p:spPr>
        <p:txBody>
          <a:bodyPr/>
          <a:lstStyle/>
          <a:p>
            <a:pPr>
              <a:defRPr/>
            </a:pPr>
            <a:fld id="{91E51193-1BB0-4E3A-82B3-EAAD0B6863C6}" type="slidenum">
              <a:rPr lang="en-US" smtClean="0"/>
              <a:pPr>
                <a:defRPr/>
              </a:pPr>
              <a:t>‹N›</a:t>
            </a:fld>
            <a:endParaRPr lang="en-US"/>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5BFACB72-A7C6-4D8D-A395-2B918F864AF4}" type="slidenum">
              <a:rPr lang="en-US" smtClean="0"/>
              <a:pPr>
                <a:defRPr/>
              </a:pPr>
              <a:t>‹N›</a:t>
            </a:fld>
            <a:endParaRPr lang="en-US"/>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it-IT" smtClean="0"/>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5BFACB72-A7C6-4D8D-A395-2B918F864AF4}" type="slidenum">
              <a:rPr lang="en-US" smtClean="0"/>
              <a:pPr>
                <a:defRPr/>
              </a:pPr>
              <a:t>‹N›</a:t>
            </a:fld>
            <a:endParaRPr 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BFACB72-A7C6-4D8D-A395-2B918F864AF4}" type="slidenum">
              <a:rPr lang="en-US" smtClean="0"/>
              <a:pPr>
                <a:defRPr/>
              </a:pPr>
              <a:t>‹N›</a:t>
            </a:fld>
            <a:endParaRPr lang="en-US"/>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BFACB72-A7C6-4D8D-A395-2B918F864AF4}" type="slidenum">
              <a:rPr lang="en-US" smtClean="0"/>
              <a:pPr>
                <a:defRPr/>
              </a:pPr>
              <a:t>‹N›</a:t>
            </a:fld>
            <a:endParaRPr 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vmlDrawing" Target="../drawings/vmlDrawing6.vml"/><Relationship Id="rId4" Type="http://schemas.openxmlformats.org/officeDocument/2006/relationships/oleObject" Target="../embeddings/Documento_di_Microsoft_Office_Word_97_-_20031.doc"/></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8.xml"/><Relationship Id="rId1" Type="http://schemas.openxmlformats.org/officeDocument/2006/relationships/vmlDrawing" Target="../drawings/vmlDrawing7.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4.xml"/><Relationship Id="rId1" Type="http://schemas.openxmlformats.org/officeDocument/2006/relationships/vmlDrawing" Target="../drawings/vmlDrawing8.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4.xml"/><Relationship Id="rId1" Type="http://schemas.openxmlformats.org/officeDocument/2006/relationships/vmlDrawing" Target="../drawings/vmlDrawing9.v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6.bin"/><Relationship Id="rId2" Type="http://schemas.openxmlformats.org/officeDocument/2006/relationships/slideLayout" Target="../slideLayouts/slideLayout24.xml"/><Relationship Id="rId1" Type="http://schemas.openxmlformats.org/officeDocument/2006/relationships/vmlDrawing" Target="../drawings/vmlDrawing10.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3.xml"/><Relationship Id="rId1" Type="http://schemas.openxmlformats.org/officeDocument/2006/relationships/vmlDrawing" Target="../drawings/vmlDrawing11.vml"/></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Layout" Target="../slideLayouts/slideLayout29.xml"/><Relationship Id="rId1" Type="http://schemas.openxmlformats.org/officeDocument/2006/relationships/vmlDrawing" Target="../drawings/vmlDrawing12.vml"/><Relationship Id="rId4"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9.xml"/><Relationship Id="rId1" Type="http://schemas.openxmlformats.org/officeDocument/2006/relationships/vmlDrawing" Target="../drawings/vmlDrawing13.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9.xml"/><Relationship Id="rId1" Type="http://schemas.openxmlformats.org/officeDocument/2006/relationships/vmlDrawing" Target="../drawings/vmlDrawing14.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9.xml"/><Relationship Id="rId1" Type="http://schemas.openxmlformats.org/officeDocument/2006/relationships/vmlDrawing" Target="../drawings/vmlDrawing15.v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16.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9.xml"/><Relationship Id="rId1" Type="http://schemas.openxmlformats.org/officeDocument/2006/relationships/vmlDrawing" Target="../drawings/vmlDrawing17.vml"/></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slideLayout" Target="../slideLayouts/slideLayout14.xml"/><Relationship Id="rId1" Type="http://schemas.openxmlformats.org/officeDocument/2006/relationships/vmlDrawing" Target="../drawings/vmlDrawing18.vml"/><Relationship Id="rId5" Type="http://schemas.openxmlformats.org/officeDocument/2006/relationships/oleObject" Target="../embeddings/oleObject25.bin"/><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30.gif"/><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4.xml"/><Relationship Id="rId1" Type="http://schemas.openxmlformats.org/officeDocument/2006/relationships/vmlDrawing" Target="../drawings/vmlDrawing20.vml"/><Relationship Id="rId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28.bin"/><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commons/9/92/Beta-cyclodextrin3D.png" TargetMode="External"/><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oleObject" Target="../embeddings/oleObject29.bin"/><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vmlDrawing" Target="../drawings/vmlDrawing23.vml"/><Relationship Id="rId4" Type="http://schemas.openxmlformats.org/officeDocument/2006/relationships/oleObject" Target="../embeddings/oleObject30.bin"/></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vmlDrawing" Target="../drawings/vmlDrawing24.vml"/><Relationship Id="rId5" Type="http://schemas.openxmlformats.org/officeDocument/2006/relationships/oleObject" Target="../embeddings/oleObject31.bin"/><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3.xml"/><Relationship Id="rId1" Type="http://schemas.openxmlformats.org/officeDocument/2006/relationships/vmlDrawing" Target="../drawings/vmlDrawing25.vml"/><Relationship Id="rId4" Type="http://schemas.openxmlformats.org/officeDocument/2006/relationships/oleObject" Target="../embeddings/oleObject32.bin"/></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3.xml"/><Relationship Id="rId1" Type="http://schemas.openxmlformats.org/officeDocument/2006/relationships/vmlDrawing" Target="../drawings/vmlDrawing26.vml"/><Relationship Id="rId4" Type="http://schemas.openxmlformats.org/officeDocument/2006/relationships/oleObject" Target="../embeddings/oleObject33.bin"/></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9.xml"/><Relationship Id="rId1" Type="http://schemas.openxmlformats.org/officeDocument/2006/relationships/vmlDrawing" Target="../drawings/vmlDrawing27.vml"/><Relationship Id="rId4" Type="http://schemas.openxmlformats.org/officeDocument/2006/relationships/oleObject" Target="../embeddings/oleObject3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vmlDrawing" Target="../drawings/vmlDrawing28.vml"/><Relationship Id="rId4" Type="http://schemas.openxmlformats.org/officeDocument/2006/relationships/oleObject" Target="../embeddings/oleObject3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vmlDrawing" Target="../drawings/vmlDrawing29.vml"/><Relationship Id="rId6" Type="http://schemas.openxmlformats.org/officeDocument/2006/relationships/oleObject" Target="../embeddings/oleObject36.bin"/><Relationship Id="rId5" Type="http://schemas.openxmlformats.org/officeDocument/2006/relationships/image" Target="../media/image41.jpeg"/><Relationship Id="rId4" Type="http://schemas.openxmlformats.org/officeDocument/2006/relationships/image" Target="../media/image42.wmf"/></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9.xml"/><Relationship Id="rId1" Type="http://schemas.openxmlformats.org/officeDocument/2006/relationships/vmlDrawing" Target="../drawings/vmlDrawing30.vml"/><Relationship Id="rId6" Type="http://schemas.openxmlformats.org/officeDocument/2006/relationships/oleObject" Target="../embeddings/oleObject37.bin"/><Relationship Id="rId5" Type="http://schemas.openxmlformats.org/officeDocument/2006/relationships/image" Target="../media/image44.png"/><Relationship Id="rId4" Type="http://schemas.openxmlformats.org/officeDocument/2006/relationships/hyperlink" Target="http://www.cermav.cnrs.fr/glyco3d/lessons/cellulose/contenu/ref.html#21"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vmlDrawing" Target="../drawings/vmlDrawing31.vml"/><Relationship Id="rId6" Type="http://schemas.openxmlformats.org/officeDocument/2006/relationships/oleObject" Target="../embeddings/oleObject39.bin"/><Relationship Id="rId5" Type="http://schemas.openxmlformats.org/officeDocument/2006/relationships/image" Target="../media/image46.png"/><Relationship Id="rId4" Type="http://schemas.openxmlformats.org/officeDocument/2006/relationships/oleObject" Target="../embeddings/oleObject38.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9.xml"/><Relationship Id="rId1" Type="http://schemas.openxmlformats.org/officeDocument/2006/relationships/vmlDrawing" Target="../drawings/vmlDrawing32.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3.xml"/><Relationship Id="rId1" Type="http://schemas.openxmlformats.org/officeDocument/2006/relationships/vmlDrawing" Target="../drawings/vmlDrawing33.vml"/></Relationships>
</file>

<file path=ppt/slides/_rels/slide38.xml.rels><?xml version="1.0" encoding="UTF-8" standalone="yes"?>
<Relationships xmlns="http://schemas.openxmlformats.org/package/2006/relationships"><Relationship Id="rId3" Type="http://schemas.openxmlformats.org/officeDocument/2006/relationships/hyperlink" Target="http://www.cermav.cnrs.fr/glyco3d/lessons/cellulose/contenu/Chap_5/Figure%2013%20ok.jpg" TargetMode="External"/><Relationship Id="rId2" Type="http://schemas.openxmlformats.org/officeDocument/2006/relationships/slideLayout" Target="../slideLayouts/slideLayout29.xml"/><Relationship Id="rId1" Type="http://schemas.openxmlformats.org/officeDocument/2006/relationships/vmlDrawing" Target="../drawings/vmlDrawing34.vml"/><Relationship Id="rId5" Type="http://schemas.openxmlformats.org/officeDocument/2006/relationships/oleObject" Target="../embeddings/oleObject42.bin"/><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9.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slideLayout" Target="../slideLayouts/slideLayout24.xml"/><Relationship Id="rId1" Type="http://schemas.openxmlformats.org/officeDocument/2006/relationships/vmlDrawing" Target="../drawings/vmlDrawing35.vml"/><Relationship Id="rId5" Type="http://schemas.openxmlformats.org/officeDocument/2006/relationships/oleObject" Target="../embeddings/oleObject43.bin"/><Relationship Id="rId4" Type="http://schemas.openxmlformats.org/officeDocument/2006/relationships/image" Target="../media/image50.wmf"/></Relationships>
</file>

<file path=ppt/slides/_rels/slide4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slideLayout" Target="../slideLayouts/slideLayout41.xml"/><Relationship Id="rId1" Type="http://schemas.openxmlformats.org/officeDocument/2006/relationships/vmlDrawing" Target="../drawings/vmlDrawing36.vml"/><Relationship Id="rId4" Type="http://schemas.openxmlformats.org/officeDocument/2006/relationships/oleObject" Target="../embeddings/oleObject44.bin"/></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4.xml"/><Relationship Id="rId1" Type="http://schemas.openxmlformats.org/officeDocument/2006/relationships/vmlDrawing" Target="../drawings/vmlDrawing37.vml"/><Relationship Id="rId4" Type="http://schemas.openxmlformats.org/officeDocument/2006/relationships/oleObject" Target="../embeddings/oleObject45.bin"/></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4.xml"/><Relationship Id="rId1" Type="http://schemas.openxmlformats.org/officeDocument/2006/relationships/vmlDrawing" Target="../drawings/vmlDrawing38.vml"/><Relationship Id="rId4" Type="http://schemas.openxmlformats.org/officeDocument/2006/relationships/oleObject" Target="../embeddings/oleObject4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4.xml"/><Relationship Id="rId1" Type="http://schemas.openxmlformats.org/officeDocument/2006/relationships/vmlDrawing" Target="../drawings/vmlDrawing39.vml"/><Relationship Id="rId4" Type="http://schemas.openxmlformats.org/officeDocument/2006/relationships/oleObject" Target="../embeddings/oleObject47.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9.xml"/><Relationship Id="rId1" Type="http://schemas.openxmlformats.org/officeDocument/2006/relationships/vmlDrawing" Target="../drawings/vmlDrawing40.v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4.xml"/><Relationship Id="rId1" Type="http://schemas.openxmlformats.org/officeDocument/2006/relationships/vmlDrawing" Target="../drawings/vmlDrawing41.vml"/><Relationship Id="rId4" Type="http://schemas.openxmlformats.org/officeDocument/2006/relationships/oleObject" Target="../embeddings/oleObject49.bin"/></Relationships>
</file>

<file path=ppt/slides/_rels/slide4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slideLayout" Target="../slideLayouts/slideLayout24.xml"/><Relationship Id="rId1" Type="http://schemas.openxmlformats.org/officeDocument/2006/relationships/vmlDrawing" Target="../drawings/vmlDrawing42.vml"/><Relationship Id="rId6" Type="http://schemas.openxmlformats.org/officeDocument/2006/relationships/oleObject" Target="../embeddings/oleObject50.bin"/><Relationship Id="rId5" Type="http://schemas.openxmlformats.org/officeDocument/2006/relationships/image" Target="../media/image56.png"/><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4.xml"/><Relationship Id="rId1" Type="http://schemas.openxmlformats.org/officeDocument/2006/relationships/vmlDrawing" Target="../drawings/vmlDrawing43.vml"/><Relationship Id="rId5" Type="http://schemas.openxmlformats.org/officeDocument/2006/relationships/oleObject" Target="../embeddings/oleObject51.bin"/><Relationship Id="rId4" Type="http://schemas.openxmlformats.org/officeDocument/2006/relationships/image" Target="../media/image58.wmf"/></Relationships>
</file>

<file path=ppt/slides/_rels/slide4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slideLayout" Target="../slideLayouts/slideLayout29.xml"/><Relationship Id="rId1" Type="http://schemas.openxmlformats.org/officeDocument/2006/relationships/vmlDrawing" Target="../drawings/vmlDrawing44.vml"/><Relationship Id="rId5" Type="http://schemas.openxmlformats.org/officeDocument/2006/relationships/oleObject" Target="../embeddings/oleObject52.bin"/><Relationship Id="rId4" Type="http://schemas.openxmlformats.org/officeDocument/2006/relationships/image" Target="../media/image60.wmf"/></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slideLayout" Target="../slideLayouts/slideLayout24.xml"/><Relationship Id="rId1" Type="http://schemas.openxmlformats.org/officeDocument/2006/relationships/vmlDrawing" Target="../drawings/vmlDrawing45.vml"/><Relationship Id="rId5" Type="http://schemas.openxmlformats.org/officeDocument/2006/relationships/oleObject" Target="../embeddings/oleObject53.bin"/><Relationship Id="rId4" Type="http://schemas.openxmlformats.org/officeDocument/2006/relationships/image" Target="../media/image6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9.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9.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9.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1384" name="Picture 8" descr="palazzo 3a"/>
          <p:cNvPicPr>
            <a:picLocks noChangeAspect="1" noChangeArrowheads="1"/>
          </p:cNvPicPr>
          <p:nvPr/>
        </p:nvPicPr>
        <p:blipFill>
          <a:blip r:embed="rId2"/>
          <a:srcRect/>
          <a:stretch>
            <a:fillRect/>
          </a:stretch>
        </p:blipFill>
        <p:spPr bwMode="auto">
          <a:xfrm>
            <a:off x="1511300" y="593725"/>
            <a:ext cx="6119813" cy="6134100"/>
          </a:xfrm>
          <a:prstGeom prst="rect">
            <a:avLst/>
          </a:prstGeom>
          <a:noFill/>
        </p:spPr>
      </p:pic>
      <p:sp>
        <p:nvSpPr>
          <p:cNvPr id="101385" name="Rectangle 9"/>
          <p:cNvSpPr>
            <a:spLocks noGrp="1" noChangeArrowheads="1"/>
          </p:cNvSpPr>
          <p:nvPr>
            <p:ph type="ctrTitle"/>
          </p:nvPr>
        </p:nvSpPr>
        <p:spPr>
          <a:xfrm>
            <a:off x="0" y="404813"/>
            <a:ext cx="9144000" cy="1470025"/>
          </a:xfrm>
          <a:noFill/>
          <a:ln/>
        </p:spPr>
        <p:txBody>
          <a:bodyPr>
            <a:normAutofit/>
          </a:bodyPr>
          <a:lstStyle/>
          <a:p>
            <a:pPr>
              <a:lnSpc>
                <a:spcPct val="130000"/>
              </a:lnSpc>
              <a:tabLst>
                <a:tab pos="7534275" algn="l"/>
              </a:tabLst>
            </a:pPr>
            <a:r>
              <a:rPr lang="it-IT" sz="2400" b="1" dirty="0" smtClean="0">
                <a:solidFill>
                  <a:srgbClr val="FFFF00"/>
                </a:solidFill>
              </a:rPr>
              <a:t>Caratterizzazione chimica delle fibre cellulosiche. Analisi delle modificazioni strutturali indotte da trattamenti chimici</a:t>
            </a:r>
            <a:endParaRPr lang="it-IT" sz="2400" b="1" dirty="0">
              <a:solidFill>
                <a:srgbClr val="FFFF00"/>
              </a:solidFill>
              <a:effectLst>
                <a:outerShdw blurRad="38100" dist="38100" dir="2700000" algn="tl">
                  <a:srgbClr val="FFFFFF"/>
                </a:outerShdw>
              </a:effectLst>
            </a:endParaRPr>
          </a:p>
        </p:txBody>
      </p:sp>
      <p:sp>
        <p:nvSpPr>
          <p:cNvPr id="101379" name="Rectangle 3"/>
          <p:cNvSpPr>
            <a:spLocks noChangeArrowheads="1"/>
          </p:cNvSpPr>
          <p:nvPr/>
        </p:nvSpPr>
        <p:spPr bwMode="auto">
          <a:xfrm>
            <a:off x="0" y="5661025"/>
            <a:ext cx="9144000" cy="1196975"/>
          </a:xfrm>
          <a:prstGeom prst="rect">
            <a:avLst/>
          </a:prstGeom>
          <a:solidFill>
            <a:schemeClr val="tx1"/>
          </a:solidFill>
          <a:ln w="9525">
            <a:solidFill>
              <a:schemeClr val="tx1"/>
            </a:solidFill>
            <a:miter lim="800000"/>
            <a:headEnd/>
            <a:tailEnd/>
          </a:ln>
          <a:effectLst/>
        </p:spPr>
        <p:txBody>
          <a:bodyPr wrap="none" anchor="ctr"/>
          <a:lstStyle/>
          <a:p>
            <a:endParaRPr lang="it-IT"/>
          </a:p>
        </p:txBody>
      </p:sp>
      <p:sp>
        <p:nvSpPr>
          <p:cNvPr id="101381" name="Text Box 5"/>
          <p:cNvSpPr txBox="1">
            <a:spLocks noChangeArrowheads="1"/>
          </p:cNvSpPr>
          <p:nvPr/>
        </p:nvSpPr>
        <p:spPr bwMode="auto">
          <a:xfrm>
            <a:off x="1265238" y="5876925"/>
            <a:ext cx="6613525" cy="517525"/>
          </a:xfrm>
          <a:prstGeom prst="rect">
            <a:avLst/>
          </a:prstGeom>
          <a:noFill/>
          <a:ln w="9525" algn="ctr">
            <a:noFill/>
            <a:miter lim="800000"/>
            <a:headEnd/>
            <a:tailEnd/>
          </a:ln>
          <a:effectLst/>
        </p:spPr>
        <p:txBody>
          <a:bodyPr>
            <a:spAutoFit/>
          </a:bodyPr>
          <a:lstStyle/>
          <a:p>
            <a:pPr algn="ctr"/>
            <a:r>
              <a:rPr lang="it-IT" sz="1400" i="1">
                <a:solidFill>
                  <a:srgbClr val="FFFF00"/>
                </a:solidFill>
                <a:latin typeface="Comic Sans MS" pitchFamily="66" charset="0"/>
              </a:rPr>
              <a:t>Istituto di Ricerche Chimiche e Biochimiche G. Ronzoni, </a:t>
            </a:r>
          </a:p>
          <a:p>
            <a:pPr algn="ctr"/>
            <a:r>
              <a:rPr lang="it-IT" sz="1400" i="1">
                <a:solidFill>
                  <a:srgbClr val="FFFF00"/>
                </a:solidFill>
                <a:latin typeface="Comic Sans MS" pitchFamily="66" charset="0"/>
              </a:rPr>
              <a:t>Milano - Italy</a:t>
            </a:r>
          </a:p>
        </p:txBody>
      </p:sp>
      <p:sp>
        <p:nvSpPr>
          <p:cNvPr id="101383" name="Text Box 7"/>
          <p:cNvSpPr txBox="1">
            <a:spLocks noChangeArrowheads="1"/>
          </p:cNvSpPr>
          <p:nvPr/>
        </p:nvSpPr>
        <p:spPr bwMode="auto">
          <a:xfrm>
            <a:off x="7559675" y="6643688"/>
            <a:ext cx="1584325" cy="214312"/>
          </a:xfrm>
          <a:prstGeom prst="rect">
            <a:avLst/>
          </a:prstGeom>
          <a:noFill/>
          <a:ln w="9525">
            <a:noFill/>
            <a:miter lim="800000"/>
            <a:headEnd/>
            <a:tailEnd/>
          </a:ln>
          <a:effectLst/>
        </p:spPr>
        <p:txBody>
          <a:bodyPr>
            <a:spAutoFit/>
          </a:bodyPr>
          <a:lstStyle/>
          <a:p>
            <a:pPr>
              <a:spcBef>
                <a:spcPct val="50000"/>
              </a:spcBef>
            </a:pPr>
            <a:r>
              <a:rPr lang="it-IT" sz="800">
                <a:solidFill>
                  <a:srgbClr val="FFFF66"/>
                </a:solidFill>
                <a:latin typeface="Lucida Sans" pitchFamily="34" charset="0"/>
              </a:rPr>
              <a:t>Photo YOSHIE NISHIKAWA ®</a:t>
            </a:r>
          </a:p>
        </p:txBody>
      </p:sp>
      <p:sp>
        <p:nvSpPr>
          <p:cNvPr id="101386" name="Text Box 10"/>
          <p:cNvSpPr txBox="1">
            <a:spLocks noChangeArrowheads="1"/>
          </p:cNvSpPr>
          <p:nvPr/>
        </p:nvSpPr>
        <p:spPr bwMode="auto">
          <a:xfrm>
            <a:off x="0" y="0"/>
            <a:ext cx="9144000" cy="336550"/>
          </a:xfrm>
          <a:prstGeom prst="rect">
            <a:avLst/>
          </a:prstGeom>
          <a:noFill/>
          <a:ln w="9525">
            <a:noFill/>
            <a:miter lim="800000"/>
            <a:headEnd/>
            <a:tailEnd/>
          </a:ln>
          <a:effectLst/>
        </p:spPr>
        <p:txBody>
          <a:bodyPr>
            <a:spAutoFit/>
          </a:bodyPr>
          <a:lstStyle/>
          <a:p>
            <a:pPr algn="ctr">
              <a:spcBef>
                <a:spcPct val="50000"/>
              </a:spcBef>
            </a:pPr>
            <a:r>
              <a:rPr lang="it-IT" sz="1600" b="1" dirty="0" smtClean="0">
                <a:solidFill>
                  <a:srgbClr val="FCFC3E"/>
                </a:solidFill>
              </a:rPr>
              <a:t>Sulmona  maggio 2009</a:t>
            </a:r>
            <a:endParaRPr lang="it-IT" sz="1600" b="1" dirty="0">
              <a:solidFill>
                <a:srgbClr val="FCFC3E"/>
              </a:solidFill>
            </a:endParaRPr>
          </a:p>
        </p:txBody>
      </p:sp>
      <p:sp>
        <p:nvSpPr>
          <p:cNvPr id="101387" name="Text Box 11"/>
          <p:cNvSpPr txBox="1">
            <a:spLocks noChangeArrowheads="1"/>
          </p:cNvSpPr>
          <p:nvPr/>
        </p:nvSpPr>
        <p:spPr bwMode="auto">
          <a:xfrm>
            <a:off x="3059113" y="2060575"/>
            <a:ext cx="3024187" cy="366713"/>
          </a:xfrm>
          <a:prstGeom prst="rect">
            <a:avLst/>
          </a:prstGeom>
          <a:noFill/>
          <a:ln w="9525">
            <a:noFill/>
            <a:miter lim="800000"/>
            <a:headEnd/>
            <a:tailEnd/>
          </a:ln>
          <a:effectLst/>
        </p:spPr>
        <p:txBody>
          <a:bodyPr>
            <a:spAutoFit/>
          </a:bodyPr>
          <a:lstStyle/>
          <a:p>
            <a:pPr algn="ctr">
              <a:spcBef>
                <a:spcPct val="50000"/>
              </a:spcBef>
            </a:pPr>
            <a:r>
              <a:rPr lang="it-IT" b="1">
                <a:solidFill>
                  <a:srgbClr val="FCFC3E"/>
                </a:solidFill>
              </a:rPr>
              <a:t>Giangiacomo Torri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4876800" y="1524000"/>
          <a:ext cx="4156075" cy="4724400"/>
        </p:xfrm>
        <a:graphic>
          <a:graphicData uri="http://schemas.openxmlformats.org/presentationml/2006/ole">
            <p:oleObj spid="_x0000_s101378" name="Document" r:id="rId4" imgW="6850440" imgH="9010800" progId="Word.Document.8">
              <p:embed/>
            </p:oleObj>
          </a:graphicData>
        </a:graphic>
      </p:graphicFrame>
      <p:sp>
        <p:nvSpPr>
          <p:cNvPr id="45059" name="Text Box 3"/>
          <p:cNvSpPr txBox="1">
            <a:spLocks noChangeArrowheads="1"/>
          </p:cNvSpPr>
          <p:nvPr/>
        </p:nvSpPr>
        <p:spPr bwMode="auto">
          <a:xfrm>
            <a:off x="342900" y="914400"/>
            <a:ext cx="8458200" cy="454025"/>
          </a:xfrm>
          <a:prstGeom prst="rect">
            <a:avLst/>
          </a:prstGeom>
          <a:noFill/>
          <a:ln w="12700">
            <a:noFill/>
            <a:miter lim="800000"/>
            <a:headEnd/>
            <a:tailEnd/>
          </a:ln>
          <a:effectLst/>
        </p:spPr>
        <p:txBody>
          <a:bodyPr lIns="90488" tIns="44450" rIns="90488" bIns="44450" anchor="ctr">
            <a:spAutoFit/>
          </a:bodyPr>
          <a:lstStyle/>
          <a:p>
            <a:pPr algn="ctr" eaLnBrk="0" hangingPunct="0"/>
            <a:r>
              <a:rPr lang="en-GB" sz="2400" b="1">
                <a:solidFill>
                  <a:schemeClr val="tx2"/>
                </a:solidFill>
              </a:rPr>
              <a:t>Effetto della forma molecolare sul volume di ritenzione</a:t>
            </a:r>
          </a:p>
        </p:txBody>
      </p:sp>
      <p:sp>
        <p:nvSpPr>
          <p:cNvPr id="45060" name="Text Box 4"/>
          <p:cNvSpPr txBox="1">
            <a:spLocks noChangeArrowheads="1"/>
          </p:cNvSpPr>
          <p:nvPr/>
        </p:nvSpPr>
        <p:spPr bwMode="auto">
          <a:xfrm>
            <a:off x="762000" y="5029200"/>
            <a:ext cx="4808538" cy="333375"/>
          </a:xfrm>
          <a:prstGeom prst="rect">
            <a:avLst/>
          </a:prstGeom>
          <a:solidFill>
            <a:srgbClr val="FFFF00"/>
          </a:solidFill>
          <a:ln w="12700">
            <a:noFill/>
            <a:miter lim="800000"/>
            <a:headEnd/>
            <a:tailEnd/>
          </a:ln>
          <a:effectLst/>
        </p:spPr>
        <p:txBody>
          <a:bodyPr lIns="90488" tIns="44450" rIns="90488" bIns="44450" anchor="ctr">
            <a:spAutoFit/>
          </a:bodyPr>
          <a:lstStyle/>
          <a:p>
            <a:pPr algn="ctr" eaLnBrk="0" hangingPunct="0"/>
            <a:r>
              <a:rPr lang="en-GB" sz="1600">
                <a:solidFill>
                  <a:srgbClr val="0000FF"/>
                </a:solidFill>
              </a:rPr>
              <a:t>Cambiamenti strutturali influenzano i risultati</a:t>
            </a:r>
          </a:p>
        </p:txBody>
      </p:sp>
      <p:sp>
        <p:nvSpPr>
          <p:cNvPr id="45061" name="Text Box 5"/>
          <p:cNvSpPr txBox="1">
            <a:spLocks noChangeArrowheads="1"/>
          </p:cNvSpPr>
          <p:nvPr/>
        </p:nvSpPr>
        <p:spPr bwMode="auto">
          <a:xfrm>
            <a:off x="1066800" y="3368675"/>
            <a:ext cx="3195638" cy="822325"/>
          </a:xfrm>
          <a:prstGeom prst="rect">
            <a:avLst/>
          </a:prstGeom>
          <a:solidFill>
            <a:srgbClr val="FFFF00"/>
          </a:solidFill>
          <a:ln w="12700">
            <a:noFill/>
            <a:miter lim="800000"/>
            <a:headEnd/>
            <a:tailEnd/>
          </a:ln>
          <a:effectLst/>
        </p:spPr>
        <p:txBody>
          <a:bodyPr lIns="90488" tIns="44450" rIns="90488" bIns="44450" anchor="ctr">
            <a:spAutoFit/>
          </a:bodyPr>
          <a:lstStyle/>
          <a:p>
            <a:pPr algn="ctr" eaLnBrk="0" hangingPunct="0"/>
            <a:r>
              <a:rPr lang="en-GB" sz="1600">
                <a:solidFill>
                  <a:srgbClr val="0000FF"/>
                </a:solidFill>
              </a:rPr>
              <a:t>Le colonne separano per dimensione, non per peso molecolare.</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05000" y="762000"/>
            <a:ext cx="5334000" cy="457200"/>
          </a:xfrm>
          <a:noFill/>
          <a:ln/>
        </p:spPr>
        <p:txBody>
          <a:bodyPr>
            <a:normAutofit fontScale="90000"/>
          </a:bodyPr>
          <a:lstStyle/>
          <a:p>
            <a:r>
              <a:rPr lang="en-US" sz="2800" b="1"/>
              <a:t>Calibrazione</a:t>
            </a:r>
            <a:r>
              <a:rPr lang="en-US" sz="2800" b="1">
                <a:effectLst>
                  <a:outerShdw blurRad="38100" dist="38100" dir="2700000" algn="tl">
                    <a:srgbClr val="C0C0C0"/>
                  </a:outerShdw>
                </a:effectLst>
              </a:rPr>
              <a:t> </a:t>
            </a:r>
            <a:r>
              <a:rPr lang="en-US" sz="2800" b="1"/>
              <a:t>Universale</a:t>
            </a:r>
          </a:p>
        </p:txBody>
      </p:sp>
      <p:sp>
        <p:nvSpPr>
          <p:cNvPr id="50179" name="Rectangle 3"/>
          <p:cNvSpPr>
            <a:spLocks noChangeArrowheads="1"/>
          </p:cNvSpPr>
          <p:nvPr/>
        </p:nvSpPr>
        <p:spPr bwMode="auto">
          <a:xfrm>
            <a:off x="5181600" y="1476375"/>
            <a:ext cx="3733800" cy="1800225"/>
          </a:xfrm>
          <a:prstGeom prst="rect">
            <a:avLst/>
          </a:prstGeom>
          <a:noFill/>
          <a:ln w="12700">
            <a:noFill/>
            <a:miter lim="800000"/>
            <a:headEnd/>
            <a:tailEnd/>
          </a:ln>
          <a:effectLst/>
        </p:spPr>
        <p:txBody>
          <a:bodyPr lIns="90488" tIns="44450" rIns="90488" bIns="44450">
            <a:spAutoFit/>
          </a:bodyPr>
          <a:lstStyle/>
          <a:p>
            <a:pPr algn="just" eaLnBrk="0" hangingPunct="0">
              <a:tabLst>
                <a:tab pos="338138" algn="l"/>
              </a:tabLst>
            </a:pPr>
            <a:r>
              <a:rPr lang="en-US" sz="1600" b="1"/>
              <a:t>La Calibrazione Universale è stata introdotta per la prima volta da </a:t>
            </a:r>
            <a:r>
              <a:rPr lang="en-US" sz="1600" b="1" i="1"/>
              <a:t>Benoit</a:t>
            </a:r>
            <a:r>
              <a:rPr lang="en-US" sz="1600" b="1"/>
              <a:t> nel 1967, il quale dimostrò che, considerando la Viscosità Intrinseca,  un elevato numero di polimeri eluiscono con la stessa curva di calibrazione.</a:t>
            </a:r>
          </a:p>
        </p:txBody>
      </p:sp>
      <p:sp>
        <p:nvSpPr>
          <p:cNvPr id="50180" name="Rectangle 4"/>
          <p:cNvSpPr>
            <a:spLocks noChangeArrowheads="1"/>
          </p:cNvSpPr>
          <p:nvPr/>
        </p:nvSpPr>
        <p:spPr bwMode="auto">
          <a:xfrm>
            <a:off x="5105400" y="5121275"/>
            <a:ext cx="3962400" cy="822325"/>
          </a:xfrm>
          <a:prstGeom prst="rect">
            <a:avLst/>
          </a:prstGeom>
          <a:noFill/>
          <a:ln w="12700">
            <a:noFill/>
            <a:miter lim="800000"/>
            <a:headEnd/>
            <a:tailEnd/>
          </a:ln>
          <a:effectLst/>
        </p:spPr>
        <p:txBody>
          <a:bodyPr lIns="90488" tIns="44450" rIns="90488" bIns="44450">
            <a:spAutoFit/>
          </a:bodyPr>
          <a:lstStyle/>
          <a:p>
            <a:pPr eaLnBrk="0" hangingPunct="0"/>
            <a:r>
              <a:rPr lang="en-US" sz="1600" b="1" i="1">
                <a:solidFill>
                  <a:srgbClr val="FF0000"/>
                </a:solidFill>
              </a:rPr>
              <a:t>Non c’è differenza tra polimeri lineari, ramificati, copolimeri a blocchi, copolimeri eterogenei, ecc.</a:t>
            </a:r>
          </a:p>
        </p:txBody>
      </p:sp>
      <p:grpSp>
        <p:nvGrpSpPr>
          <p:cNvPr id="2" name="Group 5"/>
          <p:cNvGrpSpPr>
            <a:grpSpLocks/>
          </p:cNvGrpSpPr>
          <p:nvPr/>
        </p:nvGrpSpPr>
        <p:grpSpPr bwMode="auto">
          <a:xfrm>
            <a:off x="2327275" y="1677988"/>
            <a:ext cx="2017713" cy="4044950"/>
            <a:chOff x="1495" y="1260"/>
            <a:chExt cx="1377" cy="2548"/>
          </a:xfrm>
        </p:grpSpPr>
        <p:sp>
          <p:nvSpPr>
            <p:cNvPr id="50182" name="Freeform 6"/>
            <p:cNvSpPr>
              <a:spLocks/>
            </p:cNvSpPr>
            <p:nvPr/>
          </p:nvSpPr>
          <p:spPr bwMode="auto">
            <a:xfrm>
              <a:off x="1495" y="1260"/>
              <a:ext cx="24" cy="80"/>
            </a:xfrm>
            <a:custGeom>
              <a:avLst/>
              <a:gdLst/>
              <a:ahLst/>
              <a:cxnLst>
                <a:cxn ang="0">
                  <a:pos x="23" y="78"/>
                </a:cxn>
                <a:cxn ang="0">
                  <a:pos x="23" y="78"/>
                </a:cxn>
                <a:cxn ang="0">
                  <a:pos x="15" y="0"/>
                </a:cxn>
                <a:cxn ang="0">
                  <a:pos x="0" y="1"/>
                </a:cxn>
                <a:cxn ang="0">
                  <a:pos x="8" y="79"/>
                </a:cxn>
                <a:cxn ang="0">
                  <a:pos x="23" y="78"/>
                </a:cxn>
              </a:cxnLst>
              <a:rect l="0" t="0" r="r" b="b"/>
              <a:pathLst>
                <a:path w="24" h="80">
                  <a:moveTo>
                    <a:pt x="23" y="78"/>
                  </a:moveTo>
                  <a:lnTo>
                    <a:pt x="23" y="78"/>
                  </a:lnTo>
                  <a:lnTo>
                    <a:pt x="15" y="0"/>
                  </a:lnTo>
                  <a:lnTo>
                    <a:pt x="0" y="1"/>
                  </a:lnTo>
                  <a:lnTo>
                    <a:pt x="8" y="79"/>
                  </a:lnTo>
                  <a:lnTo>
                    <a:pt x="23" y="78"/>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83" name="Freeform 7"/>
            <p:cNvSpPr>
              <a:spLocks/>
            </p:cNvSpPr>
            <p:nvPr/>
          </p:nvSpPr>
          <p:spPr bwMode="auto">
            <a:xfrm>
              <a:off x="1504" y="1343"/>
              <a:ext cx="33" cy="80"/>
            </a:xfrm>
            <a:custGeom>
              <a:avLst/>
              <a:gdLst/>
              <a:ahLst/>
              <a:cxnLst>
                <a:cxn ang="0">
                  <a:pos x="32" y="77"/>
                </a:cxn>
                <a:cxn ang="0">
                  <a:pos x="32" y="77"/>
                </a:cxn>
                <a:cxn ang="0">
                  <a:pos x="18" y="0"/>
                </a:cxn>
                <a:cxn ang="0">
                  <a:pos x="0" y="1"/>
                </a:cxn>
                <a:cxn ang="0">
                  <a:pos x="14" y="78"/>
                </a:cxn>
                <a:cxn ang="0">
                  <a:pos x="14" y="79"/>
                </a:cxn>
                <a:cxn ang="0">
                  <a:pos x="32" y="77"/>
                </a:cxn>
              </a:cxnLst>
              <a:rect l="0" t="0" r="r" b="b"/>
              <a:pathLst>
                <a:path w="33" h="80">
                  <a:moveTo>
                    <a:pt x="32" y="77"/>
                  </a:moveTo>
                  <a:lnTo>
                    <a:pt x="32" y="77"/>
                  </a:lnTo>
                  <a:lnTo>
                    <a:pt x="18" y="0"/>
                  </a:lnTo>
                  <a:lnTo>
                    <a:pt x="0" y="1"/>
                  </a:lnTo>
                  <a:lnTo>
                    <a:pt x="14" y="78"/>
                  </a:lnTo>
                  <a:lnTo>
                    <a:pt x="14" y="79"/>
                  </a:lnTo>
                  <a:lnTo>
                    <a:pt x="32" y="77"/>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84" name="Freeform 8"/>
            <p:cNvSpPr>
              <a:spLocks/>
            </p:cNvSpPr>
            <p:nvPr/>
          </p:nvSpPr>
          <p:spPr bwMode="auto">
            <a:xfrm>
              <a:off x="1524" y="1427"/>
              <a:ext cx="32" cy="67"/>
            </a:xfrm>
            <a:custGeom>
              <a:avLst/>
              <a:gdLst/>
              <a:ahLst/>
              <a:cxnLst>
                <a:cxn ang="0">
                  <a:pos x="31" y="62"/>
                </a:cxn>
                <a:cxn ang="0">
                  <a:pos x="31" y="63"/>
                </a:cxn>
                <a:cxn ang="0">
                  <a:pos x="16" y="0"/>
                </a:cxn>
                <a:cxn ang="0">
                  <a:pos x="0" y="2"/>
                </a:cxn>
                <a:cxn ang="0">
                  <a:pos x="15" y="65"/>
                </a:cxn>
                <a:cxn ang="0">
                  <a:pos x="15" y="66"/>
                </a:cxn>
                <a:cxn ang="0">
                  <a:pos x="31" y="62"/>
                </a:cxn>
              </a:cxnLst>
              <a:rect l="0" t="0" r="r" b="b"/>
              <a:pathLst>
                <a:path w="32" h="67">
                  <a:moveTo>
                    <a:pt x="31" y="62"/>
                  </a:moveTo>
                  <a:lnTo>
                    <a:pt x="31" y="63"/>
                  </a:lnTo>
                  <a:lnTo>
                    <a:pt x="16" y="0"/>
                  </a:lnTo>
                  <a:lnTo>
                    <a:pt x="0" y="2"/>
                  </a:lnTo>
                  <a:lnTo>
                    <a:pt x="15" y="65"/>
                  </a:lnTo>
                  <a:lnTo>
                    <a:pt x="15" y="66"/>
                  </a:lnTo>
                  <a:lnTo>
                    <a:pt x="31" y="62"/>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85" name="Freeform 9"/>
            <p:cNvSpPr>
              <a:spLocks/>
            </p:cNvSpPr>
            <p:nvPr/>
          </p:nvSpPr>
          <p:spPr bwMode="auto">
            <a:xfrm>
              <a:off x="1543" y="1494"/>
              <a:ext cx="47" cy="81"/>
            </a:xfrm>
            <a:custGeom>
              <a:avLst/>
              <a:gdLst/>
              <a:ahLst/>
              <a:cxnLst>
                <a:cxn ang="0">
                  <a:pos x="46" y="77"/>
                </a:cxn>
                <a:cxn ang="0">
                  <a:pos x="46" y="77"/>
                </a:cxn>
                <a:cxn ang="0">
                  <a:pos x="18" y="0"/>
                </a:cxn>
                <a:cxn ang="0">
                  <a:pos x="0" y="4"/>
                </a:cxn>
                <a:cxn ang="0">
                  <a:pos x="28" y="80"/>
                </a:cxn>
                <a:cxn ang="0">
                  <a:pos x="46" y="77"/>
                </a:cxn>
              </a:cxnLst>
              <a:rect l="0" t="0" r="r" b="b"/>
              <a:pathLst>
                <a:path w="47" h="81">
                  <a:moveTo>
                    <a:pt x="46" y="77"/>
                  </a:moveTo>
                  <a:lnTo>
                    <a:pt x="46" y="77"/>
                  </a:lnTo>
                  <a:lnTo>
                    <a:pt x="18" y="0"/>
                  </a:lnTo>
                  <a:lnTo>
                    <a:pt x="0" y="4"/>
                  </a:lnTo>
                  <a:lnTo>
                    <a:pt x="28" y="80"/>
                  </a:lnTo>
                  <a:lnTo>
                    <a:pt x="46" y="77"/>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86" name="Freeform 10"/>
            <p:cNvSpPr>
              <a:spLocks/>
            </p:cNvSpPr>
            <p:nvPr/>
          </p:nvSpPr>
          <p:spPr bwMode="auto">
            <a:xfrm>
              <a:off x="1574" y="1576"/>
              <a:ext cx="52" cy="97"/>
            </a:xfrm>
            <a:custGeom>
              <a:avLst/>
              <a:gdLst/>
              <a:ahLst/>
              <a:cxnLst>
                <a:cxn ang="0">
                  <a:pos x="51" y="92"/>
                </a:cxn>
                <a:cxn ang="0">
                  <a:pos x="51" y="92"/>
                </a:cxn>
                <a:cxn ang="0">
                  <a:pos x="19" y="0"/>
                </a:cxn>
                <a:cxn ang="0">
                  <a:pos x="0" y="3"/>
                </a:cxn>
                <a:cxn ang="0">
                  <a:pos x="32" y="96"/>
                </a:cxn>
                <a:cxn ang="0">
                  <a:pos x="51" y="92"/>
                </a:cxn>
              </a:cxnLst>
              <a:rect l="0" t="0" r="r" b="b"/>
              <a:pathLst>
                <a:path w="52" h="97">
                  <a:moveTo>
                    <a:pt x="51" y="92"/>
                  </a:moveTo>
                  <a:lnTo>
                    <a:pt x="51" y="92"/>
                  </a:lnTo>
                  <a:lnTo>
                    <a:pt x="19" y="0"/>
                  </a:lnTo>
                  <a:lnTo>
                    <a:pt x="0" y="3"/>
                  </a:lnTo>
                  <a:lnTo>
                    <a:pt x="32" y="96"/>
                  </a:lnTo>
                  <a:lnTo>
                    <a:pt x="51" y="92"/>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87" name="Freeform 11"/>
            <p:cNvSpPr>
              <a:spLocks/>
            </p:cNvSpPr>
            <p:nvPr/>
          </p:nvSpPr>
          <p:spPr bwMode="auto">
            <a:xfrm>
              <a:off x="1613" y="1673"/>
              <a:ext cx="95" cy="191"/>
            </a:xfrm>
            <a:custGeom>
              <a:avLst/>
              <a:gdLst/>
              <a:ahLst/>
              <a:cxnLst>
                <a:cxn ang="0">
                  <a:pos x="94" y="186"/>
                </a:cxn>
                <a:cxn ang="0">
                  <a:pos x="94" y="186"/>
                </a:cxn>
                <a:cxn ang="0">
                  <a:pos x="19" y="0"/>
                </a:cxn>
                <a:cxn ang="0">
                  <a:pos x="0" y="4"/>
                </a:cxn>
                <a:cxn ang="0">
                  <a:pos x="75" y="190"/>
                </a:cxn>
                <a:cxn ang="0">
                  <a:pos x="94" y="186"/>
                </a:cxn>
              </a:cxnLst>
              <a:rect l="0" t="0" r="r" b="b"/>
              <a:pathLst>
                <a:path w="95" h="191">
                  <a:moveTo>
                    <a:pt x="94" y="186"/>
                  </a:moveTo>
                  <a:lnTo>
                    <a:pt x="94" y="186"/>
                  </a:lnTo>
                  <a:lnTo>
                    <a:pt x="19" y="0"/>
                  </a:lnTo>
                  <a:lnTo>
                    <a:pt x="0" y="4"/>
                  </a:lnTo>
                  <a:lnTo>
                    <a:pt x="75" y="190"/>
                  </a:lnTo>
                  <a:lnTo>
                    <a:pt x="94" y="186"/>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88" name="Freeform 12"/>
            <p:cNvSpPr>
              <a:spLocks/>
            </p:cNvSpPr>
            <p:nvPr/>
          </p:nvSpPr>
          <p:spPr bwMode="auto">
            <a:xfrm>
              <a:off x="1695" y="1865"/>
              <a:ext cx="91" cy="147"/>
            </a:xfrm>
            <a:custGeom>
              <a:avLst/>
              <a:gdLst/>
              <a:ahLst/>
              <a:cxnLst>
                <a:cxn ang="0">
                  <a:pos x="90" y="141"/>
                </a:cxn>
                <a:cxn ang="0">
                  <a:pos x="90" y="141"/>
                </a:cxn>
                <a:cxn ang="0">
                  <a:pos x="19" y="0"/>
                </a:cxn>
                <a:cxn ang="0">
                  <a:pos x="0" y="4"/>
                </a:cxn>
                <a:cxn ang="0">
                  <a:pos x="71" y="146"/>
                </a:cxn>
                <a:cxn ang="0">
                  <a:pos x="90" y="141"/>
                </a:cxn>
              </a:cxnLst>
              <a:rect l="0" t="0" r="r" b="b"/>
              <a:pathLst>
                <a:path w="91" h="147">
                  <a:moveTo>
                    <a:pt x="90" y="141"/>
                  </a:moveTo>
                  <a:lnTo>
                    <a:pt x="90" y="141"/>
                  </a:lnTo>
                  <a:lnTo>
                    <a:pt x="19" y="0"/>
                  </a:lnTo>
                  <a:lnTo>
                    <a:pt x="0" y="4"/>
                  </a:lnTo>
                  <a:lnTo>
                    <a:pt x="71" y="146"/>
                  </a:lnTo>
                  <a:lnTo>
                    <a:pt x="90" y="141"/>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89" name="Freeform 13"/>
            <p:cNvSpPr>
              <a:spLocks/>
            </p:cNvSpPr>
            <p:nvPr/>
          </p:nvSpPr>
          <p:spPr bwMode="auto">
            <a:xfrm>
              <a:off x="1772" y="2013"/>
              <a:ext cx="77" cy="123"/>
            </a:xfrm>
            <a:custGeom>
              <a:avLst/>
              <a:gdLst/>
              <a:ahLst/>
              <a:cxnLst>
                <a:cxn ang="0">
                  <a:pos x="75" y="116"/>
                </a:cxn>
                <a:cxn ang="0">
                  <a:pos x="76" y="117"/>
                </a:cxn>
                <a:cxn ang="0">
                  <a:pos x="19" y="0"/>
                </a:cxn>
                <a:cxn ang="0">
                  <a:pos x="0" y="5"/>
                </a:cxn>
                <a:cxn ang="0">
                  <a:pos x="57" y="121"/>
                </a:cxn>
                <a:cxn ang="0">
                  <a:pos x="58" y="122"/>
                </a:cxn>
                <a:cxn ang="0">
                  <a:pos x="75" y="116"/>
                </a:cxn>
              </a:cxnLst>
              <a:rect l="0" t="0" r="r" b="b"/>
              <a:pathLst>
                <a:path w="77" h="123">
                  <a:moveTo>
                    <a:pt x="75" y="116"/>
                  </a:moveTo>
                  <a:lnTo>
                    <a:pt x="76" y="117"/>
                  </a:lnTo>
                  <a:lnTo>
                    <a:pt x="19" y="0"/>
                  </a:lnTo>
                  <a:lnTo>
                    <a:pt x="0" y="5"/>
                  </a:lnTo>
                  <a:lnTo>
                    <a:pt x="57" y="121"/>
                  </a:lnTo>
                  <a:lnTo>
                    <a:pt x="58" y="122"/>
                  </a:lnTo>
                  <a:lnTo>
                    <a:pt x="75" y="116"/>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90" name="Freeform 14"/>
            <p:cNvSpPr>
              <a:spLocks/>
            </p:cNvSpPr>
            <p:nvPr/>
          </p:nvSpPr>
          <p:spPr bwMode="auto">
            <a:xfrm>
              <a:off x="1837" y="2135"/>
              <a:ext cx="62" cy="81"/>
            </a:xfrm>
            <a:custGeom>
              <a:avLst/>
              <a:gdLst/>
              <a:ahLst/>
              <a:cxnLst>
                <a:cxn ang="0">
                  <a:pos x="61" y="74"/>
                </a:cxn>
                <a:cxn ang="0">
                  <a:pos x="61" y="74"/>
                </a:cxn>
                <a:cxn ang="0">
                  <a:pos x="16" y="0"/>
                </a:cxn>
                <a:cxn ang="0">
                  <a:pos x="0" y="6"/>
                </a:cxn>
                <a:cxn ang="0">
                  <a:pos x="44" y="80"/>
                </a:cxn>
                <a:cxn ang="0">
                  <a:pos x="61" y="74"/>
                </a:cxn>
              </a:cxnLst>
              <a:rect l="0" t="0" r="r" b="b"/>
              <a:pathLst>
                <a:path w="62" h="81">
                  <a:moveTo>
                    <a:pt x="61" y="74"/>
                  </a:moveTo>
                  <a:lnTo>
                    <a:pt x="61" y="74"/>
                  </a:lnTo>
                  <a:lnTo>
                    <a:pt x="16" y="0"/>
                  </a:lnTo>
                  <a:lnTo>
                    <a:pt x="0" y="6"/>
                  </a:lnTo>
                  <a:lnTo>
                    <a:pt x="44" y="80"/>
                  </a:lnTo>
                  <a:lnTo>
                    <a:pt x="61" y="74"/>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91" name="Freeform 15"/>
            <p:cNvSpPr>
              <a:spLocks/>
            </p:cNvSpPr>
            <p:nvPr/>
          </p:nvSpPr>
          <p:spPr bwMode="auto">
            <a:xfrm>
              <a:off x="1948" y="2307"/>
              <a:ext cx="71" cy="98"/>
            </a:xfrm>
            <a:custGeom>
              <a:avLst/>
              <a:gdLst/>
              <a:ahLst/>
              <a:cxnLst>
                <a:cxn ang="0">
                  <a:pos x="70" y="92"/>
                </a:cxn>
                <a:cxn ang="0">
                  <a:pos x="70" y="92"/>
                </a:cxn>
                <a:cxn ang="0">
                  <a:pos x="17" y="0"/>
                </a:cxn>
                <a:cxn ang="0">
                  <a:pos x="0" y="6"/>
                </a:cxn>
                <a:cxn ang="0">
                  <a:pos x="53" y="97"/>
                </a:cxn>
                <a:cxn ang="0">
                  <a:pos x="70" y="92"/>
                </a:cxn>
              </a:cxnLst>
              <a:rect l="0" t="0" r="r" b="b"/>
              <a:pathLst>
                <a:path w="71" h="98">
                  <a:moveTo>
                    <a:pt x="70" y="92"/>
                  </a:moveTo>
                  <a:lnTo>
                    <a:pt x="70" y="92"/>
                  </a:lnTo>
                  <a:lnTo>
                    <a:pt x="17" y="0"/>
                  </a:lnTo>
                  <a:lnTo>
                    <a:pt x="0" y="6"/>
                  </a:lnTo>
                  <a:lnTo>
                    <a:pt x="53" y="97"/>
                  </a:lnTo>
                  <a:lnTo>
                    <a:pt x="70" y="92"/>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92" name="Freeform 16"/>
            <p:cNvSpPr>
              <a:spLocks/>
            </p:cNvSpPr>
            <p:nvPr/>
          </p:nvSpPr>
          <p:spPr bwMode="auto">
            <a:xfrm>
              <a:off x="2007" y="2405"/>
              <a:ext cx="58" cy="83"/>
            </a:xfrm>
            <a:custGeom>
              <a:avLst/>
              <a:gdLst/>
              <a:ahLst/>
              <a:cxnLst>
                <a:cxn ang="0">
                  <a:pos x="57" y="77"/>
                </a:cxn>
                <a:cxn ang="0">
                  <a:pos x="57" y="77"/>
                </a:cxn>
                <a:cxn ang="0">
                  <a:pos x="16" y="0"/>
                </a:cxn>
                <a:cxn ang="0">
                  <a:pos x="0" y="5"/>
                </a:cxn>
                <a:cxn ang="0">
                  <a:pos x="41" y="82"/>
                </a:cxn>
                <a:cxn ang="0">
                  <a:pos x="57" y="77"/>
                </a:cxn>
              </a:cxnLst>
              <a:rect l="0" t="0" r="r" b="b"/>
              <a:pathLst>
                <a:path w="58" h="83">
                  <a:moveTo>
                    <a:pt x="57" y="77"/>
                  </a:moveTo>
                  <a:lnTo>
                    <a:pt x="57" y="77"/>
                  </a:lnTo>
                  <a:lnTo>
                    <a:pt x="16" y="0"/>
                  </a:lnTo>
                  <a:lnTo>
                    <a:pt x="0" y="5"/>
                  </a:lnTo>
                  <a:lnTo>
                    <a:pt x="41" y="82"/>
                  </a:lnTo>
                  <a:lnTo>
                    <a:pt x="57" y="77"/>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93" name="Freeform 17"/>
            <p:cNvSpPr>
              <a:spLocks/>
            </p:cNvSpPr>
            <p:nvPr/>
          </p:nvSpPr>
          <p:spPr bwMode="auto">
            <a:xfrm>
              <a:off x="2056" y="2487"/>
              <a:ext cx="74" cy="110"/>
            </a:xfrm>
            <a:custGeom>
              <a:avLst/>
              <a:gdLst/>
              <a:ahLst/>
              <a:cxnLst>
                <a:cxn ang="0">
                  <a:pos x="73" y="103"/>
                </a:cxn>
                <a:cxn ang="0">
                  <a:pos x="73" y="103"/>
                </a:cxn>
                <a:cxn ang="0">
                  <a:pos x="16" y="0"/>
                </a:cxn>
                <a:cxn ang="0">
                  <a:pos x="0" y="5"/>
                </a:cxn>
                <a:cxn ang="0">
                  <a:pos x="55" y="109"/>
                </a:cxn>
                <a:cxn ang="0">
                  <a:pos x="73" y="103"/>
                </a:cxn>
              </a:cxnLst>
              <a:rect l="0" t="0" r="r" b="b"/>
              <a:pathLst>
                <a:path w="74" h="110">
                  <a:moveTo>
                    <a:pt x="73" y="103"/>
                  </a:moveTo>
                  <a:lnTo>
                    <a:pt x="73" y="103"/>
                  </a:lnTo>
                  <a:lnTo>
                    <a:pt x="16" y="0"/>
                  </a:lnTo>
                  <a:lnTo>
                    <a:pt x="0" y="5"/>
                  </a:lnTo>
                  <a:lnTo>
                    <a:pt x="55" y="109"/>
                  </a:lnTo>
                  <a:lnTo>
                    <a:pt x="73" y="103"/>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94" name="Freeform 18"/>
            <p:cNvSpPr>
              <a:spLocks/>
            </p:cNvSpPr>
            <p:nvPr/>
          </p:nvSpPr>
          <p:spPr bwMode="auto">
            <a:xfrm>
              <a:off x="2119" y="2596"/>
              <a:ext cx="86" cy="122"/>
            </a:xfrm>
            <a:custGeom>
              <a:avLst/>
              <a:gdLst/>
              <a:ahLst/>
              <a:cxnLst>
                <a:cxn ang="0">
                  <a:pos x="85" y="115"/>
                </a:cxn>
                <a:cxn ang="0">
                  <a:pos x="85" y="115"/>
                </a:cxn>
                <a:cxn ang="0">
                  <a:pos x="18" y="0"/>
                </a:cxn>
                <a:cxn ang="0">
                  <a:pos x="0" y="6"/>
                </a:cxn>
                <a:cxn ang="0">
                  <a:pos x="67" y="121"/>
                </a:cxn>
                <a:cxn ang="0">
                  <a:pos x="85" y="115"/>
                </a:cxn>
              </a:cxnLst>
              <a:rect l="0" t="0" r="r" b="b"/>
              <a:pathLst>
                <a:path w="86" h="122">
                  <a:moveTo>
                    <a:pt x="85" y="115"/>
                  </a:moveTo>
                  <a:lnTo>
                    <a:pt x="85" y="115"/>
                  </a:lnTo>
                  <a:lnTo>
                    <a:pt x="18" y="0"/>
                  </a:lnTo>
                  <a:lnTo>
                    <a:pt x="0" y="6"/>
                  </a:lnTo>
                  <a:lnTo>
                    <a:pt x="67" y="121"/>
                  </a:lnTo>
                  <a:lnTo>
                    <a:pt x="85" y="115"/>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95" name="Freeform 19"/>
            <p:cNvSpPr>
              <a:spLocks/>
            </p:cNvSpPr>
            <p:nvPr/>
          </p:nvSpPr>
          <p:spPr bwMode="auto">
            <a:xfrm>
              <a:off x="2194" y="2717"/>
              <a:ext cx="99" cy="135"/>
            </a:xfrm>
            <a:custGeom>
              <a:avLst/>
              <a:gdLst/>
              <a:ahLst/>
              <a:cxnLst>
                <a:cxn ang="0">
                  <a:pos x="98" y="128"/>
                </a:cxn>
                <a:cxn ang="0">
                  <a:pos x="98" y="128"/>
                </a:cxn>
                <a:cxn ang="0">
                  <a:pos x="18" y="0"/>
                </a:cxn>
                <a:cxn ang="0">
                  <a:pos x="0" y="6"/>
                </a:cxn>
                <a:cxn ang="0">
                  <a:pos x="80" y="134"/>
                </a:cxn>
                <a:cxn ang="0">
                  <a:pos x="98" y="128"/>
                </a:cxn>
              </a:cxnLst>
              <a:rect l="0" t="0" r="r" b="b"/>
              <a:pathLst>
                <a:path w="99" h="135">
                  <a:moveTo>
                    <a:pt x="98" y="128"/>
                  </a:moveTo>
                  <a:lnTo>
                    <a:pt x="98" y="128"/>
                  </a:lnTo>
                  <a:lnTo>
                    <a:pt x="18" y="0"/>
                  </a:lnTo>
                  <a:lnTo>
                    <a:pt x="0" y="6"/>
                  </a:lnTo>
                  <a:lnTo>
                    <a:pt x="80" y="134"/>
                  </a:lnTo>
                  <a:lnTo>
                    <a:pt x="98" y="128"/>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96" name="Freeform 20"/>
            <p:cNvSpPr>
              <a:spLocks/>
            </p:cNvSpPr>
            <p:nvPr/>
          </p:nvSpPr>
          <p:spPr bwMode="auto">
            <a:xfrm>
              <a:off x="2281" y="2851"/>
              <a:ext cx="122" cy="171"/>
            </a:xfrm>
            <a:custGeom>
              <a:avLst/>
              <a:gdLst/>
              <a:ahLst/>
              <a:cxnLst>
                <a:cxn ang="0">
                  <a:pos x="121" y="164"/>
                </a:cxn>
                <a:cxn ang="0">
                  <a:pos x="121" y="164"/>
                </a:cxn>
                <a:cxn ang="0">
                  <a:pos x="18" y="0"/>
                </a:cxn>
                <a:cxn ang="0">
                  <a:pos x="0" y="6"/>
                </a:cxn>
                <a:cxn ang="0">
                  <a:pos x="103" y="170"/>
                </a:cxn>
                <a:cxn ang="0">
                  <a:pos x="121" y="164"/>
                </a:cxn>
              </a:cxnLst>
              <a:rect l="0" t="0" r="r" b="b"/>
              <a:pathLst>
                <a:path w="122" h="171">
                  <a:moveTo>
                    <a:pt x="121" y="164"/>
                  </a:moveTo>
                  <a:lnTo>
                    <a:pt x="121" y="164"/>
                  </a:lnTo>
                  <a:lnTo>
                    <a:pt x="18" y="0"/>
                  </a:lnTo>
                  <a:lnTo>
                    <a:pt x="0" y="6"/>
                  </a:lnTo>
                  <a:lnTo>
                    <a:pt x="103" y="170"/>
                  </a:lnTo>
                  <a:lnTo>
                    <a:pt x="121" y="164"/>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97" name="Freeform 21"/>
            <p:cNvSpPr>
              <a:spLocks/>
            </p:cNvSpPr>
            <p:nvPr/>
          </p:nvSpPr>
          <p:spPr bwMode="auto">
            <a:xfrm>
              <a:off x="2391" y="3021"/>
              <a:ext cx="123" cy="174"/>
            </a:xfrm>
            <a:custGeom>
              <a:avLst/>
              <a:gdLst/>
              <a:ahLst/>
              <a:cxnLst>
                <a:cxn ang="0">
                  <a:pos x="122" y="167"/>
                </a:cxn>
                <a:cxn ang="0">
                  <a:pos x="122" y="167"/>
                </a:cxn>
                <a:cxn ang="0">
                  <a:pos x="19" y="0"/>
                </a:cxn>
                <a:cxn ang="0">
                  <a:pos x="0" y="6"/>
                </a:cxn>
                <a:cxn ang="0">
                  <a:pos x="103" y="173"/>
                </a:cxn>
                <a:cxn ang="0">
                  <a:pos x="102" y="173"/>
                </a:cxn>
                <a:cxn ang="0">
                  <a:pos x="122" y="167"/>
                </a:cxn>
              </a:cxnLst>
              <a:rect l="0" t="0" r="r" b="b"/>
              <a:pathLst>
                <a:path w="123" h="174">
                  <a:moveTo>
                    <a:pt x="122" y="167"/>
                  </a:moveTo>
                  <a:lnTo>
                    <a:pt x="122" y="167"/>
                  </a:lnTo>
                  <a:lnTo>
                    <a:pt x="19" y="0"/>
                  </a:lnTo>
                  <a:lnTo>
                    <a:pt x="0" y="6"/>
                  </a:lnTo>
                  <a:lnTo>
                    <a:pt x="103" y="173"/>
                  </a:lnTo>
                  <a:lnTo>
                    <a:pt x="102" y="173"/>
                  </a:lnTo>
                  <a:lnTo>
                    <a:pt x="122" y="167"/>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98" name="Freeform 22"/>
            <p:cNvSpPr>
              <a:spLocks/>
            </p:cNvSpPr>
            <p:nvPr/>
          </p:nvSpPr>
          <p:spPr bwMode="auto">
            <a:xfrm>
              <a:off x="2499" y="3194"/>
              <a:ext cx="118" cy="186"/>
            </a:xfrm>
            <a:custGeom>
              <a:avLst/>
              <a:gdLst/>
              <a:ahLst/>
              <a:cxnLst>
                <a:cxn ang="0">
                  <a:pos x="116" y="179"/>
                </a:cxn>
                <a:cxn ang="0">
                  <a:pos x="117" y="179"/>
                </a:cxn>
                <a:cxn ang="0">
                  <a:pos x="20" y="0"/>
                </a:cxn>
                <a:cxn ang="0">
                  <a:pos x="0" y="6"/>
                </a:cxn>
                <a:cxn ang="0">
                  <a:pos x="98" y="185"/>
                </a:cxn>
                <a:cxn ang="0">
                  <a:pos x="116" y="179"/>
                </a:cxn>
              </a:cxnLst>
              <a:rect l="0" t="0" r="r" b="b"/>
              <a:pathLst>
                <a:path w="118" h="186">
                  <a:moveTo>
                    <a:pt x="116" y="179"/>
                  </a:moveTo>
                  <a:lnTo>
                    <a:pt x="117" y="179"/>
                  </a:lnTo>
                  <a:lnTo>
                    <a:pt x="20" y="0"/>
                  </a:lnTo>
                  <a:lnTo>
                    <a:pt x="0" y="6"/>
                  </a:lnTo>
                  <a:lnTo>
                    <a:pt x="98" y="185"/>
                  </a:lnTo>
                  <a:lnTo>
                    <a:pt x="116" y="179"/>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199" name="Freeform 23"/>
            <p:cNvSpPr>
              <a:spLocks/>
            </p:cNvSpPr>
            <p:nvPr/>
          </p:nvSpPr>
          <p:spPr bwMode="auto">
            <a:xfrm>
              <a:off x="2607" y="3379"/>
              <a:ext cx="156" cy="244"/>
            </a:xfrm>
            <a:custGeom>
              <a:avLst/>
              <a:gdLst/>
              <a:ahLst/>
              <a:cxnLst>
                <a:cxn ang="0">
                  <a:pos x="155" y="237"/>
                </a:cxn>
                <a:cxn ang="0">
                  <a:pos x="155" y="237"/>
                </a:cxn>
                <a:cxn ang="0">
                  <a:pos x="19" y="0"/>
                </a:cxn>
                <a:cxn ang="0">
                  <a:pos x="0" y="6"/>
                </a:cxn>
                <a:cxn ang="0">
                  <a:pos x="136" y="243"/>
                </a:cxn>
                <a:cxn ang="0">
                  <a:pos x="155" y="237"/>
                </a:cxn>
              </a:cxnLst>
              <a:rect l="0" t="0" r="r" b="b"/>
              <a:pathLst>
                <a:path w="156" h="244">
                  <a:moveTo>
                    <a:pt x="155" y="237"/>
                  </a:moveTo>
                  <a:lnTo>
                    <a:pt x="155" y="237"/>
                  </a:lnTo>
                  <a:lnTo>
                    <a:pt x="19" y="0"/>
                  </a:lnTo>
                  <a:lnTo>
                    <a:pt x="0" y="6"/>
                  </a:lnTo>
                  <a:lnTo>
                    <a:pt x="136" y="243"/>
                  </a:lnTo>
                  <a:lnTo>
                    <a:pt x="155" y="237"/>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200" name="Freeform 24"/>
            <p:cNvSpPr>
              <a:spLocks/>
            </p:cNvSpPr>
            <p:nvPr/>
          </p:nvSpPr>
          <p:spPr bwMode="auto">
            <a:xfrm>
              <a:off x="2752" y="3622"/>
              <a:ext cx="120" cy="186"/>
            </a:xfrm>
            <a:custGeom>
              <a:avLst/>
              <a:gdLst/>
              <a:ahLst/>
              <a:cxnLst>
                <a:cxn ang="0">
                  <a:pos x="110" y="182"/>
                </a:cxn>
                <a:cxn ang="0">
                  <a:pos x="119" y="179"/>
                </a:cxn>
                <a:cxn ang="0">
                  <a:pos x="18" y="0"/>
                </a:cxn>
                <a:cxn ang="0">
                  <a:pos x="0" y="6"/>
                </a:cxn>
                <a:cxn ang="0">
                  <a:pos x="101" y="185"/>
                </a:cxn>
                <a:cxn ang="0">
                  <a:pos x="110" y="182"/>
                </a:cxn>
              </a:cxnLst>
              <a:rect l="0" t="0" r="r" b="b"/>
              <a:pathLst>
                <a:path w="120" h="186">
                  <a:moveTo>
                    <a:pt x="110" y="182"/>
                  </a:moveTo>
                  <a:lnTo>
                    <a:pt x="119" y="179"/>
                  </a:lnTo>
                  <a:lnTo>
                    <a:pt x="18" y="0"/>
                  </a:lnTo>
                  <a:lnTo>
                    <a:pt x="0" y="6"/>
                  </a:lnTo>
                  <a:lnTo>
                    <a:pt x="101" y="185"/>
                  </a:lnTo>
                  <a:lnTo>
                    <a:pt x="110" y="182"/>
                  </a:lnTo>
                </a:path>
              </a:pathLst>
            </a:custGeom>
            <a:solidFill>
              <a:schemeClr val="tx1"/>
            </a:solidFill>
            <a:ln w="12700" cap="rnd" cmpd="sng">
              <a:noFill/>
              <a:prstDash val="solid"/>
              <a:round/>
              <a:headEnd type="none" w="med" len="med"/>
              <a:tailEnd type="none" w="med" len="med"/>
            </a:ln>
            <a:effectLst/>
          </p:spPr>
          <p:txBody>
            <a:bodyPr/>
            <a:lstStyle/>
            <a:p>
              <a:endParaRPr lang="it-IT"/>
            </a:p>
          </p:txBody>
        </p:sp>
      </p:grpSp>
      <p:sp>
        <p:nvSpPr>
          <p:cNvPr id="50201" name="Freeform 25"/>
          <p:cNvSpPr>
            <a:spLocks/>
          </p:cNvSpPr>
          <p:nvPr/>
        </p:nvSpPr>
        <p:spPr bwMode="auto">
          <a:xfrm>
            <a:off x="1546225" y="5734050"/>
            <a:ext cx="3248025" cy="17463"/>
          </a:xfrm>
          <a:custGeom>
            <a:avLst/>
            <a:gdLst/>
            <a:ahLst/>
            <a:cxnLst>
              <a:cxn ang="0">
                <a:pos x="0" y="5"/>
              </a:cxn>
              <a:cxn ang="0">
                <a:pos x="11" y="10"/>
              </a:cxn>
              <a:cxn ang="0">
                <a:pos x="2216" y="10"/>
              </a:cxn>
              <a:cxn ang="0">
                <a:pos x="2216" y="0"/>
              </a:cxn>
              <a:cxn ang="0">
                <a:pos x="11" y="0"/>
              </a:cxn>
              <a:cxn ang="0">
                <a:pos x="23" y="5"/>
              </a:cxn>
              <a:cxn ang="0">
                <a:pos x="0" y="5"/>
              </a:cxn>
              <a:cxn ang="0">
                <a:pos x="0" y="10"/>
              </a:cxn>
              <a:cxn ang="0">
                <a:pos x="11" y="10"/>
              </a:cxn>
              <a:cxn ang="0">
                <a:pos x="0" y="5"/>
              </a:cxn>
            </a:cxnLst>
            <a:rect l="0" t="0" r="r" b="b"/>
            <a:pathLst>
              <a:path w="2217" h="11">
                <a:moveTo>
                  <a:pt x="0" y="5"/>
                </a:moveTo>
                <a:lnTo>
                  <a:pt x="11" y="10"/>
                </a:lnTo>
                <a:lnTo>
                  <a:pt x="2216" y="10"/>
                </a:lnTo>
                <a:lnTo>
                  <a:pt x="2216" y="0"/>
                </a:lnTo>
                <a:lnTo>
                  <a:pt x="11" y="0"/>
                </a:lnTo>
                <a:lnTo>
                  <a:pt x="23" y="5"/>
                </a:lnTo>
                <a:lnTo>
                  <a:pt x="0" y="5"/>
                </a:lnTo>
                <a:lnTo>
                  <a:pt x="0" y="10"/>
                </a:lnTo>
                <a:lnTo>
                  <a:pt x="11" y="10"/>
                </a:lnTo>
                <a:lnTo>
                  <a:pt x="0" y="5"/>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202" name="Freeform 26"/>
          <p:cNvSpPr>
            <a:spLocks/>
          </p:cNvSpPr>
          <p:nvPr/>
        </p:nvSpPr>
        <p:spPr bwMode="auto">
          <a:xfrm>
            <a:off x="1546225" y="1563688"/>
            <a:ext cx="23813" cy="4175125"/>
          </a:xfrm>
          <a:custGeom>
            <a:avLst/>
            <a:gdLst/>
            <a:ahLst/>
            <a:cxnLst>
              <a:cxn ang="0">
                <a:pos x="8" y="0"/>
              </a:cxn>
              <a:cxn ang="0">
                <a:pos x="0" y="0"/>
              </a:cxn>
              <a:cxn ang="0">
                <a:pos x="0" y="2629"/>
              </a:cxn>
              <a:cxn ang="0">
                <a:pos x="15" y="2629"/>
              </a:cxn>
              <a:cxn ang="0">
                <a:pos x="15" y="0"/>
              </a:cxn>
              <a:cxn ang="0">
                <a:pos x="8" y="0"/>
              </a:cxn>
            </a:cxnLst>
            <a:rect l="0" t="0" r="r" b="b"/>
            <a:pathLst>
              <a:path w="16" h="2630">
                <a:moveTo>
                  <a:pt x="8" y="0"/>
                </a:moveTo>
                <a:lnTo>
                  <a:pt x="0" y="0"/>
                </a:lnTo>
                <a:lnTo>
                  <a:pt x="0" y="2629"/>
                </a:lnTo>
                <a:lnTo>
                  <a:pt x="15" y="2629"/>
                </a:lnTo>
                <a:lnTo>
                  <a:pt x="15" y="0"/>
                </a:lnTo>
                <a:lnTo>
                  <a:pt x="8" y="0"/>
                </a:lnTo>
              </a:path>
            </a:pathLst>
          </a:custGeom>
          <a:solidFill>
            <a:schemeClr val="tx1"/>
          </a:solidFill>
          <a:ln w="12700" cap="rnd" cmpd="sng">
            <a:noFill/>
            <a:prstDash val="solid"/>
            <a:round/>
            <a:headEnd type="none" w="med" len="med"/>
            <a:tailEnd type="none" w="med" len="med"/>
          </a:ln>
          <a:effectLst/>
        </p:spPr>
        <p:txBody>
          <a:bodyPr/>
          <a:lstStyle/>
          <a:p>
            <a:endParaRPr lang="it-IT"/>
          </a:p>
        </p:txBody>
      </p:sp>
      <p:sp>
        <p:nvSpPr>
          <p:cNvPr id="50203" name="Freeform 27"/>
          <p:cNvSpPr>
            <a:spLocks/>
          </p:cNvSpPr>
          <p:nvPr/>
        </p:nvSpPr>
        <p:spPr bwMode="auto">
          <a:xfrm>
            <a:off x="1573213" y="2062163"/>
            <a:ext cx="88900" cy="15875"/>
          </a:xfrm>
          <a:custGeom>
            <a:avLst/>
            <a:gdLst/>
            <a:ahLst/>
            <a:cxnLst>
              <a:cxn ang="0">
                <a:pos x="0" y="5"/>
              </a:cxn>
              <a:cxn ang="0">
                <a:pos x="0" y="9"/>
              </a:cxn>
              <a:cxn ang="0">
                <a:pos x="59" y="9"/>
              </a:cxn>
              <a:cxn ang="0">
                <a:pos x="59" y="0"/>
              </a:cxn>
              <a:cxn ang="0">
                <a:pos x="0" y="0"/>
              </a:cxn>
              <a:cxn ang="0">
                <a:pos x="0" y="5"/>
              </a:cxn>
            </a:cxnLst>
            <a:rect l="0" t="0" r="r" b="b"/>
            <a:pathLst>
              <a:path w="60" h="10">
                <a:moveTo>
                  <a:pt x="0" y="5"/>
                </a:moveTo>
                <a:lnTo>
                  <a:pt x="0" y="9"/>
                </a:lnTo>
                <a:lnTo>
                  <a:pt x="59" y="9"/>
                </a:lnTo>
                <a:lnTo>
                  <a:pt x="59" y="0"/>
                </a:lnTo>
                <a:lnTo>
                  <a:pt x="0" y="0"/>
                </a:lnTo>
                <a:lnTo>
                  <a:pt x="0" y="5"/>
                </a:lnTo>
              </a:path>
            </a:pathLst>
          </a:custGeom>
          <a:solidFill>
            <a:srgbClr val="000000"/>
          </a:solidFill>
          <a:ln w="12700" cap="rnd" cmpd="sng">
            <a:noFill/>
            <a:prstDash val="solid"/>
            <a:round/>
            <a:headEnd type="none" w="med" len="med"/>
            <a:tailEnd type="none" w="med" len="med"/>
          </a:ln>
          <a:effectLst/>
        </p:spPr>
        <p:txBody>
          <a:bodyPr/>
          <a:lstStyle/>
          <a:p>
            <a:endParaRPr lang="it-IT"/>
          </a:p>
        </p:txBody>
      </p:sp>
      <p:sp>
        <p:nvSpPr>
          <p:cNvPr id="50204" name="Freeform 28"/>
          <p:cNvSpPr>
            <a:spLocks/>
          </p:cNvSpPr>
          <p:nvPr/>
        </p:nvSpPr>
        <p:spPr bwMode="auto">
          <a:xfrm>
            <a:off x="1566863" y="2986088"/>
            <a:ext cx="84137" cy="14287"/>
          </a:xfrm>
          <a:custGeom>
            <a:avLst/>
            <a:gdLst/>
            <a:ahLst/>
            <a:cxnLst>
              <a:cxn ang="0">
                <a:pos x="0" y="4"/>
              </a:cxn>
              <a:cxn ang="0">
                <a:pos x="0" y="8"/>
              </a:cxn>
              <a:cxn ang="0">
                <a:pos x="57" y="8"/>
              </a:cxn>
              <a:cxn ang="0">
                <a:pos x="57" y="0"/>
              </a:cxn>
              <a:cxn ang="0">
                <a:pos x="0" y="0"/>
              </a:cxn>
              <a:cxn ang="0">
                <a:pos x="0" y="4"/>
              </a:cxn>
            </a:cxnLst>
            <a:rect l="0" t="0" r="r" b="b"/>
            <a:pathLst>
              <a:path w="58" h="9">
                <a:moveTo>
                  <a:pt x="0" y="4"/>
                </a:moveTo>
                <a:lnTo>
                  <a:pt x="0" y="8"/>
                </a:lnTo>
                <a:lnTo>
                  <a:pt x="57" y="8"/>
                </a:lnTo>
                <a:lnTo>
                  <a:pt x="57" y="0"/>
                </a:lnTo>
                <a:lnTo>
                  <a:pt x="0" y="0"/>
                </a:lnTo>
                <a:lnTo>
                  <a:pt x="0" y="4"/>
                </a:lnTo>
              </a:path>
            </a:pathLst>
          </a:custGeom>
          <a:solidFill>
            <a:srgbClr val="000000"/>
          </a:solidFill>
          <a:ln w="12700" cap="rnd" cmpd="sng">
            <a:noFill/>
            <a:prstDash val="solid"/>
            <a:round/>
            <a:headEnd type="none" w="med" len="med"/>
            <a:tailEnd type="none" w="med" len="med"/>
          </a:ln>
          <a:effectLst/>
        </p:spPr>
        <p:txBody>
          <a:bodyPr/>
          <a:lstStyle/>
          <a:p>
            <a:endParaRPr lang="it-IT"/>
          </a:p>
        </p:txBody>
      </p:sp>
      <p:sp>
        <p:nvSpPr>
          <p:cNvPr id="50205" name="Freeform 29"/>
          <p:cNvSpPr>
            <a:spLocks/>
          </p:cNvSpPr>
          <p:nvPr/>
        </p:nvSpPr>
        <p:spPr bwMode="auto">
          <a:xfrm>
            <a:off x="1566863" y="3900488"/>
            <a:ext cx="84137" cy="17462"/>
          </a:xfrm>
          <a:custGeom>
            <a:avLst/>
            <a:gdLst/>
            <a:ahLst/>
            <a:cxnLst>
              <a:cxn ang="0">
                <a:pos x="0" y="5"/>
              </a:cxn>
              <a:cxn ang="0">
                <a:pos x="0" y="10"/>
              </a:cxn>
              <a:cxn ang="0">
                <a:pos x="57" y="10"/>
              </a:cxn>
              <a:cxn ang="0">
                <a:pos x="57" y="0"/>
              </a:cxn>
              <a:cxn ang="0">
                <a:pos x="0" y="0"/>
              </a:cxn>
              <a:cxn ang="0">
                <a:pos x="0" y="5"/>
              </a:cxn>
            </a:cxnLst>
            <a:rect l="0" t="0" r="r" b="b"/>
            <a:pathLst>
              <a:path w="58" h="11">
                <a:moveTo>
                  <a:pt x="0" y="5"/>
                </a:moveTo>
                <a:lnTo>
                  <a:pt x="0" y="10"/>
                </a:lnTo>
                <a:lnTo>
                  <a:pt x="57" y="10"/>
                </a:lnTo>
                <a:lnTo>
                  <a:pt x="57" y="0"/>
                </a:lnTo>
                <a:lnTo>
                  <a:pt x="0" y="0"/>
                </a:lnTo>
                <a:lnTo>
                  <a:pt x="0" y="5"/>
                </a:lnTo>
              </a:path>
            </a:pathLst>
          </a:custGeom>
          <a:solidFill>
            <a:srgbClr val="000000"/>
          </a:solidFill>
          <a:ln w="12700" cap="rnd" cmpd="sng">
            <a:noFill/>
            <a:prstDash val="solid"/>
            <a:round/>
            <a:headEnd type="none" w="med" len="med"/>
            <a:tailEnd type="none" w="med" len="med"/>
          </a:ln>
          <a:effectLst/>
        </p:spPr>
        <p:txBody>
          <a:bodyPr/>
          <a:lstStyle/>
          <a:p>
            <a:endParaRPr lang="it-IT"/>
          </a:p>
        </p:txBody>
      </p:sp>
      <p:sp>
        <p:nvSpPr>
          <p:cNvPr id="50206" name="Freeform 30"/>
          <p:cNvSpPr>
            <a:spLocks/>
          </p:cNvSpPr>
          <p:nvPr/>
        </p:nvSpPr>
        <p:spPr bwMode="auto">
          <a:xfrm>
            <a:off x="1557338" y="4813300"/>
            <a:ext cx="90487" cy="20638"/>
          </a:xfrm>
          <a:custGeom>
            <a:avLst/>
            <a:gdLst/>
            <a:ahLst/>
            <a:cxnLst>
              <a:cxn ang="0">
                <a:pos x="0" y="6"/>
              </a:cxn>
              <a:cxn ang="0">
                <a:pos x="0" y="12"/>
              </a:cxn>
              <a:cxn ang="0">
                <a:pos x="61" y="12"/>
              </a:cxn>
              <a:cxn ang="0">
                <a:pos x="61" y="0"/>
              </a:cxn>
              <a:cxn ang="0">
                <a:pos x="0" y="0"/>
              </a:cxn>
              <a:cxn ang="0">
                <a:pos x="0" y="6"/>
              </a:cxn>
            </a:cxnLst>
            <a:rect l="0" t="0" r="r" b="b"/>
            <a:pathLst>
              <a:path w="62" h="13">
                <a:moveTo>
                  <a:pt x="0" y="6"/>
                </a:moveTo>
                <a:lnTo>
                  <a:pt x="0" y="12"/>
                </a:lnTo>
                <a:lnTo>
                  <a:pt x="61" y="12"/>
                </a:lnTo>
                <a:lnTo>
                  <a:pt x="61" y="0"/>
                </a:lnTo>
                <a:lnTo>
                  <a:pt x="0" y="0"/>
                </a:lnTo>
                <a:lnTo>
                  <a:pt x="0" y="6"/>
                </a:lnTo>
              </a:path>
            </a:pathLst>
          </a:custGeom>
          <a:solidFill>
            <a:srgbClr val="000000"/>
          </a:solidFill>
          <a:ln w="12700" cap="rnd" cmpd="sng">
            <a:noFill/>
            <a:prstDash val="solid"/>
            <a:round/>
            <a:headEnd type="none" w="med" len="med"/>
            <a:tailEnd type="none" w="med" len="med"/>
          </a:ln>
          <a:effectLst/>
        </p:spPr>
        <p:txBody>
          <a:bodyPr/>
          <a:lstStyle/>
          <a:p>
            <a:endParaRPr lang="it-IT"/>
          </a:p>
        </p:txBody>
      </p:sp>
      <p:sp>
        <p:nvSpPr>
          <p:cNvPr id="50207" name="Freeform 31"/>
          <p:cNvSpPr>
            <a:spLocks/>
          </p:cNvSpPr>
          <p:nvPr/>
        </p:nvSpPr>
        <p:spPr bwMode="auto">
          <a:xfrm>
            <a:off x="2119313" y="5675313"/>
            <a:ext cx="23812" cy="66675"/>
          </a:xfrm>
          <a:custGeom>
            <a:avLst/>
            <a:gdLst/>
            <a:ahLst/>
            <a:cxnLst>
              <a:cxn ang="0">
                <a:pos x="8" y="0"/>
              </a:cxn>
              <a:cxn ang="0">
                <a:pos x="0" y="0"/>
              </a:cxn>
              <a:cxn ang="0">
                <a:pos x="0" y="41"/>
              </a:cxn>
              <a:cxn ang="0">
                <a:pos x="15" y="41"/>
              </a:cxn>
              <a:cxn ang="0">
                <a:pos x="15" y="0"/>
              </a:cxn>
              <a:cxn ang="0">
                <a:pos x="8" y="0"/>
              </a:cxn>
            </a:cxnLst>
            <a:rect l="0" t="0" r="r" b="b"/>
            <a:pathLst>
              <a:path w="16" h="42">
                <a:moveTo>
                  <a:pt x="8" y="0"/>
                </a:moveTo>
                <a:lnTo>
                  <a:pt x="0" y="0"/>
                </a:lnTo>
                <a:lnTo>
                  <a:pt x="0" y="41"/>
                </a:lnTo>
                <a:lnTo>
                  <a:pt x="15" y="41"/>
                </a:lnTo>
                <a:lnTo>
                  <a:pt x="15" y="0"/>
                </a:lnTo>
                <a:lnTo>
                  <a:pt x="8" y="0"/>
                </a:lnTo>
              </a:path>
            </a:pathLst>
          </a:custGeom>
          <a:solidFill>
            <a:srgbClr val="000000"/>
          </a:solidFill>
          <a:ln w="12700" cap="rnd" cmpd="sng">
            <a:noFill/>
            <a:prstDash val="solid"/>
            <a:round/>
            <a:headEnd type="none" w="med" len="med"/>
            <a:tailEnd type="none" w="med" len="med"/>
          </a:ln>
          <a:effectLst/>
        </p:spPr>
        <p:txBody>
          <a:bodyPr/>
          <a:lstStyle/>
          <a:p>
            <a:endParaRPr lang="it-IT"/>
          </a:p>
        </p:txBody>
      </p:sp>
      <p:sp>
        <p:nvSpPr>
          <p:cNvPr id="50208" name="Freeform 32"/>
          <p:cNvSpPr>
            <a:spLocks/>
          </p:cNvSpPr>
          <p:nvPr/>
        </p:nvSpPr>
        <p:spPr bwMode="auto">
          <a:xfrm>
            <a:off x="4629150" y="5668963"/>
            <a:ext cx="25400" cy="69850"/>
          </a:xfrm>
          <a:custGeom>
            <a:avLst/>
            <a:gdLst/>
            <a:ahLst/>
            <a:cxnLst>
              <a:cxn ang="0">
                <a:pos x="8" y="0"/>
              </a:cxn>
              <a:cxn ang="0">
                <a:pos x="0" y="0"/>
              </a:cxn>
              <a:cxn ang="0">
                <a:pos x="0" y="43"/>
              </a:cxn>
              <a:cxn ang="0">
                <a:pos x="16" y="43"/>
              </a:cxn>
              <a:cxn ang="0">
                <a:pos x="16" y="0"/>
              </a:cxn>
              <a:cxn ang="0">
                <a:pos x="8" y="0"/>
              </a:cxn>
            </a:cxnLst>
            <a:rect l="0" t="0" r="r" b="b"/>
            <a:pathLst>
              <a:path w="17" h="44">
                <a:moveTo>
                  <a:pt x="8" y="0"/>
                </a:moveTo>
                <a:lnTo>
                  <a:pt x="0" y="0"/>
                </a:lnTo>
                <a:lnTo>
                  <a:pt x="0" y="43"/>
                </a:lnTo>
                <a:lnTo>
                  <a:pt x="16" y="43"/>
                </a:lnTo>
                <a:lnTo>
                  <a:pt x="16" y="0"/>
                </a:lnTo>
                <a:lnTo>
                  <a:pt x="8" y="0"/>
                </a:lnTo>
              </a:path>
            </a:pathLst>
          </a:custGeom>
          <a:solidFill>
            <a:srgbClr val="000000"/>
          </a:solidFill>
          <a:ln w="12700" cap="rnd" cmpd="sng">
            <a:noFill/>
            <a:prstDash val="solid"/>
            <a:round/>
            <a:headEnd type="none" w="med" len="med"/>
            <a:tailEnd type="none" w="med" len="med"/>
          </a:ln>
          <a:effectLst/>
        </p:spPr>
        <p:txBody>
          <a:bodyPr/>
          <a:lstStyle/>
          <a:p>
            <a:endParaRPr lang="it-IT"/>
          </a:p>
        </p:txBody>
      </p:sp>
      <p:sp>
        <p:nvSpPr>
          <p:cNvPr id="50209" name="Freeform 33"/>
          <p:cNvSpPr>
            <a:spLocks/>
          </p:cNvSpPr>
          <p:nvPr/>
        </p:nvSpPr>
        <p:spPr bwMode="auto">
          <a:xfrm>
            <a:off x="4224338" y="5668963"/>
            <a:ext cx="20637" cy="69850"/>
          </a:xfrm>
          <a:custGeom>
            <a:avLst/>
            <a:gdLst/>
            <a:ahLst/>
            <a:cxnLst>
              <a:cxn ang="0">
                <a:pos x="7" y="0"/>
              </a:cxn>
              <a:cxn ang="0">
                <a:pos x="0" y="0"/>
              </a:cxn>
              <a:cxn ang="0">
                <a:pos x="0" y="43"/>
              </a:cxn>
              <a:cxn ang="0">
                <a:pos x="13" y="43"/>
              </a:cxn>
              <a:cxn ang="0">
                <a:pos x="13" y="0"/>
              </a:cxn>
              <a:cxn ang="0">
                <a:pos x="7" y="0"/>
              </a:cxn>
            </a:cxnLst>
            <a:rect l="0" t="0" r="r" b="b"/>
            <a:pathLst>
              <a:path w="14" h="44">
                <a:moveTo>
                  <a:pt x="7" y="0"/>
                </a:moveTo>
                <a:lnTo>
                  <a:pt x="0" y="0"/>
                </a:lnTo>
                <a:lnTo>
                  <a:pt x="0" y="43"/>
                </a:lnTo>
                <a:lnTo>
                  <a:pt x="13" y="43"/>
                </a:lnTo>
                <a:lnTo>
                  <a:pt x="13" y="0"/>
                </a:lnTo>
                <a:lnTo>
                  <a:pt x="7" y="0"/>
                </a:lnTo>
              </a:path>
            </a:pathLst>
          </a:custGeom>
          <a:solidFill>
            <a:srgbClr val="000000"/>
          </a:solidFill>
          <a:ln w="12700" cap="rnd" cmpd="sng">
            <a:noFill/>
            <a:prstDash val="solid"/>
            <a:round/>
            <a:headEnd type="none" w="med" len="med"/>
            <a:tailEnd type="none" w="med" len="med"/>
          </a:ln>
          <a:effectLst/>
        </p:spPr>
        <p:txBody>
          <a:bodyPr/>
          <a:lstStyle/>
          <a:p>
            <a:endParaRPr lang="it-IT"/>
          </a:p>
        </p:txBody>
      </p:sp>
      <p:sp>
        <p:nvSpPr>
          <p:cNvPr id="50210" name="Freeform 34"/>
          <p:cNvSpPr>
            <a:spLocks/>
          </p:cNvSpPr>
          <p:nvPr/>
        </p:nvSpPr>
        <p:spPr bwMode="auto">
          <a:xfrm>
            <a:off x="3800475" y="5659438"/>
            <a:ext cx="25400" cy="68262"/>
          </a:xfrm>
          <a:custGeom>
            <a:avLst/>
            <a:gdLst/>
            <a:ahLst/>
            <a:cxnLst>
              <a:cxn ang="0">
                <a:pos x="8" y="0"/>
              </a:cxn>
              <a:cxn ang="0">
                <a:pos x="0" y="0"/>
              </a:cxn>
              <a:cxn ang="0">
                <a:pos x="0" y="42"/>
              </a:cxn>
              <a:cxn ang="0">
                <a:pos x="16" y="42"/>
              </a:cxn>
              <a:cxn ang="0">
                <a:pos x="16" y="0"/>
              </a:cxn>
              <a:cxn ang="0">
                <a:pos x="8" y="0"/>
              </a:cxn>
            </a:cxnLst>
            <a:rect l="0" t="0" r="r" b="b"/>
            <a:pathLst>
              <a:path w="17" h="43">
                <a:moveTo>
                  <a:pt x="8" y="0"/>
                </a:moveTo>
                <a:lnTo>
                  <a:pt x="0" y="0"/>
                </a:lnTo>
                <a:lnTo>
                  <a:pt x="0" y="42"/>
                </a:lnTo>
                <a:lnTo>
                  <a:pt x="16" y="42"/>
                </a:lnTo>
                <a:lnTo>
                  <a:pt x="16" y="0"/>
                </a:lnTo>
                <a:lnTo>
                  <a:pt x="8" y="0"/>
                </a:lnTo>
              </a:path>
            </a:pathLst>
          </a:custGeom>
          <a:solidFill>
            <a:srgbClr val="000000"/>
          </a:solidFill>
          <a:ln w="12700" cap="rnd" cmpd="sng">
            <a:noFill/>
            <a:prstDash val="solid"/>
            <a:round/>
            <a:headEnd type="none" w="med" len="med"/>
            <a:tailEnd type="none" w="med" len="med"/>
          </a:ln>
          <a:effectLst/>
        </p:spPr>
        <p:txBody>
          <a:bodyPr/>
          <a:lstStyle/>
          <a:p>
            <a:endParaRPr lang="it-IT"/>
          </a:p>
        </p:txBody>
      </p:sp>
      <p:sp>
        <p:nvSpPr>
          <p:cNvPr id="50211" name="Freeform 35"/>
          <p:cNvSpPr>
            <a:spLocks/>
          </p:cNvSpPr>
          <p:nvPr/>
        </p:nvSpPr>
        <p:spPr bwMode="auto">
          <a:xfrm>
            <a:off x="3379788" y="5662613"/>
            <a:ext cx="22225" cy="68262"/>
          </a:xfrm>
          <a:custGeom>
            <a:avLst/>
            <a:gdLst/>
            <a:ahLst/>
            <a:cxnLst>
              <a:cxn ang="0">
                <a:pos x="8" y="0"/>
              </a:cxn>
              <a:cxn ang="0">
                <a:pos x="0" y="0"/>
              </a:cxn>
              <a:cxn ang="0">
                <a:pos x="0" y="42"/>
              </a:cxn>
              <a:cxn ang="0">
                <a:pos x="15" y="42"/>
              </a:cxn>
              <a:cxn ang="0">
                <a:pos x="15" y="0"/>
              </a:cxn>
              <a:cxn ang="0">
                <a:pos x="8" y="0"/>
              </a:cxn>
            </a:cxnLst>
            <a:rect l="0" t="0" r="r" b="b"/>
            <a:pathLst>
              <a:path w="16" h="43">
                <a:moveTo>
                  <a:pt x="8" y="0"/>
                </a:moveTo>
                <a:lnTo>
                  <a:pt x="0" y="0"/>
                </a:lnTo>
                <a:lnTo>
                  <a:pt x="0" y="42"/>
                </a:lnTo>
                <a:lnTo>
                  <a:pt x="15" y="42"/>
                </a:lnTo>
                <a:lnTo>
                  <a:pt x="15" y="0"/>
                </a:lnTo>
                <a:lnTo>
                  <a:pt x="8" y="0"/>
                </a:lnTo>
              </a:path>
            </a:pathLst>
          </a:custGeom>
          <a:solidFill>
            <a:srgbClr val="000000"/>
          </a:solidFill>
          <a:ln w="12700" cap="rnd" cmpd="sng">
            <a:noFill/>
            <a:prstDash val="solid"/>
            <a:round/>
            <a:headEnd type="none" w="med" len="med"/>
            <a:tailEnd type="none" w="med" len="med"/>
          </a:ln>
          <a:effectLst/>
        </p:spPr>
        <p:txBody>
          <a:bodyPr/>
          <a:lstStyle/>
          <a:p>
            <a:endParaRPr lang="it-IT"/>
          </a:p>
        </p:txBody>
      </p:sp>
      <p:sp>
        <p:nvSpPr>
          <p:cNvPr id="50212" name="Freeform 36"/>
          <p:cNvSpPr>
            <a:spLocks/>
          </p:cNvSpPr>
          <p:nvPr/>
        </p:nvSpPr>
        <p:spPr bwMode="auto">
          <a:xfrm>
            <a:off x="2954338" y="5662613"/>
            <a:ext cx="22225" cy="68262"/>
          </a:xfrm>
          <a:custGeom>
            <a:avLst/>
            <a:gdLst/>
            <a:ahLst/>
            <a:cxnLst>
              <a:cxn ang="0">
                <a:pos x="7" y="0"/>
              </a:cxn>
              <a:cxn ang="0">
                <a:pos x="0" y="0"/>
              </a:cxn>
              <a:cxn ang="0">
                <a:pos x="0" y="42"/>
              </a:cxn>
              <a:cxn ang="0">
                <a:pos x="14" y="42"/>
              </a:cxn>
              <a:cxn ang="0">
                <a:pos x="14" y="0"/>
              </a:cxn>
              <a:cxn ang="0">
                <a:pos x="7" y="0"/>
              </a:cxn>
            </a:cxnLst>
            <a:rect l="0" t="0" r="r" b="b"/>
            <a:pathLst>
              <a:path w="15" h="43">
                <a:moveTo>
                  <a:pt x="7" y="0"/>
                </a:moveTo>
                <a:lnTo>
                  <a:pt x="0" y="0"/>
                </a:lnTo>
                <a:lnTo>
                  <a:pt x="0" y="42"/>
                </a:lnTo>
                <a:lnTo>
                  <a:pt x="14" y="42"/>
                </a:lnTo>
                <a:lnTo>
                  <a:pt x="14" y="0"/>
                </a:lnTo>
                <a:lnTo>
                  <a:pt x="7" y="0"/>
                </a:lnTo>
              </a:path>
            </a:pathLst>
          </a:custGeom>
          <a:solidFill>
            <a:srgbClr val="000000"/>
          </a:solidFill>
          <a:ln w="12700" cap="rnd" cmpd="sng">
            <a:noFill/>
            <a:prstDash val="solid"/>
            <a:round/>
            <a:headEnd type="none" w="med" len="med"/>
            <a:tailEnd type="none" w="med" len="med"/>
          </a:ln>
          <a:effectLst/>
        </p:spPr>
        <p:txBody>
          <a:bodyPr/>
          <a:lstStyle/>
          <a:p>
            <a:endParaRPr lang="it-IT"/>
          </a:p>
        </p:txBody>
      </p:sp>
      <p:sp>
        <p:nvSpPr>
          <p:cNvPr id="50213" name="Freeform 37"/>
          <p:cNvSpPr>
            <a:spLocks/>
          </p:cNvSpPr>
          <p:nvPr/>
        </p:nvSpPr>
        <p:spPr bwMode="auto">
          <a:xfrm>
            <a:off x="2540000" y="5667375"/>
            <a:ext cx="22225" cy="68263"/>
          </a:xfrm>
          <a:custGeom>
            <a:avLst/>
            <a:gdLst/>
            <a:ahLst/>
            <a:cxnLst>
              <a:cxn ang="0">
                <a:pos x="7" y="0"/>
              </a:cxn>
              <a:cxn ang="0">
                <a:pos x="0" y="0"/>
              </a:cxn>
              <a:cxn ang="0">
                <a:pos x="0" y="42"/>
              </a:cxn>
              <a:cxn ang="0">
                <a:pos x="14" y="42"/>
              </a:cxn>
              <a:cxn ang="0">
                <a:pos x="14" y="0"/>
              </a:cxn>
              <a:cxn ang="0">
                <a:pos x="7" y="0"/>
              </a:cxn>
            </a:cxnLst>
            <a:rect l="0" t="0" r="r" b="b"/>
            <a:pathLst>
              <a:path w="15" h="43">
                <a:moveTo>
                  <a:pt x="7" y="0"/>
                </a:moveTo>
                <a:lnTo>
                  <a:pt x="0" y="0"/>
                </a:lnTo>
                <a:lnTo>
                  <a:pt x="0" y="42"/>
                </a:lnTo>
                <a:lnTo>
                  <a:pt x="14" y="42"/>
                </a:lnTo>
                <a:lnTo>
                  <a:pt x="14" y="0"/>
                </a:lnTo>
                <a:lnTo>
                  <a:pt x="7" y="0"/>
                </a:lnTo>
              </a:path>
            </a:pathLst>
          </a:custGeom>
          <a:solidFill>
            <a:srgbClr val="000000"/>
          </a:solidFill>
          <a:ln w="12700" cap="rnd" cmpd="sng">
            <a:noFill/>
            <a:prstDash val="solid"/>
            <a:round/>
            <a:headEnd type="none" w="med" len="med"/>
            <a:tailEnd type="none" w="med" len="med"/>
          </a:ln>
          <a:effectLst/>
        </p:spPr>
        <p:txBody>
          <a:bodyPr/>
          <a:lstStyle/>
          <a:p>
            <a:endParaRPr lang="it-IT"/>
          </a:p>
        </p:txBody>
      </p:sp>
      <p:sp>
        <p:nvSpPr>
          <p:cNvPr id="50214" name="Freeform 38"/>
          <p:cNvSpPr>
            <a:spLocks/>
          </p:cNvSpPr>
          <p:nvPr/>
        </p:nvSpPr>
        <p:spPr bwMode="auto">
          <a:xfrm>
            <a:off x="1573213" y="2062163"/>
            <a:ext cx="88900" cy="15875"/>
          </a:xfrm>
          <a:custGeom>
            <a:avLst/>
            <a:gdLst/>
            <a:ahLst/>
            <a:cxnLst>
              <a:cxn ang="0">
                <a:pos x="0" y="5"/>
              </a:cxn>
              <a:cxn ang="0">
                <a:pos x="0" y="9"/>
              </a:cxn>
              <a:cxn ang="0">
                <a:pos x="59" y="9"/>
              </a:cxn>
              <a:cxn ang="0">
                <a:pos x="59" y="0"/>
              </a:cxn>
              <a:cxn ang="0">
                <a:pos x="0" y="0"/>
              </a:cxn>
              <a:cxn ang="0">
                <a:pos x="0" y="5"/>
              </a:cxn>
            </a:cxnLst>
            <a:rect l="0" t="0" r="r" b="b"/>
            <a:pathLst>
              <a:path w="60" h="10">
                <a:moveTo>
                  <a:pt x="0" y="5"/>
                </a:moveTo>
                <a:lnTo>
                  <a:pt x="0" y="9"/>
                </a:lnTo>
                <a:lnTo>
                  <a:pt x="59" y="9"/>
                </a:lnTo>
                <a:lnTo>
                  <a:pt x="59" y="0"/>
                </a:lnTo>
                <a:lnTo>
                  <a:pt x="0" y="0"/>
                </a:lnTo>
                <a:lnTo>
                  <a:pt x="0" y="5"/>
                </a:lnTo>
              </a:path>
            </a:pathLst>
          </a:custGeom>
          <a:solidFill>
            <a:srgbClr val="000000"/>
          </a:solidFill>
          <a:ln w="12700" cap="rnd" cmpd="sng">
            <a:noFill/>
            <a:prstDash val="solid"/>
            <a:round/>
            <a:headEnd type="none" w="med" len="med"/>
            <a:tailEnd type="none" w="med" len="med"/>
          </a:ln>
          <a:effectLst/>
        </p:spPr>
        <p:txBody>
          <a:bodyPr/>
          <a:lstStyle/>
          <a:p>
            <a:endParaRPr lang="it-IT"/>
          </a:p>
        </p:txBody>
      </p:sp>
      <p:sp>
        <p:nvSpPr>
          <p:cNvPr id="50215" name="Rectangle 39"/>
          <p:cNvSpPr>
            <a:spLocks noChangeArrowheads="1"/>
          </p:cNvSpPr>
          <p:nvPr/>
        </p:nvSpPr>
        <p:spPr bwMode="auto">
          <a:xfrm>
            <a:off x="1149350" y="5621338"/>
            <a:ext cx="374650" cy="271462"/>
          </a:xfrm>
          <a:prstGeom prst="rect">
            <a:avLst/>
          </a:prstGeom>
          <a:noFill/>
          <a:ln w="12700">
            <a:noFill/>
            <a:miter lim="800000"/>
            <a:headEnd/>
            <a:tailEnd/>
          </a:ln>
          <a:effectLst/>
        </p:spPr>
        <p:txBody>
          <a:bodyPr wrap="none" lIns="90488" tIns="44450" rIns="90488" bIns="44450">
            <a:spAutoFit/>
          </a:bodyPr>
          <a:lstStyle/>
          <a:p>
            <a:pPr eaLnBrk="0" hangingPunct="0"/>
            <a:r>
              <a:rPr lang="en-US" sz="1200"/>
              <a:t>10</a:t>
            </a:r>
            <a:r>
              <a:rPr lang="en-US" sz="1200" baseline="50000"/>
              <a:t>5</a:t>
            </a:r>
          </a:p>
        </p:txBody>
      </p:sp>
      <p:sp>
        <p:nvSpPr>
          <p:cNvPr id="50216" name="Rectangle 40"/>
          <p:cNvSpPr>
            <a:spLocks noChangeArrowheads="1"/>
          </p:cNvSpPr>
          <p:nvPr/>
        </p:nvSpPr>
        <p:spPr bwMode="auto">
          <a:xfrm>
            <a:off x="1149350" y="4710113"/>
            <a:ext cx="374650" cy="271462"/>
          </a:xfrm>
          <a:prstGeom prst="rect">
            <a:avLst/>
          </a:prstGeom>
          <a:noFill/>
          <a:ln w="12700">
            <a:noFill/>
            <a:miter lim="800000"/>
            <a:headEnd/>
            <a:tailEnd/>
          </a:ln>
          <a:effectLst/>
        </p:spPr>
        <p:txBody>
          <a:bodyPr wrap="none" lIns="90488" tIns="44450" rIns="90488" bIns="44450">
            <a:spAutoFit/>
          </a:bodyPr>
          <a:lstStyle/>
          <a:p>
            <a:pPr eaLnBrk="0" hangingPunct="0"/>
            <a:r>
              <a:rPr lang="en-US" sz="1200"/>
              <a:t>10</a:t>
            </a:r>
            <a:r>
              <a:rPr lang="en-US" sz="1200" baseline="50000"/>
              <a:t>6</a:t>
            </a:r>
          </a:p>
        </p:txBody>
      </p:sp>
      <p:sp>
        <p:nvSpPr>
          <p:cNvPr id="50217" name="Rectangle 41"/>
          <p:cNvSpPr>
            <a:spLocks noChangeArrowheads="1"/>
          </p:cNvSpPr>
          <p:nvPr/>
        </p:nvSpPr>
        <p:spPr bwMode="auto">
          <a:xfrm>
            <a:off x="1149350" y="3813175"/>
            <a:ext cx="374650" cy="271463"/>
          </a:xfrm>
          <a:prstGeom prst="rect">
            <a:avLst/>
          </a:prstGeom>
          <a:noFill/>
          <a:ln w="12700">
            <a:noFill/>
            <a:miter lim="800000"/>
            <a:headEnd/>
            <a:tailEnd/>
          </a:ln>
          <a:effectLst/>
        </p:spPr>
        <p:txBody>
          <a:bodyPr wrap="none" lIns="90488" tIns="44450" rIns="90488" bIns="44450">
            <a:spAutoFit/>
          </a:bodyPr>
          <a:lstStyle/>
          <a:p>
            <a:pPr eaLnBrk="0" hangingPunct="0"/>
            <a:r>
              <a:rPr lang="en-US" sz="1200"/>
              <a:t>10</a:t>
            </a:r>
            <a:r>
              <a:rPr lang="en-US" sz="1200" baseline="50000"/>
              <a:t>7</a:t>
            </a:r>
          </a:p>
        </p:txBody>
      </p:sp>
      <p:sp>
        <p:nvSpPr>
          <p:cNvPr id="50218" name="Rectangle 42"/>
          <p:cNvSpPr>
            <a:spLocks noChangeArrowheads="1"/>
          </p:cNvSpPr>
          <p:nvPr/>
        </p:nvSpPr>
        <p:spPr bwMode="auto">
          <a:xfrm>
            <a:off x="1149350" y="2884488"/>
            <a:ext cx="374650" cy="271462"/>
          </a:xfrm>
          <a:prstGeom prst="rect">
            <a:avLst/>
          </a:prstGeom>
          <a:noFill/>
          <a:ln w="12700">
            <a:noFill/>
            <a:miter lim="800000"/>
            <a:headEnd/>
            <a:tailEnd/>
          </a:ln>
          <a:effectLst/>
        </p:spPr>
        <p:txBody>
          <a:bodyPr wrap="none" lIns="90488" tIns="44450" rIns="90488" bIns="44450">
            <a:spAutoFit/>
          </a:bodyPr>
          <a:lstStyle/>
          <a:p>
            <a:pPr eaLnBrk="0" hangingPunct="0"/>
            <a:r>
              <a:rPr lang="en-US" sz="1200"/>
              <a:t>10</a:t>
            </a:r>
            <a:r>
              <a:rPr lang="en-US" sz="1200" baseline="50000"/>
              <a:t>8</a:t>
            </a:r>
          </a:p>
        </p:txBody>
      </p:sp>
      <p:sp>
        <p:nvSpPr>
          <p:cNvPr id="50219" name="Rectangle 43"/>
          <p:cNvSpPr>
            <a:spLocks noChangeArrowheads="1"/>
          </p:cNvSpPr>
          <p:nvPr/>
        </p:nvSpPr>
        <p:spPr bwMode="auto">
          <a:xfrm>
            <a:off x="1149350" y="1951038"/>
            <a:ext cx="374650" cy="271462"/>
          </a:xfrm>
          <a:prstGeom prst="rect">
            <a:avLst/>
          </a:prstGeom>
          <a:noFill/>
          <a:ln w="12700">
            <a:noFill/>
            <a:miter lim="800000"/>
            <a:headEnd/>
            <a:tailEnd/>
          </a:ln>
          <a:effectLst/>
        </p:spPr>
        <p:txBody>
          <a:bodyPr wrap="none" lIns="90488" tIns="44450" rIns="90488" bIns="44450">
            <a:spAutoFit/>
          </a:bodyPr>
          <a:lstStyle/>
          <a:p>
            <a:pPr eaLnBrk="0" hangingPunct="0"/>
            <a:r>
              <a:rPr lang="en-US" sz="1200"/>
              <a:t>10</a:t>
            </a:r>
            <a:r>
              <a:rPr lang="en-US" sz="1200" baseline="50000"/>
              <a:t>9</a:t>
            </a:r>
          </a:p>
        </p:txBody>
      </p:sp>
      <p:sp>
        <p:nvSpPr>
          <p:cNvPr id="50220" name="Rectangle 44"/>
          <p:cNvSpPr>
            <a:spLocks noChangeArrowheads="1"/>
          </p:cNvSpPr>
          <p:nvPr/>
        </p:nvSpPr>
        <p:spPr bwMode="auto">
          <a:xfrm rot="16200000">
            <a:off x="460375" y="3349626"/>
            <a:ext cx="1208087" cy="334962"/>
          </a:xfrm>
          <a:prstGeom prst="rect">
            <a:avLst/>
          </a:prstGeom>
          <a:noFill/>
          <a:ln w="12700">
            <a:noFill/>
            <a:miter lim="800000"/>
            <a:headEnd/>
            <a:tailEnd/>
          </a:ln>
          <a:effectLst/>
        </p:spPr>
        <p:txBody>
          <a:bodyPr wrap="none" lIns="90488" tIns="44450" rIns="90488" bIns="44450">
            <a:spAutoFit/>
          </a:bodyPr>
          <a:lstStyle/>
          <a:p>
            <a:pPr eaLnBrk="0" hangingPunct="0"/>
            <a:r>
              <a:rPr lang="en-US" b="1"/>
              <a:t>Log [</a:t>
            </a:r>
            <a:r>
              <a:rPr lang="en-US" b="1">
                <a:latin typeface="Symbol" pitchFamily="18" charset="2"/>
              </a:rPr>
              <a:t></a:t>
            </a:r>
            <a:r>
              <a:rPr lang="en-US" b="1"/>
              <a:t>] M</a:t>
            </a:r>
          </a:p>
        </p:txBody>
      </p:sp>
      <p:sp>
        <p:nvSpPr>
          <p:cNvPr id="50221" name="Rectangle 45"/>
          <p:cNvSpPr>
            <a:spLocks noChangeArrowheads="1"/>
          </p:cNvSpPr>
          <p:nvPr/>
        </p:nvSpPr>
        <p:spPr bwMode="auto">
          <a:xfrm>
            <a:off x="1946275" y="5751513"/>
            <a:ext cx="322263" cy="271462"/>
          </a:xfrm>
          <a:prstGeom prst="rect">
            <a:avLst/>
          </a:prstGeom>
          <a:noFill/>
          <a:ln w="12700">
            <a:noFill/>
            <a:miter lim="800000"/>
            <a:headEnd/>
            <a:tailEnd/>
          </a:ln>
          <a:effectLst/>
        </p:spPr>
        <p:txBody>
          <a:bodyPr wrap="none" lIns="90488" tIns="44450" rIns="90488" bIns="44450">
            <a:spAutoFit/>
          </a:bodyPr>
          <a:lstStyle/>
          <a:p>
            <a:pPr eaLnBrk="0" hangingPunct="0"/>
            <a:r>
              <a:rPr lang="en-US" sz="1200"/>
              <a:t>18</a:t>
            </a:r>
          </a:p>
        </p:txBody>
      </p:sp>
      <p:sp>
        <p:nvSpPr>
          <p:cNvPr id="50222" name="Rectangle 46"/>
          <p:cNvSpPr>
            <a:spLocks noChangeArrowheads="1"/>
          </p:cNvSpPr>
          <p:nvPr/>
        </p:nvSpPr>
        <p:spPr bwMode="auto">
          <a:xfrm>
            <a:off x="2352675" y="5751513"/>
            <a:ext cx="323850" cy="271462"/>
          </a:xfrm>
          <a:prstGeom prst="rect">
            <a:avLst/>
          </a:prstGeom>
          <a:noFill/>
          <a:ln w="12700">
            <a:noFill/>
            <a:miter lim="800000"/>
            <a:headEnd/>
            <a:tailEnd/>
          </a:ln>
          <a:effectLst/>
        </p:spPr>
        <p:txBody>
          <a:bodyPr wrap="none" lIns="90488" tIns="44450" rIns="90488" bIns="44450">
            <a:spAutoFit/>
          </a:bodyPr>
          <a:lstStyle/>
          <a:p>
            <a:pPr eaLnBrk="0" hangingPunct="0"/>
            <a:r>
              <a:rPr lang="en-US" sz="1200"/>
              <a:t>20</a:t>
            </a:r>
          </a:p>
        </p:txBody>
      </p:sp>
      <p:sp>
        <p:nvSpPr>
          <p:cNvPr id="50223" name="Rectangle 47"/>
          <p:cNvSpPr>
            <a:spLocks noChangeArrowheads="1"/>
          </p:cNvSpPr>
          <p:nvPr/>
        </p:nvSpPr>
        <p:spPr bwMode="auto">
          <a:xfrm>
            <a:off x="2808288" y="5751513"/>
            <a:ext cx="322262" cy="271462"/>
          </a:xfrm>
          <a:prstGeom prst="rect">
            <a:avLst/>
          </a:prstGeom>
          <a:noFill/>
          <a:ln w="12700">
            <a:noFill/>
            <a:miter lim="800000"/>
            <a:headEnd/>
            <a:tailEnd/>
          </a:ln>
          <a:effectLst/>
        </p:spPr>
        <p:txBody>
          <a:bodyPr wrap="none" lIns="90488" tIns="44450" rIns="90488" bIns="44450">
            <a:spAutoFit/>
          </a:bodyPr>
          <a:lstStyle/>
          <a:p>
            <a:pPr eaLnBrk="0" hangingPunct="0"/>
            <a:r>
              <a:rPr lang="en-US" sz="1200"/>
              <a:t>22</a:t>
            </a:r>
          </a:p>
        </p:txBody>
      </p:sp>
      <p:sp>
        <p:nvSpPr>
          <p:cNvPr id="50224" name="Rectangle 48"/>
          <p:cNvSpPr>
            <a:spLocks noChangeArrowheads="1"/>
          </p:cNvSpPr>
          <p:nvPr/>
        </p:nvSpPr>
        <p:spPr bwMode="auto">
          <a:xfrm>
            <a:off x="3232150" y="5751513"/>
            <a:ext cx="322263" cy="271462"/>
          </a:xfrm>
          <a:prstGeom prst="rect">
            <a:avLst/>
          </a:prstGeom>
          <a:noFill/>
          <a:ln w="12700">
            <a:noFill/>
            <a:miter lim="800000"/>
            <a:headEnd/>
            <a:tailEnd/>
          </a:ln>
          <a:effectLst/>
        </p:spPr>
        <p:txBody>
          <a:bodyPr wrap="none" lIns="90488" tIns="44450" rIns="90488" bIns="44450">
            <a:spAutoFit/>
          </a:bodyPr>
          <a:lstStyle/>
          <a:p>
            <a:pPr eaLnBrk="0" hangingPunct="0"/>
            <a:r>
              <a:rPr lang="en-US" sz="1200"/>
              <a:t>24</a:t>
            </a:r>
          </a:p>
        </p:txBody>
      </p:sp>
      <p:sp>
        <p:nvSpPr>
          <p:cNvPr id="50225" name="Rectangle 49"/>
          <p:cNvSpPr>
            <a:spLocks noChangeArrowheads="1"/>
          </p:cNvSpPr>
          <p:nvPr/>
        </p:nvSpPr>
        <p:spPr bwMode="auto">
          <a:xfrm>
            <a:off x="3629025" y="5751513"/>
            <a:ext cx="323850" cy="271462"/>
          </a:xfrm>
          <a:prstGeom prst="rect">
            <a:avLst/>
          </a:prstGeom>
          <a:noFill/>
          <a:ln w="12700">
            <a:noFill/>
            <a:miter lim="800000"/>
            <a:headEnd/>
            <a:tailEnd/>
          </a:ln>
          <a:effectLst/>
        </p:spPr>
        <p:txBody>
          <a:bodyPr wrap="none" lIns="90488" tIns="44450" rIns="90488" bIns="44450">
            <a:spAutoFit/>
          </a:bodyPr>
          <a:lstStyle/>
          <a:p>
            <a:pPr eaLnBrk="0" hangingPunct="0"/>
            <a:r>
              <a:rPr lang="en-US" sz="1200"/>
              <a:t>26</a:t>
            </a:r>
          </a:p>
        </p:txBody>
      </p:sp>
      <p:sp>
        <p:nvSpPr>
          <p:cNvPr id="50226" name="Rectangle 50"/>
          <p:cNvSpPr>
            <a:spLocks noChangeArrowheads="1"/>
          </p:cNvSpPr>
          <p:nvPr/>
        </p:nvSpPr>
        <p:spPr bwMode="auto">
          <a:xfrm>
            <a:off x="4051300" y="5751513"/>
            <a:ext cx="322263" cy="271462"/>
          </a:xfrm>
          <a:prstGeom prst="rect">
            <a:avLst/>
          </a:prstGeom>
          <a:noFill/>
          <a:ln w="12700">
            <a:noFill/>
            <a:miter lim="800000"/>
            <a:headEnd/>
            <a:tailEnd/>
          </a:ln>
          <a:effectLst/>
        </p:spPr>
        <p:txBody>
          <a:bodyPr wrap="none" lIns="90488" tIns="44450" rIns="90488" bIns="44450">
            <a:spAutoFit/>
          </a:bodyPr>
          <a:lstStyle/>
          <a:p>
            <a:pPr eaLnBrk="0" hangingPunct="0"/>
            <a:r>
              <a:rPr lang="en-US" sz="1200"/>
              <a:t>28</a:t>
            </a:r>
          </a:p>
        </p:txBody>
      </p:sp>
      <p:sp>
        <p:nvSpPr>
          <p:cNvPr id="50227" name="Rectangle 51"/>
          <p:cNvSpPr>
            <a:spLocks noChangeArrowheads="1"/>
          </p:cNvSpPr>
          <p:nvPr/>
        </p:nvSpPr>
        <p:spPr bwMode="auto">
          <a:xfrm>
            <a:off x="4476750" y="5751513"/>
            <a:ext cx="322263" cy="271462"/>
          </a:xfrm>
          <a:prstGeom prst="rect">
            <a:avLst/>
          </a:prstGeom>
          <a:noFill/>
          <a:ln w="12700">
            <a:noFill/>
            <a:miter lim="800000"/>
            <a:headEnd/>
            <a:tailEnd/>
          </a:ln>
          <a:effectLst/>
        </p:spPr>
        <p:txBody>
          <a:bodyPr wrap="none" lIns="90488" tIns="44450" rIns="90488" bIns="44450">
            <a:spAutoFit/>
          </a:bodyPr>
          <a:lstStyle/>
          <a:p>
            <a:pPr eaLnBrk="0" hangingPunct="0"/>
            <a:r>
              <a:rPr lang="en-US" sz="1200"/>
              <a:t>30</a:t>
            </a:r>
          </a:p>
        </p:txBody>
      </p:sp>
      <p:sp>
        <p:nvSpPr>
          <p:cNvPr id="50228" name="Rectangle 52"/>
          <p:cNvSpPr>
            <a:spLocks noChangeArrowheads="1"/>
          </p:cNvSpPr>
          <p:nvPr/>
        </p:nvSpPr>
        <p:spPr bwMode="auto">
          <a:xfrm>
            <a:off x="4100513" y="4657725"/>
            <a:ext cx="2019300" cy="454025"/>
          </a:xfrm>
          <a:prstGeom prst="rect">
            <a:avLst/>
          </a:prstGeom>
          <a:noFill/>
          <a:ln w="12700">
            <a:noFill/>
            <a:miter lim="800000"/>
            <a:headEnd/>
            <a:tailEnd/>
          </a:ln>
          <a:effectLst/>
        </p:spPr>
        <p:txBody>
          <a:bodyPr lIns="90488" tIns="44450" rIns="90488" bIns="44450">
            <a:spAutoFit/>
          </a:bodyPr>
          <a:lstStyle/>
          <a:p>
            <a:pPr eaLnBrk="0" hangingPunct="0"/>
            <a:endParaRPr lang="en-US" sz="1200" b="1"/>
          </a:p>
          <a:p>
            <a:pPr eaLnBrk="0" hangingPunct="0"/>
            <a:endParaRPr lang="en-US" sz="1200" b="1"/>
          </a:p>
        </p:txBody>
      </p:sp>
      <p:grpSp>
        <p:nvGrpSpPr>
          <p:cNvPr id="3" name="Group 53"/>
          <p:cNvGrpSpPr>
            <a:grpSpLocks/>
          </p:cNvGrpSpPr>
          <p:nvPr/>
        </p:nvGrpSpPr>
        <p:grpSpPr bwMode="auto">
          <a:xfrm>
            <a:off x="3959225" y="6043613"/>
            <a:ext cx="298450" cy="101600"/>
            <a:chOff x="2609" y="4010"/>
            <a:chExt cx="204" cy="64"/>
          </a:xfrm>
        </p:grpSpPr>
        <p:sp>
          <p:nvSpPr>
            <p:cNvPr id="50230" name="Freeform 54"/>
            <p:cNvSpPr>
              <a:spLocks/>
            </p:cNvSpPr>
            <p:nvPr/>
          </p:nvSpPr>
          <p:spPr bwMode="auto">
            <a:xfrm>
              <a:off x="2609" y="4040"/>
              <a:ext cx="119" cy="5"/>
            </a:xfrm>
            <a:custGeom>
              <a:avLst/>
              <a:gdLst/>
              <a:ahLst/>
              <a:cxnLst>
                <a:cxn ang="0">
                  <a:pos x="118" y="2"/>
                </a:cxn>
                <a:cxn ang="0">
                  <a:pos x="118" y="0"/>
                </a:cxn>
                <a:cxn ang="0">
                  <a:pos x="0" y="0"/>
                </a:cxn>
                <a:cxn ang="0">
                  <a:pos x="0" y="4"/>
                </a:cxn>
                <a:cxn ang="0">
                  <a:pos x="118" y="4"/>
                </a:cxn>
                <a:cxn ang="0">
                  <a:pos x="118" y="2"/>
                </a:cxn>
              </a:cxnLst>
              <a:rect l="0" t="0" r="r" b="b"/>
              <a:pathLst>
                <a:path w="119" h="5">
                  <a:moveTo>
                    <a:pt x="118" y="2"/>
                  </a:moveTo>
                  <a:lnTo>
                    <a:pt x="118" y="0"/>
                  </a:lnTo>
                  <a:lnTo>
                    <a:pt x="0" y="0"/>
                  </a:lnTo>
                  <a:lnTo>
                    <a:pt x="0" y="4"/>
                  </a:lnTo>
                  <a:lnTo>
                    <a:pt x="118" y="4"/>
                  </a:lnTo>
                  <a:lnTo>
                    <a:pt x="118" y="2"/>
                  </a:lnTo>
                </a:path>
              </a:pathLst>
            </a:custGeom>
            <a:solidFill>
              <a:srgbClr val="000000"/>
            </a:solidFill>
            <a:ln w="12700" cap="rnd" cmpd="sng">
              <a:noFill/>
              <a:prstDash val="solid"/>
              <a:round/>
              <a:headEnd type="none" w="med" len="med"/>
              <a:tailEnd type="none" w="med" len="med"/>
            </a:ln>
            <a:effectLst/>
          </p:spPr>
          <p:txBody>
            <a:bodyPr/>
            <a:lstStyle/>
            <a:p>
              <a:endParaRPr lang="it-IT"/>
            </a:p>
          </p:txBody>
        </p:sp>
        <p:sp>
          <p:nvSpPr>
            <p:cNvPr id="50231" name="Freeform 55"/>
            <p:cNvSpPr>
              <a:spLocks/>
            </p:cNvSpPr>
            <p:nvPr/>
          </p:nvSpPr>
          <p:spPr bwMode="auto">
            <a:xfrm>
              <a:off x="2717" y="4010"/>
              <a:ext cx="96" cy="64"/>
            </a:xfrm>
            <a:custGeom>
              <a:avLst/>
              <a:gdLst/>
              <a:ahLst/>
              <a:cxnLst>
                <a:cxn ang="0">
                  <a:pos x="95" y="32"/>
                </a:cxn>
                <a:cxn ang="0">
                  <a:pos x="0" y="0"/>
                </a:cxn>
                <a:cxn ang="0">
                  <a:pos x="1" y="4"/>
                </a:cxn>
                <a:cxn ang="0">
                  <a:pos x="3" y="8"/>
                </a:cxn>
                <a:cxn ang="0">
                  <a:pos x="5" y="12"/>
                </a:cxn>
                <a:cxn ang="0">
                  <a:pos x="7" y="17"/>
                </a:cxn>
                <a:cxn ang="0">
                  <a:pos x="8" y="20"/>
                </a:cxn>
                <a:cxn ang="0">
                  <a:pos x="8" y="24"/>
                </a:cxn>
                <a:cxn ang="0">
                  <a:pos x="9" y="28"/>
                </a:cxn>
                <a:cxn ang="0">
                  <a:pos x="9" y="32"/>
                </a:cxn>
                <a:cxn ang="0">
                  <a:pos x="9" y="35"/>
                </a:cxn>
                <a:cxn ang="0">
                  <a:pos x="8" y="39"/>
                </a:cxn>
                <a:cxn ang="0">
                  <a:pos x="8" y="43"/>
                </a:cxn>
                <a:cxn ang="0">
                  <a:pos x="7" y="48"/>
                </a:cxn>
                <a:cxn ang="0">
                  <a:pos x="5" y="52"/>
                </a:cxn>
                <a:cxn ang="0">
                  <a:pos x="3" y="56"/>
                </a:cxn>
                <a:cxn ang="0">
                  <a:pos x="1" y="60"/>
                </a:cxn>
                <a:cxn ang="0">
                  <a:pos x="0" y="63"/>
                </a:cxn>
                <a:cxn ang="0">
                  <a:pos x="95" y="32"/>
                </a:cxn>
              </a:cxnLst>
              <a:rect l="0" t="0" r="r" b="b"/>
              <a:pathLst>
                <a:path w="96" h="64">
                  <a:moveTo>
                    <a:pt x="95" y="32"/>
                  </a:moveTo>
                  <a:lnTo>
                    <a:pt x="0" y="0"/>
                  </a:lnTo>
                  <a:lnTo>
                    <a:pt x="1" y="4"/>
                  </a:lnTo>
                  <a:lnTo>
                    <a:pt x="3" y="8"/>
                  </a:lnTo>
                  <a:lnTo>
                    <a:pt x="5" y="12"/>
                  </a:lnTo>
                  <a:lnTo>
                    <a:pt x="7" y="17"/>
                  </a:lnTo>
                  <a:lnTo>
                    <a:pt x="8" y="20"/>
                  </a:lnTo>
                  <a:lnTo>
                    <a:pt x="8" y="24"/>
                  </a:lnTo>
                  <a:lnTo>
                    <a:pt x="9" y="28"/>
                  </a:lnTo>
                  <a:lnTo>
                    <a:pt x="9" y="32"/>
                  </a:lnTo>
                  <a:lnTo>
                    <a:pt x="9" y="35"/>
                  </a:lnTo>
                  <a:lnTo>
                    <a:pt x="8" y="39"/>
                  </a:lnTo>
                  <a:lnTo>
                    <a:pt x="8" y="43"/>
                  </a:lnTo>
                  <a:lnTo>
                    <a:pt x="7" y="48"/>
                  </a:lnTo>
                  <a:lnTo>
                    <a:pt x="5" y="52"/>
                  </a:lnTo>
                  <a:lnTo>
                    <a:pt x="3" y="56"/>
                  </a:lnTo>
                  <a:lnTo>
                    <a:pt x="1" y="60"/>
                  </a:lnTo>
                  <a:lnTo>
                    <a:pt x="0" y="63"/>
                  </a:lnTo>
                  <a:lnTo>
                    <a:pt x="95" y="32"/>
                  </a:lnTo>
                </a:path>
              </a:pathLst>
            </a:custGeom>
            <a:solidFill>
              <a:srgbClr val="000000"/>
            </a:solidFill>
            <a:ln w="12700" cap="rnd" cmpd="sng">
              <a:noFill/>
              <a:prstDash val="solid"/>
              <a:round/>
              <a:headEnd type="none" w="med" len="med"/>
              <a:tailEnd type="none" w="med" len="med"/>
            </a:ln>
            <a:effectLst/>
          </p:spPr>
          <p:txBody>
            <a:bodyPr/>
            <a:lstStyle/>
            <a:p>
              <a:endParaRPr lang="it-IT"/>
            </a:p>
          </p:txBody>
        </p:sp>
      </p:grpSp>
      <p:sp>
        <p:nvSpPr>
          <p:cNvPr id="50232" name="Rectangle 56"/>
          <p:cNvSpPr>
            <a:spLocks noChangeArrowheads="1"/>
          </p:cNvSpPr>
          <p:nvPr/>
        </p:nvSpPr>
        <p:spPr bwMode="auto">
          <a:xfrm>
            <a:off x="2370138" y="5973763"/>
            <a:ext cx="1887537" cy="301625"/>
          </a:xfrm>
          <a:prstGeom prst="rect">
            <a:avLst/>
          </a:prstGeom>
          <a:noFill/>
          <a:ln w="12700">
            <a:noFill/>
            <a:miter lim="800000"/>
            <a:headEnd/>
            <a:tailEnd/>
          </a:ln>
          <a:effectLst/>
        </p:spPr>
        <p:txBody>
          <a:bodyPr lIns="90488" tIns="44450" rIns="90488" bIns="44450">
            <a:spAutoFit/>
          </a:bodyPr>
          <a:lstStyle/>
          <a:p>
            <a:pPr eaLnBrk="0" hangingPunct="0"/>
            <a:r>
              <a:rPr lang="en-US" sz="1400" b="1"/>
              <a:t>ELUTION  VOLUME</a:t>
            </a:r>
          </a:p>
        </p:txBody>
      </p:sp>
      <p:grpSp>
        <p:nvGrpSpPr>
          <p:cNvPr id="4" name="Group 57"/>
          <p:cNvGrpSpPr>
            <a:grpSpLocks/>
          </p:cNvGrpSpPr>
          <p:nvPr/>
        </p:nvGrpSpPr>
        <p:grpSpPr bwMode="auto">
          <a:xfrm>
            <a:off x="2657475" y="2655888"/>
            <a:ext cx="2409825" cy="2144712"/>
            <a:chOff x="1813" y="1673"/>
            <a:chExt cx="1645" cy="1351"/>
          </a:xfrm>
        </p:grpSpPr>
        <p:grpSp>
          <p:nvGrpSpPr>
            <p:cNvPr id="5" name="Group 58"/>
            <p:cNvGrpSpPr>
              <a:grpSpLocks/>
            </p:cNvGrpSpPr>
            <p:nvPr/>
          </p:nvGrpSpPr>
          <p:grpSpPr bwMode="auto">
            <a:xfrm>
              <a:off x="2590" y="2988"/>
              <a:ext cx="54" cy="36"/>
              <a:chOff x="2497" y="3191"/>
              <a:chExt cx="54" cy="36"/>
            </a:xfrm>
          </p:grpSpPr>
          <p:sp>
            <p:nvSpPr>
              <p:cNvPr id="50235" name="Freeform 59"/>
              <p:cNvSpPr>
                <a:spLocks/>
              </p:cNvSpPr>
              <p:nvPr/>
            </p:nvSpPr>
            <p:spPr bwMode="auto">
              <a:xfrm>
                <a:off x="2497" y="3191"/>
                <a:ext cx="45" cy="30"/>
              </a:xfrm>
              <a:custGeom>
                <a:avLst/>
                <a:gdLst/>
                <a:ahLst/>
                <a:cxnLst>
                  <a:cxn ang="0">
                    <a:pos x="21" y="0"/>
                  </a:cxn>
                  <a:cxn ang="0">
                    <a:pos x="26" y="0"/>
                  </a:cxn>
                  <a:cxn ang="0">
                    <a:pos x="30" y="1"/>
                  </a:cxn>
                  <a:cxn ang="0">
                    <a:pos x="33" y="2"/>
                  </a:cxn>
                  <a:cxn ang="0">
                    <a:pos x="37" y="4"/>
                  </a:cxn>
                  <a:cxn ang="0">
                    <a:pos x="39" y="6"/>
                  </a:cxn>
                  <a:cxn ang="0">
                    <a:pos x="42" y="9"/>
                  </a:cxn>
                  <a:cxn ang="0">
                    <a:pos x="43" y="11"/>
                  </a:cxn>
                  <a:cxn ang="0">
                    <a:pos x="44" y="14"/>
                  </a:cxn>
                  <a:cxn ang="0">
                    <a:pos x="43" y="17"/>
                  </a:cxn>
                  <a:cxn ang="0">
                    <a:pos x="42" y="20"/>
                  </a:cxn>
                  <a:cxn ang="0">
                    <a:pos x="39" y="23"/>
                  </a:cxn>
                  <a:cxn ang="0">
                    <a:pos x="37" y="24"/>
                  </a:cxn>
                  <a:cxn ang="0">
                    <a:pos x="33" y="27"/>
                  </a:cxn>
                  <a:cxn ang="0">
                    <a:pos x="30" y="27"/>
                  </a:cxn>
                  <a:cxn ang="0">
                    <a:pos x="26" y="28"/>
                  </a:cxn>
                  <a:cxn ang="0">
                    <a:pos x="21" y="29"/>
                  </a:cxn>
                  <a:cxn ang="0">
                    <a:pos x="18" y="28"/>
                  </a:cxn>
                  <a:cxn ang="0">
                    <a:pos x="13" y="27"/>
                  </a:cxn>
                  <a:cxn ang="0">
                    <a:pos x="10" y="27"/>
                  </a:cxn>
                  <a:cxn ang="0">
                    <a:pos x="6" y="24"/>
                  </a:cxn>
                  <a:cxn ang="0">
                    <a:pos x="4" y="23"/>
                  </a:cxn>
                  <a:cxn ang="0">
                    <a:pos x="1" y="20"/>
                  </a:cxn>
                  <a:cxn ang="0">
                    <a:pos x="0" y="17"/>
                  </a:cxn>
                  <a:cxn ang="0">
                    <a:pos x="0" y="14"/>
                  </a:cxn>
                  <a:cxn ang="0">
                    <a:pos x="0" y="11"/>
                  </a:cxn>
                  <a:cxn ang="0">
                    <a:pos x="1" y="9"/>
                  </a:cxn>
                  <a:cxn ang="0">
                    <a:pos x="4" y="6"/>
                  </a:cxn>
                  <a:cxn ang="0">
                    <a:pos x="6" y="4"/>
                  </a:cxn>
                  <a:cxn ang="0">
                    <a:pos x="10" y="2"/>
                  </a:cxn>
                  <a:cxn ang="0">
                    <a:pos x="13" y="1"/>
                  </a:cxn>
                  <a:cxn ang="0">
                    <a:pos x="18" y="0"/>
                  </a:cxn>
                  <a:cxn ang="0">
                    <a:pos x="21" y="0"/>
                  </a:cxn>
                </a:cxnLst>
                <a:rect l="0" t="0" r="r" b="b"/>
                <a:pathLst>
                  <a:path w="45" h="30">
                    <a:moveTo>
                      <a:pt x="21" y="0"/>
                    </a:moveTo>
                    <a:lnTo>
                      <a:pt x="26" y="0"/>
                    </a:lnTo>
                    <a:lnTo>
                      <a:pt x="30" y="1"/>
                    </a:lnTo>
                    <a:lnTo>
                      <a:pt x="33" y="2"/>
                    </a:lnTo>
                    <a:lnTo>
                      <a:pt x="37" y="4"/>
                    </a:lnTo>
                    <a:lnTo>
                      <a:pt x="39" y="6"/>
                    </a:lnTo>
                    <a:lnTo>
                      <a:pt x="42" y="9"/>
                    </a:lnTo>
                    <a:lnTo>
                      <a:pt x="43" y="11"/>
                    </a:lnTo>
                    <a:lnTo>
                      <a:pt x="44" y="14"/>
                    </a:lnTo>
                    <a:lnTo>
                      <a:pt x="43" y="17"/>
                    </a:lnTo>
                    <a:lnTo>
                      <a:pt x="42" y="20"/>
                    </a:lnTo>
                    <a:lnTo>
                      <a:pt x="39" y="23"/>
                    </a:lnTo>
                    <a:lnTo>
                      <a:pt x="37" y="24"/>
                    </a:lnTo>
                    <a:lnTo>
                      <a:pt x="33" y="27"/>
                    </a:lnTo>
                    <a:lnTo>
                      <a:pt x="30" y="27"/>
                    </a:lnTo>
                    <a:lnTo>
                      <a:pt x="26" y="28"/>
                    </a:lnTo>
                    <a:lnTo>
                      <a:pt x="21" y="29"/>
                    </a:lnTo>
                    <a:lnTo>
                      <a:pt x="18" y="28"/>
                    </a:lnTo>
                    <a:lnTo>
                      <a:pt x="13" y="27"/>
                    </a:lnTo>
                    <a:lnTo>
                      <a:pt x="10" y="27"/>
                    </a:lnTo>
                    <a:lnTo>
                      <a:pt x="6" y="24"/>
                    </a:lnTo>
                    <a:lnTo>
                      <a:pt x="4" y="23"/>
                    </a:lnTo>
                    <a:lnTo>
                      <a:pt x="1" y="20"/>
                    </a:lnTo>
                    <a:lnTo>
                      <a:pt x="0" y="17"/>
                    </a:lnTo>
                    <a:lnTo>
                      <a:pt x="0" y="14"/>
                    </a:lnTo>
                    <a:lnTo>
                      <a:pt x="0" y="11"/>
                    </a:lnTo>
                    <a:lnTo>
                      <a:pt x="1" y="9"/>
                    </a:lnTo>
                    <a:lnTo>
                      <a:pt x="4" y="6"/>
                    </a:lnTo>
                    <a:lnTo>
                      <a:pt x="6" y="4"/>
                    </a:lnTo>
                    <a:lnTo>
                      <a:pt x="10" y="2"/>
                    </a:lnTo>
                    <a:lnTo>
                      <a:pt x="13" y="1"/>
                    </a:lnTo>
                    <a:lnTo>
                      <a:pt x="18" y="0"/>
                    </a:lnTo>
                    <a:lnTo>
                      <a:pt x="21" y="0"/>
                    </a:lnTo>
                  </a:path>
                </a:pathLst>
              </a:custGeom>
              <a:solidFill>
                <a:srgbClr val="FF0000"/>
              </a:solidFill>
              <a:ln w="12700" cap="rnd" cmpd="sng">
                <a:noFill/>
                <a:prstDash val="solid"/>
                <a:round/>
                <a:headEnd type="none" w="med" len="med"/>
                <a:tailEnd type="none" w="med" len="med"/>
              </a:ln>
              <a:effectLst/>
            </p:spPr>
            <p:txBody>
              <a:bodyPr/>
              <a:lstStyle/>
              <a:p>
                <a:endParaRPr lang="it-IT"/>
              </a:p>
            </p:txBody>
          </p:sp>
          <p:sp>
            <p:nvSpPr>
              <p:cNvPr id="50236" name="Freeform 60"/>
              <p:cNvSpPr>
                <a:spLocks/>
              </p:cNvSpPr>
              <p:nvPr/>
            </p:nvSpPr>
            <p:spPr bwMode="auto">
              <a:xfrm>
                <a:off x="2497" y="3191"/>
                <a:ext cx="54" cy="36"/>
              </a:xfrm>
              <a:custGeom>
                <a:avLst/>
                <a:gdLst/>
                <a:ahLst/>
                <a:cxnLst>
                  <a:cxn ang="0">
                    <a:pos x="26" y="0"/>
                  </a:cxn>
                  <a:cxn ang="0">
                    <a:pos x="26" y="0"/>
                  </a:cxn>
                  <a:cxn ang="0">
                    <a:pos x="32" y="0"/>
                  </a:cxn>
                  <a:cxn ang="0">
                    <a:pos x="36" y="1"/>
                  </a:cxn>
                  <a:cxn ang="0">
                    <a:pos x="40" y="3"/>
                  </a:cxn>
                  <a:cxn ang="0">
                    <a:pos x="44" y="5"/>
                  </a:cxn>
                  <a:cxn ang="0">
                    <a:pos x="47" y="8"/>
                  </a:cxn>
                  <a:cxn ang="0">
                    <a:pos x="50" y="10"/>
                  </a:cxn>
                  <a:cxn ang="0">
                    <a:pos x="52" y="13"/>
                  </a:cxn>
                  <a:cxn ang="0">
                    <a:pos x="53" y="17"/>
                  </a:cxn>
                  <a:cxn ang="0">
                    <a:pos x="52" y="21"/>
                  </a:cxn>
                  <a:cxn ang="0">
                    <a:pos x="50" y="25"/>
                  </a:cxn>
                  <a:cxn ang="0">
                    <a:pos x="47" y="27"/>
                  </a:cxn>
                  <a:cxn ang="0">
                    <a:pos x="44" y="29"/>
                  </a:cxn>
                  <a:cxn ang="0">
                    <a:pos x="40" y="32"/>
                  </a:cxn>
                  <a:cxn ang="0">
                    <a:pos x="36" y="33"/>
                  </a:cxn>
                  <a:cxn ang="0">
                    <a:pos x="32" y="34"/>
                  </a:cxn>
                  <a:cxn ang="0">
                    <a:pos x="26" y="35"/>
                  </a:cxn>
                  <a:cxn ang="0">
                    <a:pos x="21" y="34"/>
                  </a:cxn>
                  <a:cxn ang="0">
                    <a:pos x="16" y="33"/>
                  </a:cxn>
                  <a:cxn ang="0">
                    <a:pos x="11" y="32"/>
                  </a:cxn>
                  <a:cxn ang="0">
                    <a:pos x="7" y="29"/>
                  </a:cxn>
                  <a:cxn ang="0">
                    <a:pos x="4" y="27"/>
                  </a:cxn>
                  <a:cxn ang="0">
                    <a:pos x="1" y="25"/>
                  </a:cxn>
                  <a:cxn ang="0">
                    <a:pos x="0" y="21"/>
                  </a:cxn>
                  <a:cxn ang="0">
                    <a:pos x="0" y="17"/>
                  </a:cxn>
                  <a:cxn ang="0">
                    <a:pos x="0" y="13"/>
                  </a:cxn>
                  <a:cxn ang="0">
                    <a:pos x="1" y="10"/>
                  </a:cxn>
                  <a:cxn ang="0">
                    <a:pos x="4" y="8"/>
                  </a:cxn>
                  <a:cxn ang="0">
                    <a:pos x="7" y="5"/>
                  </a:cxn>
                  <a:cxn ang="0">
                    <a:pos x="11" y="3"/>
                  </a:cxn>
                  <a:cxn ang="0">
                    <a:pos x="16" y="1"/>
                  </a:cxn>
                  <a:cxn ang="0">
                    <a:pos x="21" y="0"/>
                  </a:cxn>
                  <a:cxn ang="0">
                    <a:pos x="26" y="0"/>
                  </a:cxn>
                </a:cxnLst>
                <a:rect l="0" t="0" r="r" b="b"/>
                <a:pathLst>
                  <a:path w="54" h="36">
                    <a:moveTo>
                      <a:pt x="26" y="0"/>
                    </a:moveTo>
                    <a:lnTo>
                      <a:pt x="26" y="0"/>
                    </a:lnTo>
                    <a:lnTo>
                      <a:pt x="32" y="0"/>
                    </a:lnTo>
                    <a:lnTo>
                      <a:pt x="36" y="1"/>
                    </a:lnTo>
                    <a:lnTo>
                      <a:pt x="40" y="3"/>
                    </a:lnTo>
                    <a:lnTo>
                      <a:pt x="44" y="5"/>
                    </a:lnTo>
                    <a:lnTo>
                      <a:pt x="47" y="8"/>
                    </a:lnTo>
                    <a:lnTo>
                      <a:pt x="50" y="10"/>
                    </a:lnTo>
                    <a:lnTo>
                      <a:pt x="52" y="13"/>
                    </a:lnTo>
                    <a:lnTo>
                      <a:pt x="53" y="17"/>
                    </a:lnTo>
                    <a:lnTo>
                      <a:pt x="52" y="21"/>
                    </a:lnTo>
                    <a:lnTo>
                      <a:pt x="50" y="25"/>
                    </a:lnTo>
                    <a:lnTo>
                      <a:pt x="47" y="27"/>
                    </a:lnTo>
                    <a:lnTo>
                      <a:pt x="44" y="29"/>
                    </a:lnTo>
                    <a:lnTo>
                      <a:pt x="40" y="32"/>
                    </a:lnTo>
                    <a:lnTo>
                      <a:pt x="36" y="33"/>
                    </a:lnTo>
                    <a:lnTo>
                      <a:pt x="32" y="34"/>
                    </a:lnTo>
                    <a:lnTo>
                      <a:pt x="26" y="35"/>
                    </a:lnTo>
                    <a:lnTo>
                      <a:pt x="21" y="34"/>
                    </a:lnTo>
                    <a:lnTo>
                      <a:pt x="16" y="33"/>
                    </a:lnTo>
                    <a:lnTo>
                      <a:pt x="11" y="32"/>
                    </a:lnTo>
                    <a:lnTo>
                      <a:pt x="7" y="29"/>
                    </a:lnTo>
                    <a:lnTo>
                      <a:pt x="4" y="27"/>
                    </a:lnTo>
                    <a:lnTo>
                      <a:pt x="1" y="25"/>
                    </a:lnTo>
                    <a:lnTo>
                      <a:pt x="0" y="21"/>
                    </a:lnTo>
                    <a:lnTo>
                      <a:pt x="0" y="17"/>
                    </a:lnTo>
                    <a:lnTo>
                      <a:pt x="0" y="13"/>
                    </a:lnTo>
                    <a:lnTo>
                      <a:pt x="1" y="10"/>
                    </a:lnTo>
                    <a:lnTo>
                      <a:pt x="4" y="8"/>
                    </a:lnTo>
                    <a:lnTo>
                      <a:pt x="7" y="5"/>
                    </a:lnTo>
                    <a:lnTo>
                      <a:pt x="11" y="3"/>
                    </a:lnTo>
                    <a:lnTo>
                      <a:pt x="16" y="1"/>
                    </a:lnTo>
                    <a:lnTo>
                      <a:pt x="21" y="0"/>
                    </a:lnTo>
                    <a:lnTo>
                      <a:pt x="26"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6" name="Group 61"/>
            <p:cNvGrpSpPr>
              <a:grpSpLocks/>
            </p:cNvGrpSpPr>
            <p:nvPr/>
          </p:nvGrpSpPr>
          <p:grpSpPr bwMode="auto">
            <a:xfrm>
              <a:off x="2771" y="1964"/>
              <a:ext cx="52" cy="37"/>
              <a:chOff x="2556" y="1866"/>
              <a:chExt cx="52" cy="37"/>
            </a:xfrm>
          </p:grpSpPr>
          <p:sp>
            <p:nvSpPr>
              <p:cNvPr id="50238" name="Freeform 62"/>
              <p:cNvSpPr>
                <a:spLocks/>
              </p:cNvSpPr>
              <p:nvPr/>
            </p:nvSpPr>
            <p:spPr bwMode="auto">
              <a:xfrm>
                <a:off x="2561" y="1866"/>
                <a:ext cx="42" cy="31"/>
              </a:xfrm>
              <a:custGeom>
                <a:avLst/>
                <a:gdLst/>
                <a:ahLst/>
                <a:cxnLst>
                  <a:cxn ang="0">
                    <a:pos x="21" y="0"/>
                  </a:cxn>
                  <a:cxn ang="0">
                    <a:pos x="24" y="1"/>
                  </a:cxn>
                  <a:cxn ang="0">
                    <a:pos x="28" y="2"/>
                  </a:cxn>
                  <a:cxn ang="0">
                    <a:pos x="32" y="2"/>
                  </a:cxn>
                  <a:cxn ang="0">
                    <a:pos x="35" y="5"/>
                  </a:cxn>
                  <a:cxn ang="0">
                    <a:pos x="38" y="6"/>
                  </a:cxn>
                  <a:cxn ang="0">
                    <a:pos x="40" y="9"/>
                  </a:cxn>
                  <a:cxn ang="0">
                    <a:pos x="41" y="12"/>
                  </a:cxn>
                  <a:cxn ang="0">
                    <a:pos x="41" y="15"/>
                  </a:cxn>
                  <a:cxn ang="0">
                    <a:pos x="41" y="19"/>
                  </a:cxn>
                  <a:cxn ang="0">
                    <a:pos x="40" y="21"/>
                  </a:cxn>
                  <a:cxn ang="0">
                    <a:pos x="38" y="24"/>
                  </a:cxn>
                  <a:cxn ang="0">
                    <a:pos x="35" y="26"/>
                  </a:cxn>
                  <a:cxn ang="0">
                    <a:pos x="32" y="28"/>
                  </a:cxn>
                  <a:cxn ang="0">
                    <a:pos x="28" y="29"/>
                  </a:cxn>
                  <a:cxn ang="0">
                    <a:pos x="24" y="30"/>
                  </a:cxn>
                  <a:cxn ang="0">
                    <a:pos x="21" y="30"/>
                  </a:cxn>
                  <a:cxn ang="0">
                    <a:pos x="17" y="30"/>
                  </a:cxn>
                  <a:cxn ang="0">
                    <a:pos x="13" y="29"/>
                  </a:cxn>
                  <a:cxn ang="0">
                    <a:pos x="9" y="28"/>
                  </a:cxn>
                  <a:cxn ang="0">
                    <a:pos x="6" y="26"/>
                  </a:cxn>
                  <a:cxn ang="0">
                    <a:pos x="3" y="24"/>
                  </a:cxn>
                  <a:cxn ang="0">
                    <a:pos x="1" y="21"/>
                  </a:cxn>
                  <a:cxn ang="0">
                    <a:pos x="0" y="19"/>
                  </a:cxn>
                  <a:cxn ang="0">
                    <a:pos x="0" y="15"/>
                  </a:cxn>
                  <a:cxn ang="0">
                    <a:pos x="0" y="12"/>
                  </a:cxn>
                  <a:cxn ang="0">
                    <a:pos x="1" y="9"/>
                  </a:cxn>
                  <a:cxn ang="0">
                    <a:pos x="3" y="6"/>
                  </a:cxn>
                  <a:cxn ang="0">
                    <a:pos x="6" y="5"/>
                  </a:cxn>
                  <a:cxn ang="0">
                    <a:pos x="9" y="2"/>
                  </a:cxn>
                  <a:cxn ang="0">
                    <a:pos x="13" y="2"/>
                  </a:cxn>
                  <a:cxn ang="0">
                    <a:pos x="17" y="1"/>
                  </a:cxn>
                  <a:cxn ang="0">
                    <a:pos x="21" y="0"/>
                  </a:cxn>
                </a:cxnLst>
                <a:rect l="0" t="0" r="r" b="b"/>
                <a:pathLst>
                  <a:path w="42" h="31">
                    <a:moveTo>
                      <a:pt x="21" y="0"/>
                    </a:moveTo>
                    <a:lnTo>
                      <a:pt x="24" y="1"/>
                    </a:lnTo>
                    <a:lnTo>
                      <a:pt x="28" y="2"/>
                    </a:lnTo>
                    <a:lnTo>
                      <a:pt x="32" y="2"/>
                    </a:lnTo>
                    <a:lnTo>
                      <a:pt x="35" y="5"/>
                    </a:lnTo>
                    <a:lnTo>
                      <a:pt x="38" y="6"/>
                    </a:lnTo>
                    <a:lnTo>
                      <a:pt x="40" y="9"/>
                    </a:lnTo>
                    <a:lnTo>
                      <a:pt x="41" y="12"/>
                    </a:lnTo>
                    <a:lnTo>
                      <a:pt x="41" y="15"/>
                    </a:lnTo>
                    <a:lnTo>
                      <a:pt x="41" y="19"/>
                    </a:lnTo>
                    <a:lnTo>
                      <a:pt x="40" y="21"/>
                    </a:lnTo>
                    <a:lnTo>
                      <a:pt x="38" y="24"/>
                    </a:lnTo>
                    <a:lnTo>
                      <a:pt x="35" y="26"/>
                    </a:lnTo>
                    <a:lnTo>
                      <a:pt x="32" y="28"/>
                    </a:lnTo>
                    <a:lnTo>
                      <a:pt x="28" y="29"/>
                    </a:lnTo>
                    <a:lnTo>
                      <a:pt x="24" y="30"/>
                    </a:lnTo>
                    <a:lnTo>
                      <a:pt x="21" y="30"/>
                    </a:lnTo>
                    <a:lnTo>
                      <a:pt x="17" y="30"/>
                    </a:lnTo>
                    <a:lnTo>
                      <a:pt x="13" y="29"/>
                    </a:lnTo>
                    <a:lnTo>
                      <a:pt x="9" y="28"/>
                    </a:lnTo>
                    <a:lnTo>
                      <a:pt x="6" y="26"/>
                    </a:lnTo>
                    <a:lnTo>
                      <a:pt x="3" y="24"/>
                    </a:lnTo>
                    <a:lnTo>
                      <a:pt x="1" y="21"/>
                    </a:lnTo>
                    <a:lnTo>
                      <a:pt x="0" y="19"/>
                    </a:lnTo>
                    <a:lnTo>
                      <a:pt x="0" y="15"/>
                    </a:lnTo>
                    <a:lnTo>
                      <a:pt x="0" y="12"/>
                    </a:lnTo>
                    <a:lnTo>
                      <a:pt x="1" y="9"/>
                    </a:lnTo>
                    <a:lnTo>
                      <a:pt x="3" y="6"/>
                    </a:lnTo>
                    <a:lnTo>
                      <a:pt x="6" y="5"/>
                    </a:lnTo>
                    <a:lnTo>
                      <a:pt x="9" y="2"/>
                    </a:lnTo>
                    <a:lnTo>
                      <a:pt x="13" y="2"/>
                    </a:lnTo>
                    <a:lnTo>
                      <a:pt x="17" y="1"/>
                    </a:lnTo>
                    <a:lnTo>
                      <a:pt x="21" y="0"/>
                    </a:lnTo>
                  </a:path>
                </a:pathLst>
              </a:custGeom>
              <a:solidFill>
                <a:srgbClr val="FF0000"/>
              </a:solidFill>
              <a:ln w="12700" cap="rnd" cmpd="sng">
                <a:noFill/>
                <a:prstDash val="solid"/>
                <a:round/>
                <a:headEnd type="none" w="med" len="med"/>
                <a:tailEnd type="none" w="med" len="med"/>
              </a:ln>
              <a:effectLst/>
            </p:spPr>
            <p:txBody>
              <a:bodyPr/>
              <a:lstStyle/>
              <a:p>
                <a:endParaRPr lang="it-IT"/>
              </a:p>
            </p:txBody>
          </p:sp>
          <p:sp>
            <p:nvSpPr>
              <p:cNvPr id="50239" name="Freeform 63"/>
              <p:cNvSpPr>
                <a:spLocks/>
              </p:cNvSpPr>
              <p:nvPr/>
            </p:nvSpPr>
            <p:spPr bwMode="auto">
              <a:xfrm>
                <a:off x="2556" y="1866"/>
                <a:ext cx="52" cy="37"/>
              </a:xfrm>
              <a:custGeom>
                <a:avLst/>
                <a:gdLst/>
                <a:ahLst/>
                <a:cxnLst>
                  <a:cxn ang="0">
                    <a:pos x="26" y="0"/>
                  </a:cxn>
                  <a:cxn ang="0">
                    <a:pos x="26" y="0"/>
                  </a:cxn>
                  <a:cxn ang="0">
                    <a:pos x="30" y="1"/>
                  </a:cxn>
                  <a:cxn ang="0">
                    <a:pos x="35" y="2"/>
                  </a:cxn>
                  <a:cxn ang="0">
                    <a:pos x="40" y="3"/>
                  </a:cxn>
                  <a:cxn ang="0">
                    <a:pos x="44" y="6"/>
                  </a:cxn>
                  <a:cxn ang="0">
                    <a:pos x="47" y="8"/>
                  </a:cxn>
                  <a:cxn ang="0">
                    <a:pos x="50" y="11"/>
                  </a:cxn>
                  <a:cxn ang="0">
                    <a:pos x="51" y="15"/>
                  </a:cxn>
                  <a:cxn ang="0">
                    <a:pos x="51" y="18"/>
                  </a:cxn>
                  <a:cxn ang="0">
                    <a:pos x="51" y="22"/>
                  </a:cxn>
                  <a:cxn ang="0">
                    <a:pos x="50" y="25"/>
                  </a:cxn>
                  <a:cxn ang="0">
                    <a:pos x="47" y="28"/>
                  </a:cxn>
                  <a:cxn ang="0">
                    <a:pos x="44" y="31"/>
                  </a:cxn>
                  <a:cxn ang="0">
                    <a:pos x="40" y="33"/>
                  </a:cxn>
                  <a:cxn ang="0">
                    <a:pos x="35" y="35"/>
                  </a:cxn>
                  <a:cxn ang="0">
                    <a:pos x="30" y="36"/>
                  </a:cxn>
                  <a:cxn ang="0">
                    <a:pos x="26" y="36"/>
                  </a:cxn>
                  <a:cxn ang="0">
                    <a:pos x="21" y="36"/>
                  </a:cxn>
                  <a:cxn ang="0">
                    <a:pos x="16" y="35"/>
                  </a:cxn>
                  <a:cxn ang="0">
                    <a:pos x="11" y="33"/>
                  </a:cxn>
                  <a:cxn ang="0">
                    <a:pos x="7" y="31"/>
                  </a:cxn>
                  <a:cxn ang="0">
                    <a:pos x="4" y="28"/>
                  </a:cxn>
                  <a:cxn ang="0">
                    <a:pos x="1" y="25"/>
                  </a:cxn>
                  <a:cxn ang="0">
                    <a:pos x="0" y="22"/>
                  </a:cxn>
                  <a:cxn ang="0">
                    <a:pos x="0" y="18"/>
                  </a:cxn>
                  <a:cxn ang="0">
                    <a:pos x="0" y="15"/>
                  </a:cxn>
                  <a:cxn ang="0">
                    <a:pos x="1" y="11"/>
                  </a:cxn>
                  <a:cxn ang="0">
                    <a:pos x="4" y="8"/>
                  </a:cxn>
                  <a:cxn ang="0">
                    <a:pos x="7" y="6"/>
                  </a:cxn>
                  <a:cxn ang="0">
                    <a:pos x="11" y="3"/>
                  </a:cxn>
                  <a:cxn ang="0">
                    <a:pos x="16" y="2"/>
                  </a:cxn>
                  <a:cxn ang="0">
                    <a:pos x="21" y="1"/>
                  </a:cxn>
                  <a:cxn ang="0">
                    <a:pos x="26" y="0"/>
                  </a:cxn>
                </a:cxnLst>
                <a:rect l="0" t="0" r="r" b="b"/>
                <a:pathLst>
                  <a:path w="52" h="37">
                    <a:moveTo>
                      <a:pt x="26" y="0"/>
                    </a:moveTo>
                    <a:lnTo>
                      <a:pt x="26" y="0"/>
                    </a:lnTo>
                    <a:lnTo>
                      <a:pt x="30" y="1"/>
                    </a:lnTo>
                    <a:lnTo>
                      <a:pt x="35" y="2"/>
                    </a:lnTo>
                    <a:lnTo>
                      <a:pt x="40" y="3"/>
                    </a:lnTo>
                    <a:lnTo>
                      <a:pt x="44" y="6"/>
                    </a:lnTo>
                    <a:lnTo>
                      <a:pt x="47" y="8"/>
                    </a:lnTo>
                    <a:lnTo>
                      <a:pt x="50" y="11"/>
                    </a:lnTo>
                    <a:lnTo>
                      <a:pt x="51" y="15"/>
                    </a:lnTo>
                    <a:lnTo>
                      <a:pt x="51" y="18"/>
                    </a:lnTo>
                    <a:lnTo>
                      <a:pt x="51" y="22"/>
                    </a:lnTo>
                    <a:lnTo>
                      <a:pt x="50" y="25"/>
                    </a:lnTo>
                    <a:lnTo>
                      <a:pt x="47" y="28"/>
                    </a:lnTo>
                    <a:lnTo>
                      <a:pt x="44" y="31"/>
                    </a:lnTo>
                    <a:lnTo>
                      <a:pt x="40" y="33"/>
                    </a:lnTo>
                    <a:lnTo>
                      <a:pt x="35" y="35"/>
                    </a:lnTo>
                    <a:lnTo>
                      <a:pt x="30" y="36"/>
                    </a:lnTo>
                    <a:lnTo>
                      <a:pt x="26" y="36"/>
                    </a:lnTo>
                    <a:lnTo>
                      <a:pt x="21" y="36"/>
                    </a:lnTo>
                    <a:lnTo>
                      <a:pt x="16" y="35"/>
                    </a:lnTo>
                    <a:lnTo>
                      <a:pt x="11" y="33"/>
                    </a:lnTo>
                    <a:lnTo>
                      <a:pt x="7" y="31"/>
                    </a:lnTo>
                    <a:lnTo>
                      <a:pt x="4" y="28"/>
                    </a:lnTo>
                    <a:lnTo>
                      <a:pt x="1" y="25"/>
                    </a:lnTo>
                    <a:lnTo>
                      <a:pt x="0" y="22"/>
                    </a:lnTo>
                    <a:lnTo>
                      <a:pt x="0" y="18"/>
                    </a:lnTo>
                    <a:lnTo>
                      <a:pt x="0" y="15"/>
                    </a:lnTo>
                    <a:lnTo>
                      <a:pt x="1" y="11"/>
                    </a:lnTo>
                    <a:lnTo>
                      <a:pt x="4" y="8"/>
                    </a:lnTo>
                    <a:lnTo>
                      <a:pt x="7" y="6"/>
                    </a:lnTo>
                    <a:lnTo>
                      <a:pt x="11" y="3"/>
                    </a:lnTo>
                    <a:lnTo>
                      <a:pt x="16" y="2"/>
                    </a:lnTo>
                    <a:lnTo>
                      <a:pt x="21" y="1"/>
                    </a:lnTo>
                    <a:lnTo>
                      <a:pt x="26"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7" name="Group 64"/>
            <p:cNvGrpSpPr>
              <a:grpSpLocks/>
            </p:cNvGrpSpPr>
            <p:nvPr/>
          </p:nvGrpSpPr>
          <p:grpSpPr bwMode="auto">
            <a:xfrm>
              <a:off x="2080" y="2162"/>
              <a:ext cx="52" cy="37"/>
              <a:chOff x="1987" y="2365"/>
              <a:chExt cx="52" cy="37"/>
            </a:xfrm>
          </p:grpSpPr>
          <p:sp>
            <p:nvSpPr>
              <p:cNvPr id="50241" name="Freeform 65"/>
              <p:cNvSpPr>
                <a:spLocks/>
              </p:cNvSpPr>
              <p:nvPr/>
            </p:nvSpPr>
            <p:spPr bwMode="auto">
              <a:xfrm>
                <a:off x="1987" y="2365"/>
                <a:ext cx="43" cy="32"/>
              </a:xfrm>
              <a:custGeom>
                <a:avLst/>
                <a:gdLst/>
                <a:ahLst/>
                <a:cxnLst>
                  <a:cxn ang="0">
                    <a:pos x="21" y="0"/>
                  </a:cxn>
                  <a:cxn ang="0">
                    <a:pos x="25" y="1"/>
                  </a:cxn>
                  <a:cxn ang="0">
                    <a:pos x="29" y="1"/>
                  </a:cxn>
                  <a:cxn ang="0">
                    <a:pos x="33" y="3"/>
                  </a:cxn>
                  <a:cxn ang="0">
                    <a:pos x="36" y="5"/>
                  </a:cxn>
                  <a:cxn ang="0">
                    <a:pos x="39" y="7"/>
                  </a:cxn>
                  <a:cxn ang="0">
                    <a:pos x="41" y="9"/>
                  </a:cxn>
                  <a:cxn ang="0">
                    <a:pos x="42" y="13"/>
                  </a:cxn>
                  <a:cxn ang="0">
                    <a:pos x="42" y="16"/>
                  </a:cxn>
                  <a:cxn ang="0">
                    <a:pos x="42" y="19"/>
                  </a:cxn>
                  <a:cxn ang="0">
                    <a:pos x="41" y="22"/>
                  </a:cxn>
                  <a:cxn ang="0">
                    <a:pos x="39" y="24"/>
                  </a:cxn>
                  <a:cxn ang="0">
                    <a:pos x="36" y="27"/>
                  </a:cxn>
                  <a:cxn ang="0">
                    <a:pos x="33" y="28"/>
                  </a:cxn>
                  <a:cxn ang="0">
                    <a:pos x="29" y="30"/>
                  </a:cxn>
                  <a:cxn ang="0">
                    <a:pos x="25" y="31"/>
                  </a:cxn>
                  <a:cxn ang="0">
                    <a:pos x="21" y="31"/>
                  </a:cxn>
                  <a:cxn ang="0">
                    <a:pos x="18" y="31"/>
                  </a:cxn>
                  <a:cxn ang="0">
                    <a:pos x="13" y="30"/>
                  </a:cxn>
                  <a:cxn ang="0">
                    <a:pos x="9" y="28"/>
                  </a:cxn>
                  <a:cxn ang="0">
                    <a:pos x="6" y="27"/>
                  </a:cxn>
                  <a:cxn ang="0">
                    <a:pos x="4" y="24"/>
                  </a:cxn>
                  <a:cxn ang="0">
                    <a:pos x="1" y="22"/>
                  </a:cxn>
                  <a:cxn ang="0">
                    <a:pos x="0" y="19"/>
                  </a:cxn>
                  <a:cxn ang="0">
                    <a:pos x="0" y="16"/>
                  </a:cxn>
                  <a:cxn ang="0">
                    <a:pos x="0" y="13"/>
                  </a:cxn>
                  <a:cxn ang="0">
                    <a:pos x="1" y="9"/>
                  </a:cxn>
                  <a:cxn ang="0">
                    <a:pos x="4" y="7"/>
                  </a:cxn>
                  <a:cxn ang="0">
                    <a:pos x="6" y="5"/>
                  </a:cxn>
                  <a:cxn ang="0">
                    <a:pos x="9" y="3"/>
                  </a:cxn>
                  <a:cxn ang="0">
                    <a:pos x="13" y="1"/>
                  </a:cxn>
                  <a:cxn ang="0">
                    <a:pos x="18" y="1"/>
                  </a:cxn>
                  <a:cxn ang="0">
                    <a:pos x="21" y="0"/>
                  </a:cxn>
                </a:cxnLst>
                <a:rect l="0" t="0" r="r" b="b"/>
                <a:pathLst>
                  <a:path w="43" h="32">
                    <a:moveTo>
                      <a:pt x="21" y="0"/>
                    </a:moveTo>
                    <a:lnTo>
                      <a:pt x="25" y="1"/>
                    </a:lnTo>
                    <a:lnTo>
                      <a:pt x="29" y="1"/>
                    </a:lnTo>
                    <a:lnTo>
                      <a:pt x="33" y="3"/>
                    </a:lnTo>
                    <a:lnTo>
                      <a:pt x="36" y="5"/>
                    </a:lnTo>
                    <a:lnTo>
                      <a:pt x="39" y="7"/>
                    </a:lnTo>
                    <a:lnTo>
                      <a:pt x="41" y="9"/>
                    </a:lnTo>
                    <a:lnTo>
                      <a:pt x="42" y="13"/>
                    </a:lnTo>
                    <a:lnTo>
                      <a:pt x="42" y="16"/>
                    </a:lnTo>
                    <a:lnTo>
                      <a:pt x="42" y="19"/>
                    </a:lnTo>
                    <a:lnTo>
                      <a:pt x="41" y="22"/>
                    </a:lnTo>
                    <a:lnTo>
                      <a:pt x="39" y="24"/>
                    </a:lnTo>
                    <a:lnTo>
                      <a:pt x="36" y="27"/>
                    </a:lnTo>
                    <a:lnTo>
                      <a:pt x="33" y="28"/>
                    </a:lnTo>
                    <a:lnTo>
                      <a:pt x="29" y="30"/>
                    </a:lnTo>
                    <a:lnTo>
                      <a:pt x="25" y="31"/>
                    </a:lnTo>
                    <a:lnTo>
                      <a:pt x="21" y="31"/>
                    </a:lnTo>
                    <a:lnTo>
                      <a:pt x="18" y="31"/>
                    </a:lnTo>
                    <a:lnTo>
                      <a:pt x="13" y="30"/>
                    </a:lnTo>
                    <a:lnTo>
                      <a:pt x="9" y="28"/>
                    </a:lnTo>
                    <a:lnTo>
                      <a:pt x="6" y="27"/>
                    </a:lnTo>
                    <a:lnTo>
                      <a:pt x="4" y="24"/>
                    </a:lnTo>
                    <a:lnTo>
                      <a:pt x="1" y="22"/>
                    </a:lnTo>
                    <a:lnTo>
                      <a:pt x="0" y="19"/>
                    </a:lnTo>
                    <a:lnTo>
                      <a:pt x="0" y="16"/>
                    </a:lnTo>
                    <a:lnTo>
                      <a:pt x="0" y="13"/>
                    </a:lnTo>
                    <a:lnTo>
                      <a:pt x="1" y="9"/>
                    </a:lnTo>
                    <a:lnTo>
                      <a:pt x="4" y="7"/>
                    </a:lnTo>
                    <a:lnTo>
                      <a:pt x="6" y="5"/>
                    </a:lnTo>
                    <a:lnTo>
                      <a:pt x="9" y="3"/>
                    </a:lnTo>
                    <a:lnTo>
                      <a:pt x="13" y="1"/>
                    </a:lnTo>
                    <a:lnTo>
                      <a:pt x="18" y="1"/>
                    </a:lnTo>
                    <a:lnTo>
                      <a:pt x="21" y="0"/>
                    </a:lnTo>
                  </a:path>
                </a:pathLst>
              </a:custGeom>
              <a:solidFill>
                <a:srgbClr val="FF0000"/>
              </a:solidFill>
              <a:ln w="12700" cap="rnd" cmpd="sng">
                <a:noFill/>
                <a:prstDash val="solid"/>
                <a:round/>
                <a:headEnd type="none" w="med" len="med"/>
                <a:tailEnd type="none" w="med" len="med"/>
              </a:ln>
              <a:effectLst/>
            </p:spPr>
            <p:txBody>
              <a:bodyPr/>
              <a:lstStyle/>
              <a:p>
                <a:endParaRPr lang="it-IT"/>
              </a:p>
            </p:txBody>
          </p:sp>
          <p:sp>
            <p:nvSpPr>
              <p:cNvPr id="50242" name="Freeform 66"/>
              <p:cNvSpPr>
                <a:spLocks/>
              </p:cNvSpPr>
              <p:nvPr/>
            </p:nvSpPr>
            <p:spPr bwMode="auto">
              <a:xfrm>
                <a:off x="1987" y="2365"/>
                <a:ext cx="52" cy="37"/>
              </a:xfrm>
              <a:custGeom>
                <a:avLst/>
                <a:gdLst/>
                <a:ahLst/>
                <a:cxnLst>
                  <a:cxn ang="0">
                    <a:pos x="26" y="0"/>
                  </a:cxn>
                  <a:cxn ang="0">
                    <a:pos x="26" y="0"/>
                  </a:cxn>
                  <a:cxn ang="0">
                    <a:pos x="30" y="1"/>
                  </a:cxn>
                  <a:cxn ang="0">
                    <a:pos x="35" y="1"/>
                  </a:cxn>
                  <a:cxn ang="0">
                    <a:pos x="40" y="3"/>
                  </a:cxn>
                  <a:cxn ang="0">
                    <a:pos x="44" y="6"/>
                  </a:cxn>
                  <a:cxn ang="0">
                    <a:pos x="47" y="8"/>
                  </a:cxn>
                  <a:cxn ang="0">
                    <a:pos x="50" y="11"/>
                  </a:cxn>
                  <a:cxn ang="0">
                    <a:pos x="51" y="15"/>
                  </a:cxn>
                  <a:cxn ang="0">
                    <a:pos x="51" y="18"/>
                  </a:cxn>
                  <a:cxn ang="0">
                    <a:pos x="51" y="22"/>
                  </a:cxn>
                  <a:cxn ang="0">
                    <a:pos x="50" y="25"/>
                  </a:cxn>
                  <a:cxn ang="0">
                    <a:pos x="47" y="28"/>
                  </a:cxn>
                  <a:cxn ang="0">
                    <a:pos x="44" y="31"/>
                  </a:cxn>
                  <a:cxn ang="0">
                    <a:pos x="40" y="33"/>
                  </a:cxn>
                  <a:cxn ang="0">
                    <a:pos x="35" y="35"/>
                  </a:cxn>
                  <a:cxn ang="0">
                    <a:pos x="30" y="36"/>
                  </a:cxn>
                  <a:cxn ang="0">
                    <a:pos x="26" y="36"/>
                  </a:cxn>
                  <a:cxn ang="0">
                    <a:pos x="21" y="36"/>
                  </a:cxn>
                  <a:cxn ang="0">
                    <a:pos x="16" y="35"/>
                  </a:cxn>
                  <a:cxn ang="0">
                    <a:pos x="11" y="33"/>
                  </a:cxn>
                  <a:cxn ang="0">
                    <a:pos x="7" y="31"/>
                  </a:cxn>
                  <a:cxn ang="0">
                    <a:pos x="4" y="28"/>
                  </a:cxn>
                  <a:cxn ang="0">
                    <a:pos x="1" y="25"/>
                  </a:cxn>
                  <a:cxn ang="0">
                    <a:pos x="0" y="22"/>
                  </a:cxn>
                  <a:cxn ang="0">
                    <a:pos x="0" y="18"/>
                  </a:cxn>
                  <a:cxn ang="0">
                    <a:pos x="0" y="15"/>
                  </a:cxn>
                  <a:cxn ang="0">
                    <a:pos x="1" y="11"/>
                  </a:cxn>
                  <a:cxn ang="0">
                    <a:pos x="4" y="8"/>
                  </a:cxn>
                  <a:cxn ang="0">
                    <a:pos x="7" y="6"/>
                  </a:cxn>
                  <a:cxn ang="0">
                    <a:pos x="11" y="3"/>
                  </a:cxn>
                  <a:cxn ang="0">
                    <a:pos x="16" y="1"/>
                  </a:cxn>
                  <a:cxn ang="0">
                    <a:pos x="21" y="1"/>
                  </a:cxn>
                  <a:cxn ang="0">
                    <a:pos x="26" y="0"/>
                  </a:cxn>
                </a:cxnLst>
                <a:rect l="0" t="0" r="r" b="b"/>
                <a:pathLst>
                  <a:path w="52" h="37">
                    <a:moveTo>
                      <a:pt x="26" y="0"/>
                    </a:moveTo>
                    <a:lnTo>
                      <a:pt x="26" y="0"/>
                    </a:lnTo>
                    <a:lnTo>
                      <a:pt x="30" y="1"/>
                    </a:lnTo>
                    <a:lnTo>
                      <a:pt x="35" y="1"/>
                    </a:lnTo>
                    <a:lnTo>
                      <a:pt x="40" y="3"/>
                    </a:lnTo>
                    <a:lnTo>
                      <a:pt x="44" y="6"/>
                    </a:lnTo>
                    <a:lnTo>
                      <a:pt x="47" y="8"/>
                    </a:lnTo>
                    <a:lnTo>
                      <a:pt x="50" y="11"/>
                    </a:lnTo>
                    <a:lnTo>
                      <a:pt x="51" y="15"/>
                    </a:lnTo>
                    <a:lnTo>
                      <a:pt x="51" y="18"/>
                    </a:lnTo>
                    <a:lnTo>
                      <a:pt x="51" y="22"/>
                    </a:lnTo>
                    <a:lnTo>
                      <a:pt x="50" y="25"/>
                    </a:lnTo>
                    <a:lnTo>
                      <a:pt x="47" y="28"/>
                    </a:lnTo>
                    <a:lnTo>
                      <a:pt x="44" y="31"/>
                    </a:lnTo>
                    <a:lnTo>
                      <a:pt x="40" y="33"/>
                    </a:lnTo>
                    <a:lnTo>
                      <a:pt x="35" y="35"/>
                    </a:lnTo>
                    <a:lnTo>
                      <a:pt x="30" y="36"/>
                    </a:lnTo>
                    <a:lnTo>
                      <a:pt x="26" y="36"/>
                    </a:lnTo>
                    <a:lnTo>
                      <a:pt x="21" y="36"/>
                    </a:lnTo>
                    <a:lnTo>
                      <a:pt x="16" y="35"/>
                    </a:lnTo>
                    <a:lnTo>
                      <a:pt x="11" y="33"/>
                    </a:lnTo>
                    <a:lnTo>
                      <a:pt x="7" y="31"/>
                    </a:lnTo>
                    <a:lnTo>
                      <a:pt x="4" y="28"/>
                    </a:lnTo>
                    <a:lnTo>
                      <a:pt x="1" y="25"/>
                    </a:lnTo>
                    <a:lnTo>
                      <a:pt x="0" y="22"/>
                    </a:lnTo>
                    <a:lnTo>
                      <a:pt x="0" y="18"/>
                    </a:lnTo>
                    <a:lnTo>
                      <a:pt x="0" y="15"/>
                    </a:lnTo>
                    <a:lnTo>
                      <a:pt x="1" y="11"/>
                    </a:lnTo>
                    <a:lnTo>
                      <a:pt x="4" y="8"/>
                    </a:lnTo>
                    <a:lnTo>
                      <a:pt x="7" y="6"/>
                    </a:lnTo>
                    <a:lnTo>
                      <a:pt x="11" y="3"/>
                    </a:lnTo>
                    <a:lnTo>
                      <a:pt x="16" y="1"/>
                    </a:lnTo>
                    <a:lnTo>
                      <a:pt x="21" y="1"/>
                    </a:lnTo>
                    <a:lnTo>
                      <a:pt x="26"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8" name="Group 67"/>
            <p:cNvGrpSpPr>
              <a:grpSpLocks/>
            </p:cNvGrpSpPr>
            <p:nvPr/>
          </p:nvGrpSpPr>
          <p:grpSpPr bwMode="auto">
            <a:xfrm>
              <a:off x="2474" y="2825"/>
              <a:ext cx="56" cy="38"/>
              <a:chOff x="2381" y="3028"/>
              <a:chExt cx="56" cy="38"/>
            </a:xfrm>
          </p:grpSpPr>
          <p:sp>
            <p:nvSpPr>
              <p:cNvPr id="50244" name="Freeform 68"/>
              <p:cNvSpPr>
                <a:spLocks/>
              </p:cNvSpPr>
              <p:nvPr/>
            </p:nvSpPr>
            <p:spPr bwMode="auto">
              <a:xfrm>
                <a:off x="2381" y="3028"/>
                <a:ext cx="46" cy="32"/>
              </a:xfrm>
              <a:custGeom>
                <a:avLst/>
                <a:gdLst/>
                <a:ahLst/>
                <a:cxnLst>
                  <a:cxn ang="0">
                    <a:pos x="23" y="0"/>
                  </a:cxn>
                  <a:cxn ang="0">
                    <a:pos x="27" y="1"/>
                  </a:cxn>
                  <a:cxn ang="0">
                    <a:pos x="30" y="1"/>
                  </a:cxn>
                  <a:cxn ang="0">
                    <a:pos x="35" y="3"/>
                  </a:cxn>
                  <a:cxn ang="0">
                    <a:pos x="38" y="4"/>
                  </a:cxn>
                  <a:cxn ang="0">
                    <a:pos x="40" y="7"/>
                  </a:cxn>
                  <a:cxn ang="0">
                    <a:pos x="43" y="9"/>
                  </a:cxn>
                  <a:cxn ang="0">
                    <a:pos x="44" y="13"/>
                  </a:cxn>
                  <a:cxn ang="0">
                    <a:pos x="45" y="16"/>
                  </a:cxn>
                  <a:cxn ang="0">
                    <a:pos x="44" y="19"/>
                  </a:cxn>
                  <a:cxn ang="0">
                    <a:pos x="43" y="22"/>
                  </a:cxn>
                  <a:cxn ang="0">
                    <a:pos x="40" y="24"/>
                  </a:cxn>
                  <a:cxn ang="0">
                    <a:pos x="38" y="27"/>
                  </a:cxn>
                  <a:cxn ang="0">
                    <a:pos x="35" y="28"/>
                  </a:cxn>
                  <a:cxn ang="0">
                    <a:pos x="30" y="30"/>
                  </a:cxn>
                  <a:cxn ang="0">
                    <a:pos x="27" y="31"/>
                  </a:cxn>
                  <a:cxn ang="0">
                    <a:pos x="23" y="31"/>
                  </a:cxn>
                  <a:cxn ang="0">
                    <a:pos x="18" y="31"/>
                  </a:cxn>
                  <a:cxn ang="0">
                    <a:pos x="15" y="30"/>
                  </a:cxn>
                  <a:cxn ang="0">
                    <a:pos x="10" y="28"/>
                  </a:cxn>
                  <a:cxn ang="0">
                    <a:pos x="7" y="27"/>
                  </a:cxn>
                  <a:cxn ang="0">
                    <a:pos x="5" y="24"/>
                  </a:cxn>
                  <a:cxn ang="0">
                    <a:pos x="2" y="22"/>
                  </a:cxn>
                  <a:cxn ang="0">
                    <a:pos x="1" y="19"/>
                  </a:cxn>
                  <a:cxn ang="0">
                    <a:pos x="0" y="16"/>
                  </a:cxn>
                  <a:cxn ang="0">
                    <a:pos x="1" y="13"/>
                  </a:cxn>
                  <a:cxn ang="0">
                    <a:pos x="2" y="9"/>
                  </a:cxn>
                  <a:cxn ang="0">
                    <a:pos x="5" y="7"/>
                  </a:cxn>
                  <a:cxn ang="0">
                    <a:pos x="7" y="4"/>
                  </a:cxn>
                  <a:cxn ang="0">
                    <a:pos x="10" y="3"/>
                  </a:cxn>
                  <a:cxn ang="0">
                    <a:pos x="15" y="1"/>
                  </a:cxn>
                  <a:cxn ang="0">
                    <a:pos x="18" y="1"/>
                  </a:cxn>
                  <a:cxn ang="0">
                    <a:pos x="23" y="0"/>
                  </a:cxn>
                </a:cxnLst>
                <a:rect l="0" t="0" r="r" b="b"/>
                <a:pathLst>
                  <a:path w="46" h="32">
                    <a:moveTo>
                      <a:pt x="23" y="0"/>
                    </a:moveTo>
                    <a:lnTo>
                      <a:pt x="27" y="1"/>
                    </a:lnTo>
                    <a:lnTo>
                      <a:pt x="30" y="1"/>
                    </a:lnTo>
                    <a:lnTo>
                      <a:pt x="35" y="3"/>
                    </a:lnTo>
                    <a:lnTo>
                      <a:pt x="38" y="4"/>
                    </a:lnTo>
                    <a:lnTo>
                      <a:pt x="40" y="7"/>
                    </a:lnTo>
                    <a:lnTo>
                      <a:pt x="43" y="9"/>
                    </a:lnTo>
                    <a:lnTo>
                      <a:pt x="44" y="13"/>
                    </a:lnTo>
                    <a:lnTo>
                      <a:pt x="45" y="16"/>
                    </a:lnTo>
                    <a:lnTo>
                      <a:pt x="44" y="19"/>
                    </a:lnTo>
                    <a:lnTo>
                      <a:pt x="43" y="22"/>
                    </a:lnTo>
                    <a:lnTo>
                      <a:pt x="40" y="24"/>
                    </a:lnTo>
                    <a:lnTo>
                      <a:pt x="38" y="27"/>
                    </a:lnTo>
                    <a:lnTo>
                      <a:pt x="35" y="28"/>
                    </a:lnTo>
                    <a:lnTo>
                      <a:pt x="30" y="30"/>
                    </a:lnTo>
                    <a:lnTo>
                      <a:pt x="27" y="31"/>
                    </a:lnTo>
                    <a:lnTo>
                      <a:pt x="23" y="31"/>
                    </a:lnTo>
                    <a:lnTo>
                      <a:pt x="18" y="31"/>
                    </a:lnTo>
                    <a:lnTo>
                      <a:pt x="15" y="30"/>
                    </a:lnTo>
                    <a:lnTo>
                      <a:pt x="10" y="28"/>
                    </a:lnTo>
                    <a:lnTo>
                      <a:pt x="7" y="27"/>
                    </a:lnTo>
                    <a:lnTo>
                      <a:pt x="5" y="24"/>
                    </a:lnTo>
                    <a:lnTo>
                      <a:pt x="2" y="22"/>
                    </a:lnTo>
                    <a:lnTo>
                      <a:pt x="1" y="19"/>
                    </a:lnTo>
                    <a:lnTo>
                      <a:pt x="0" y="16"/>
                    </a:lnTo>
                    <a:lnTo>
                      <a:pt x="1" y="13"/>
                    </a:lnTo>
                    <a:lnTo>
                      <a:pt x="2" y="9"/>
                    </a:lnTo>
                    <a:lnTo>
                      <a:pt x="5" y="7"/>
                    </a:lnTo>
                    <a:lnTo>
                      <a:pt x="7" y="4"/>
                    </a:lnTo>
                    <a:lnTo>
                      <a:pt x="10" y="3"/>
                    </a:lnTo>
                    <a:lnTo>
                      <a:pt x="15" y="1"/>
                    </a:lnTo>
                    <a:lnTo>
                      <a:pt x="18" y="1"/>
                    </a:lnTo>
                    <a:lnTo>
                      <a:pt x="23" y="0"/>
                    </a:lnTo>
                  </a:path>
                </a:pathLst>
              </a:custGeom>
              <a:solidFill>
                <a:srgbClr val="FF0000"/>
              </a:solidFill>
              <a:ln w="12700" cap="rnd" cmpd="sng">
                <a:noFill/>
                <a:prstDash val="solid"/>
                <a:round/>
                <a:headEnd type="none" w="med" len="med"/>
                <a:tailEnd type="none" w="med" len="med"/>
              </a:ln>
              <a:effectLst/>
            </p:spPr>
            <p:txBody>
              <a:bodyPr/>
              <a:lstStyle/>
              <a:p>
                <a:endParaRPr lang="it-IT"/>
              </a:p>
            </p:txBody>
          </p:sp>
          <p:sp>
            <p:nvSpPr>
              <p:cNvPr id="50245" name="Freeform 69"/>
              <p:cNvSpPr>
                <a:spLocks/>
              </p:cNvSpPr>
              <p:nvPr/>
            </p:nvSpPr>
            <p:spPr bwMode="auto">
              <a:xfrm>
                <a:off x="2381" y="3028"/>
                <a:ext cx="56" cy="38"/>
              </a:xfrm>
              <a:custGeom>
                <a:avLst/>
                <a:gdLst/>
                <a:ahLst/>
                <a:cxnLst>
                  <a:cxn ang="0">
                    <a:pos x="28" y="0"/>
                  </a:cxn>
                  <a:cxn ang="0">
                    <a:pos x="28" y="0"/>
                  </a:cxn>
                  <a:cxn ang="0">
                    <a:pos x="33" y="1"/>
                  </a:cxn>
                  <a:cxn ang="0">
                    <a:pos x="37" y="1"/>
                  </a:cxn>
                  <a:cxn ang="0">
                    <a:pos x="43" y="3"/>
                  </a:cxn>
                  <a:cxn ang="0">
                    <a:pos x="46" y="5"/>
                  </a:cxn>
                  <a:cxn ang="0">
                    <a:pos x="49" y="8"/>
                  </a:cxn>
                  <a:cxn ang="0">
                    <a:pos x="52" y="11"/>
                  </a:cxn>
                  <a:cxn ang="0">
                    <a:pos x="54" y="15"/>
                  </a:cxn>
                  <a:cxn ang="0">
                    <a:pos x="55" y="19"/>
                  </a:cxn>
                  <a:cxn ang="0">
                    <a:pos x="54" y="23"/>
                  </a:cxn>
                  <a:cxn ang="0">
                    <a:pos x="52" y="26"/>
                  </a:cxn>
                  <a:cxn ang="0">
                    <a:pos x="49" y="29"/>
                  </a:cxn>
                  <a:cxn ang="0">
                    <a:pos x="46" y="32"/>
                  </a:cxn>
                  <a:cxn ang="0">
                    <a:pos x="43" y="34"/>
                  </a:cxn>
                  <a:cxn ang="0">
                    <a:pos x="37" y="36"/>
                  </a:cxn>
                  <a:cxn ang="0">
                    <a:pos x="33" y="37"/>
                  </a:cxn>
                  <a:cxn ang="0">
                    <a:pos x="28" y="37"/>
                  </a:cxn>
                  <a:cxn ang="0">
                    <a:pos x="22" y="37"/>
                  </a:cxn>
                  <a:cxn ang="0">
                    <a:pos x="18" y="36"/>
                  </a:cxn>
                  <a:cxn ang="0">
                    <a:pos x="12" y="34"/>
                  </a:cxn>
                  <a:cxn ang="0">
                    <a:pos x="9" y="32"/>
                  </a:cxn>
                  <a:cxn ang="0">
                    <a:pos x="6" y="29"/>
                  </a:cxn>
                  <a:cxn ang="0">
                    <a:pos x="3" y="26"/>
                  </a:cxn>
                  <a:cxn ang="0">
                    <a:pos x="1" y="23"/>
                  </a:cxn>
                  <a:cxn ang="0">
                    <a:pos x="0" y="19"/>
                  </a:cxn>
                  <a:cxn ang="0">
                    <a:pos x="1" y="15"/>
                  </a:cxn>
                  <a:cxn ang="0">
                    <a:pos x="3" y="11"/>
                  </a:cxn>
                  <a:cxn ang="0">
                    <a:pos x="6" y="8"/>
                  </a:cxn>
                  <a:cxn ang="0">
                    <a:pos x="9" y="5"/>
                  </a:cxn>
                  <a:cxn ang="0">
                    <a:pos x="12" y="3"/>
                  </a:cxn>
                  <a:cxn ang="0">
                    <a:pos x="18" y="1"/>
                  </a:cxn>
                  <a:cxn ang="0">
                    <a:pos x="22" y="1"/>
                  </a:cxn>
                  <a:cxn ang="0">
                    <a:pos x="28" y="0"/>
                  </a:cxn>
                </a:cxnLst>
                <a:rect l="0" t="0" r="r" b="b"/>
                <a:pathLst>
                  <a:path w="56" h="38">
                    <a:moveTo>
                      <a:pt x="28" y="0"/>
                    </a:moveTo>
                    <a:lnTo>
                      <a:pt x="28" y="0"/>
                    </a:lnTo>
                    <a:lnTo>
                      <a:pt x="33" y="1"/>
                    </a:lnTo>
                    <a:lnTo>
                      <a:pt x="37" y="1"/>
                    </a:lnTo>
                    <a:lnTo>
                      <a:pt x="43" y="3"/>
                    </a:lnTo>
                    <a:lnTo>
                      <a:pt x="46" y="5"/>
                    </a:lnTo>
                    <a:lnTo>
                      <a:pt x="49" y="8"/>
                    </a:lnTo>
                    <a:lnTo>
                      <a:pt x="52" y="11"/>
                    </a:lnTo>
                    <a:lnTo>
                      <a:pt x="54" y="15"/>
                    </a:lnTo>
                    <a:lnTo>
                      <a:pt x="55" y="19"/>
                    </a:lnTo>
                    <a:lnTo>
                      <a:pt x="54" y="23"/>
                    </a:lnTo>
                    <a:lnTo>
                      <a:pt x="52" y="26"/>
                    </a:lnTo>
                    <a:lnTo>
                      <a:pt x="49" y="29"/>
                    </a:lnTo>
                    <a:lnTo>
                      <a:pt x="46" y="32"/>
                    </a:lnTo>
                    <a:lnTo>
                      <a:pt x="43" y="34"/>
                    </a:lnTo>
                    <a:lnTo>
                      <a:pt x="37" y="36"/>
                    </a:lnTo>
                    <a:lnTo>
                      <a:pt x="33" y="37"/>
                    </a:lnTo>
                    <a:lnTo>
                      <a:pt x="28" y="37"/>
                    </a:lnTo>
                    <a:lnTo>
                      <a:pt x="22" y="37"/>
                    </a:lnTo>
                    <a:lnTo>
                      <a:pt x="18" y="36"/>
                    </a:lnTo>
                    <a:lnTo>
                      <a:pt x="12" y="34"/>
                    </a:lnTo>
                    <a:lnTo>
                      <a:pt x="9" y="32"/>
                    </a:lnTo>
                    <a:lnTo>
                      <a:pt x="6" y="29"/>
                    </a:lnTo>
                    <a:lnTo>
                      <a:pt x="3" y="26"/>
                    </a:lnTo>
                    <a:lnTo>
                      <a:pt x="1" y="23"/>
                    </a:lnTo>
                    <a:lnTo>
                      <a:pt x="0" y="19"/>
                    </a:lnTo>
                    <a:lnTo>
                      <a:pt x="1" y="15"/>
                    </a:lnTo>
                    <a:lnTo>
                      <a:pt x="3" y="11"/>
                    </a:lnTo>
                    <a:lnTo>
                      <a:pt x="6" y="8"/>
                    </a:lnTo>
                    <a:lnTo>
                      <a:pt x="9" y="5"/>
                    </a:lnTo>
                    <a:lnTo>
                      <a:pt x="12" y="3"/>
                    </a:lnTo>
                    <a:lnTo>
                      <a:pt x="18" y="1"/>
                    </a:lnTo>
                    <a:lnTo>
                      <a:pt x="22" y="1"/>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9" name="Group 70"/>
            <p:cNvGrpSpPr>
              <a:grpSpLocks/>
            </p:cNvGrpSpPr>
            <p:nvPr/>
          </p:nvGrpSpPr>
          <p:grpSpPr bwMode="auto">
            <a:xfrm>
              <a:off x="1813" y="1673"/>
              <a:ext cx="53" cy="37"/>
              <a:chOff x="1720" y="1876"/>
              <a:chExt cx="53" cy="37"/>
            </a:xfrm>
          </p:grpSpPr>
          <p:sp>
            <p:nvSpPr>
              <p:cNvPr id="50247" name="Freeform 71"/>
              <p:cNvSpPr>
                <a:spLocks/>
              </p:cNvSpPr>
              <p:nvPr/>
            </p:nvSpPr>
            <p:spPr bwMode="auto">
              <a:xfrm>
                <a:off x="1720" y="1876"/>
                <a:ext cx="46" cy="30"/>
              </a:xfrm>
              <a:custGeom>
                <a:avLst/>
                <a:gdLst/>
                <a:ahLst/>
                <a:cxnLst>
                  <a:cxn ang="0">
                    <a:pos x="23" y="0"/>
                  </a:cxn>
                  <a:cxn ang="0">
                    <a:pos x="27" y="1"/>
                  </a:cxn>
                  <a:cxn ang="0">
                    <a:pos x="32" y="1"/>
                  </a:cxn>
                  <a:cxn ang="0">
                    <a:pos x="35" y="2"/>
                  </a:cxn>
                  <a:cxn ang="0">
                    <a:pos x="38" y="4"/>
                  </a:cxn>
                  <a:cxn ang="0">
                    <a:pos x="41" y="6"/>
                  </a:cxn>
                  <a:cxn ang="0">
                    <a:pos x="43" y="9"/>
                  </a:cxn>
                  <a:cxn ang="0">
                    <a:pos x="45" y="11"/>
                  </a:cxn>
                  <a:cxn ang="0">
                    <a:pos x="45" y="15"/>
                  </a:cxn>
                  <a:cxn ang="0">
                    <a:pos x="45" y="18"/>
                  </a:cxn>
                  <a:cxn ang="0">
                    <a:pos x="43" y="20"/>
                  </a:cxn>
                  <a:cxn ang="0">
                    <a:pos x="41" y="23"/>
                  </a:cxn>
                  <a:cxn ang="0">
                    <a:pos x="38" y="25"/>
                  </a:cxn>
                  <a:cxn ang="0">
                    <a:pos x="35" y="27"/>
                  </a:cxn>
                  <a:cxn ang="0">
                    <a:pos x="32" y="28"/>
                  </a:cxn>
                  <a:cxn ang="0">
                    <a:pos x="27" y="28"/>
                  </a:cxn>
                  <a:cxn ang="0">
                    <a:pos x="23" y="29"/>
                  </a:cxn>
                  <a:cxn ang="0">
                    <a:pos x="18" y="28"/>
                  </a:cxn>
                  <a:cxn ang="0">
                    <a:pos x="15" y="28"/>
                  </a:cxn>
                  <a:cxn ang="0">
                    <a:pos x="10" y="27"/>
                  </a:cxn>
                  <a:cxn ang="0">
                    <a:pos x="7" y="25"/>
                  </a:cxn>
                  <a:cxn ang="0">
                    <a:pos x="5" y="23"/>
                  </a:cxn>
                  <a:cxn ang="0">
                    <a:pos x="2" y="20"/>
                  </a:cxn>
                  <a:cxn ang="0">
                    <a:pos x="1" y="18"/>
                  </a:cxn>
                  <a:cxn ang="0">
                    <a:pos x="0" y="15"/>
                  </a:cxn>
                  <a:cxn ang="0">
                    <a:pos x="1" y="11"/>
                  </a:cxn>
                  <a:cxn ang="0">
                    <a:pos x="2" y="9"/>
                  </a:cxn>
                  <a:cxn ang="0">
                    <a:pos x="5" y="6"/>
                  </a:cxn>
                  <a:cxn ang="0">
                    <a:pos x="7" y="4"/>
                  </a:cxn>
                  <a:cxn ang="0">
                    <a:pos x="10" y="2"/>
                  </a:cxn>
                  <a:cxn ang="0">
                    <a:pos x="15" y="1"/>
                  </a:cxn>
                  <a:cxn ang="0">
                    <a:pos x="18" y="1"/>
                  </a:cxn>
                  <a:cxn ang="0">
                    <a:pos x="23" y="0"/>
                  </a:cxn>
                </a:cxnLst>
                <a:rect l="0" t="0" r="r" b="b"/>
                <a:pathLst>
                  <a:path w="46" h="30">
                    <a:moveTo>
                      <a:pt x="23" y="0"/>
                    </a:moveTo>
                    <a:lnTo>
                      <a:pt x="27" y="1"/>
                    </a:lnTo>
                    <a:lnTo>
                      <a:pt x="32" y="1"/>
                    </a:lnTo>
                    <a:lnTo>
                      <a:pt x="35" y="2"/>
                    </a:lnTo>
                    <a:lnTo>
                      <a:pt x="38" y="4"/>
                    </a:lnTo>
                    <a:lnTo>
                      <a:pt x="41" y="6"/>
                    </a:lnTo>
                    <a:lnTo>
                      <a:pt x="43" y="9"/>
                    </a:lnTo>
                    <a:lnTo>
                      <a:pt x="45" y="11"/>
                    </a:lnTo>
                    <a:lnTo>
                      <a:pt x="45" y="15"/>
                    </a:lnTo>
                    <a:lnTo>
                      <a:pt x="45" y="18"/>
                    </a:lnTo>
                    <a:lnTo>
                      <a:pt x="43" y="20"/>
                    </a:lnTo>
                    <a:lnTo>
                      <a:pt x="41" y="23"/>
                    </a:lnTo>
                    <a:lnTo>
                      <a:pt x="38" y="25"/>
                    </a:lnTo>
                    <a:lnTo>
                      <a:pt x="35" y="27"/>
                    </a:lnTo>
                    <a:lnTo>
                      <a:pt x="32" y="28"/>
                    </a:lnTo>
                    <a:lnTo>
                      <a:pt x="27" y="28"/>
                    </a:lnTo>
                    <a:lnTo>
                      <a:pt x="23" y="29"/>
                    </a:lnTo>
                    <a:lnTo>
                      <a:pt x="18" y="28"/>
                    </a:lnTo>
                    <a:lnTo>
                      <a:pt x="15" y="28"/>
                    </a:lnTo>
                    <a:lnTo>
                      <a:pt x="10" y="27"/>
                    </a:lnTo>
                    <a:lnTo>
                      <a:pt x="7" y="25"/>
                    </a:lnTo>
                    <a:lnTo>
                      <a:pt x="5" y="23"/>
                    </a:lnTo>
                    <a:lnTo>
                      <a:pt x="2" y="20"/>
                    </a:lnTo>
                    <a:lnTo>
                      <a:pt x="1" y="18"/>
                    </a:lnTo>
                    <a:lnTo>
                      <a:pt x="0" y="15"/>
                    </a:lnTo>
                    <a:lnTo>
                      <a:pt x="1" y="11"/>
                    </a:lnTo>
                    <a:lnTo>
                      <a:pt x="2" y="9"/>
                    </a:lnTo>
                    <a:lnTo>
                      <a:pt x="5" y="6"/>
                    </a:lnTo>
                    <a:lnTo>
                      <a:pt x="7" y="4"/>
                    </a:lnTo>
                    <a:lnTo>
                      <a:pt x="10" y="2"/>
                    </a:lnTo>
                    <a:lnTo>
                      <a:pt x="15" y="1"/>
                    </a:lnTo>
                    <a:lnTo>
                      <a:pt x="18" y="1"/>
                    </a:lnTo>
                    <a:lnTo>
                      <a:pt x="23" y="0"/>
                    </a:lnTo>
                  </a:path>
                </a:pathLst>
              </a:custGeom>
              <a:solidFill>
                <a:srgbClr val="FF0000"/>
              </a:solidFill>
              <a:ln w="12700" cap="rnd" cmpd="sng">
                <a:noFill/>
                <a:prstDash val="solid"/>
                <a:round/>
                <a:headEnd type="none" w="med" len="med"/>
                <a:tailEnd type="none" w="med" len="med"/>
              </a:ln>
              <a:effectLst/>
            </p:spPr>
            <p:txBody>
              <a:bodyPr/>
              <a:lstStyle/>
              <a:p>
                <a:endParaRPr lang="it-IT"/>
              </a:p>
            </p:txBody>
          </p:sp>
          <p:sp>
            <p:nvSpPr>
              <p:cNvPr id="50248" name="Freeform 72"/>
              <p:cNvSpPr>
                <a:spLocks/>
              </p:cNvSpPr>
              <p:nvPr/>
            </p:nvSpPr>
            <p:spPr bwMode="auto">
              <a:xfrm>
                <a:off x="1720" y="1876"/>
                <a:ext cx="53" cy="37"/>
              </a:xfrm>
              <a:custGeom>
                <a:avLst/>
                <a:gdLst/>
                <a:ahLst/>
                <a:cxnLst>
                  <a:cxn ang="0">
                    <a:pos x="27" y="0"/>
                  </a:cxn>
                  <a:cxn ang="0">
                    <a:pos x="27" y="0"/>
                  </a:cxn>
                  <a:cxn ang="0">
                    <a:pos x="31" y="1"/>
                  </a:cxn>
                  <a:cxn ang="0">
                    <a:pos x="37" y="1"/>
                  </a:cxn>
                  <a:cxn ang="0">
                    <a:pos x="41" y="3"/>
                  </a:cxn>
                  <a:cxn ang="0">
                    <a:pos x="44" y="5"/>
                  </a:cxn>
                  <a:cxn ang="0">
                    <a:pos x="48" y="8"/>
                  </a:cxn>
                  <a:cxn ang="0">
                    <a:pos x="49" y="11"/>
                  </a:cxn>
                  <a:cxn ang="0">
                    <a:pos x="52" y="14"/>
                  </a:cxn>
                  <a:cxn ang="0">
                    <a:pos x="52" y="18"/>
                  </a:cxn>
                  <a:cxn ang="0">
                    <a:pos x="52" y="22"/>
                  </a:cxn>
                  <a:cxn ang="0">
                    <a:pos x="49" y="25"/>
                  </a:cxn>
                  <a:cxn ang="0">
                    <a:pos x="48" y="28"/>
                  </a:cxn>
                  <a:cxn ang="0">
                    <a:pos x="44" y="31"/>
                  </a:cxn>
                  <a:cxn ang="0">
                    <a:pos x="41" y="33"/>
                  </a:cxn>
                  <a:cxn ang="0">
                    <a:pos x="37" y="35"/>
                  </a:cxn>
                  <a:cxn ang="0">
                    <a:pos x="31" y="35"/>
                  </a:cxn>
                  <a:cxn ang="0">
                    <a:pos x="27" y="36"/>
                  </a:cxn>
                  <a:cxn ang="0">
                    <a:pos x="21" y="35"/>
                  </a:cxn>
                  <a:cxn ang="0">
                    <a:pos x="17" y="35"/>
                  </a:cxn>
                  <a:cxn ang="0">
                    <a:pos x="11" y="33"/>
                  </a:cxn>
                  <a:cxn ang="0">
                    <a:pos x="8" y="31"/>
                  </a:cxn>
                  <a:cxn ang="0">
                    <a:pos x="6" y="28"/>
                  </a:cxn>
                  <a:cxn ang="0">
                    <a:pos x="3" y="25"/>
                  </a:cxn>
                  <a:cxn ang="0">
                    <a:pos x="1" y="22"/>
                  </a:cxn>
                  <a:cxn ang="0">
                    <a:pos x="0" y="18"/>
                  </a:cxn>
                  <a:cxn ang="0">
                    <a:pos x="1" y="14"/>
                  </a:cxn>
                  <a:cxn ang="0">
                    <a:pos x="3" y="11"/>
                  </a:cxn>
                  <a:cxn ang="0">
                    <a:pos x="6" y="8"/>
                  </a:cxn>
                  <a:cxn ang="0">
                    <a:pos x="8" y="5"/>
                  </a:cxn>
                  <a:cxn ang="0">
                    <a:pos x="11" y="3"/>
                  </a:cxn>
                  <a:cxn ang="0">
                    <a:pos x="17" y="1"/>
                  </a:cxn>
                  <a:cxn ang="0">
                    <a:pos x="21" y="1"/>
                  </a:cxn>
                  <a:cxn ang="0">
                    <a:pos x="27" y="0"/>
                  </a:cxn>
                </a:cxnLst>
                <a:rect l="0" t="0" r="r" b="b"/>
                <a:pathLst>
                  <a:path w="53" h="37">
                    <a:moveTo>
                      <a:pt x="27" y="0"/>
                    </a:moveTo>
                    <a:lnTo>
                      <a:pt x="27" y="0"/>
                    </a:lnTo>
                    <a:lnTo>
                      <a:pt x="31" y="1"/>
                    </a:lnTo>
                    <a:lnTo>
                      <a:pt x="37" y="1"/>
                    </a:lnTo>
                    <a:lnTo>
                      <a:pt x="41" y="3"/>
                    </a:lnTo>
                    <a:lnTo>
                      <a:pt x="44" y="5"/>
                    </a:lnTo>
                    <a:lnTo>
                      <a:pt x="48" y="8"/>
                    </a:lnTo>
                    <a:lnTo>
                      <a:pt x="49" y="11"/>
                    </a:lnTo>
                    <a:lnTo>
                      <a:pt x="52" y="14"/>
                    </a:lnTo>
                    <a:lnTo>
                      <a:pt x="52" y="18"/>
                    </a:lnTo>
                    <a:lnTo>
                      <a:pt x="52" y="22"/>
                    </a:lnTo>
                    <a:lnTo>
                      <a:pt x="49" y="25"/>
                    </a:lnTo>
                    <a:lnTo>
                      <a:pt x="48" y="28"/>
                    </a:lnTo>
                    <a:lnTo>
                      <a:pt x="44" y="31"/>
                    </a:lnTo>
                    <a:lnTo>
                      <a:pt x="41" y="33"/>
                    </a:lnTo>
                    <a:lnTo>
                      <a:pt x="37" y="35"/>
                    </a:lnTo>
                    <a:lnTo>
                      <a:pt x="31" y="35"/>
                    </a:lnTo>
                    <a:lnTo>
                      <a:pt x="27" y="36"/>
                    </a:lnTo>
                    <a:lnTo>
                      <a:pt x="21" y="35"/>
                    </a:lnTo>
                    <a:lnTo>
                      <a:pt x="17" y="35"/>
                    </a:lnTo>
                    <a:lnTo>
                      <a:pt x="11" y="33"/>
                    </a:lnTo>
                    <a:lnTo>
                      <a:pt x="8" y="31"/>
                    </a:lnTo>
                    <a:lnTo>
                      <a:pt x="6" y="28"/>
                    </a:lnTo>
                    <a:lnTo>
                      <a:pt x="3" y="25"/>
                    </a:lnTo>
                    <a:lnTo>
                      <a:pt x="1" y="22"/>
                    </a:lnTo>
                    <a:lnTo>
                      <a:pt x="0" y="18"/>
                    </a:lnTo>
                    <a:lnTo>
                      <a:pt x="1" y="14"/>
                    </a:lnTo>
                    <a:lnTo>
                      <a:pt x="3" y="11"/>
                    </a:lnTo>
                    <a:lnTo>
                      <a:pt x="6" y="8"/>
                    </a:lnTo>
                    <a:lnTo>
                      <a:pt x="8" y="5"/>
                    </a:lnTo>
                    <a:lnTo>
                      <a:pt x="11" y="3"/>
                    </a:lnTo>
                    <a:lnTo>
                      <a:pt x="17" y="1"/>
                    </a:lnTo>
                    <a:lnTo>
                      <a:pt x="21" y="1"/>
                    </a:lnTo>
                    <a:lnTo>
                      <a:pt x="27"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sp>
          <p:nvSpPr>
            <p:cNvPr id="50249" name="Text Box 73"/>
            <p:cNvSpPr txBox="1">
              <a:spLocks noChangeArrowheads="1"/>
            </p:cNvSpPr>
            <p:nvPr/>
          </p:nvSpPr>
          <p:spPr bwMode="auto">
            <a:xfrm>
              <a:off x="2819" y="1883"/>
              <a:ext cx="639" cy="173"/>
            </a:xfrm>
            <a:prstGeom prst="rect">
              <a:avLst/>
            </a:prstGeom>
            <a:noFill/>
            <a:ln w="9525">
              <a:noFill/>
              <a:miter lim="800000"/>
              <a:headEnd/>
              <a:tailEnd/>
            </a:ln>
            <a:effectLst/>
          </p:spPr>
          <p:txBody>
            <a:bodyPr wrap="none">
              <a:spAutoFit/>
            </a:bodyPr>
            <a:lstStyle/>
            <a:p>
              <a:pPr eaLnBrk="0" hangingPunct="0"/>
              <a:r>
                <a:rPr lang="en-US" sz="1200" b="1"/>
                <a:t>PS “Comb”</a:t>
              </a:r>
            </a:p>
          </p:txBody>
        </p:sp>
      </p:grpSp>
      <p:grpSp>
        <p:nvGrpSpPr>
          <p:cNvPr id="10" name="Group 74"/>
          <p:cNvGrpSpPr>
            <a:grpSpLocks/>
          </p:cNvGrpSpPr>
          <p:nvPr/>
        </p:nvGrpSpPr>
        <p:grpSpPr bwMode="auto">
          <a:xfrm>
            <a:off x="2324100" y="1830388"/>
            <a:ext cx="2163763" cy="2819400"/>
            <a:chOff x="1586" y="1153"/>
            <a:chExt cx="1477" cy="1776"/>
          </a:xfrm>
        </p:grpSpPr>
        <p:grpSp>
          <p:nvGrpSpPr>
            <p:cNvPr id="11" name="Group 75"/>
            <p:cNvGrpSpPr>
              <a:grpSpLocks/>
            </p:cNvGrpSpPr>
            <p:nvPr/>
          </p:nvGrpSpPr>
          <p:grpSpPr bwMode="auto">
            <a:xfrm>
              <a:off x="1757" y="1568"/>
              <a:ext cx="54" cy="37"/>
              <a:chOff x="1664" y="1771"/>
              <a:chExt cx="54" cy="37"/>
            </a:xfrm>
          </p:grpSpPr>
          <p:sp>
            <p:nvSpPr>
              <p:cNvPr id="50252" name="Freeform 76"/>
              <p:cNvSpPr>
                <a:spLocks/>
              </p:cNvSpPr>
              <p:nvPr/>
            </p:nvSpPr>
            <p:spPr bwMode="auto">
              <a:xfrm>
                <a:off x="1664" y="1771"/>
                <a:ext cx="45" cy="31"/>
              </a:xfrm>
              <a:custGeom>
                <a:avLst/>
                <a:gdLst/>
                <a:ahLst/>
                <a:cxnLst>
                  <a:cxn ang="0">
                    <a:pos x="23" y="0"/>
                  </a:cxn>
                  <a:cxn ang="0">
                    <a:pos x="26" y="0"/>
                  </a:cxn>
                  <a:cxn ang="0">
                    <a:pos x="30" y="1"/>
                  </a:cxn>
                  <a:cxn ang="0">
                    <a:pos x="34" y="2"/>
                  </a:cxn>
                  <a:cxn ang="0">
                    <a:pos x="37" y="4"/>
                  </a:cxn>
                  <a:cxn ang="0">
                    <a:pos x="40" y="7"/>
                  </a:cxn>
                  <a:cxn ang="0">
                    <a:pos x="42" y="8"/>
                  </a:cxn>
                  <a:cxn ang="0">
                    <a:pos x="43" y="12"/>
                  </a:cxn>
                  <a:cxn ang="0">
                    <a:pos x="44" y="15"/>
                  </a:cxn>
                  <a:cxn ang="0">
                    <a:pos x="43" y="18"/>
                  </a:cxn>
                  <a:cxn ang="0">
                    <a:pos x="42" y="21"/>
                  </a:cxn>
                  <a:cxn ang="0">
                    <a:pos x="40" y="23"/>
                  </a:cxn>
                  <a:cxn ang="0">
                    <a:pos x="37" y="26"/>
                  </a:cxn>
                  <a:cxn ang="0">
                    <a:pos x="34" y="28"/>
                  </a:cxn>
                  <a:cxn ang="0">
                    <a:pos x="30" y="29"/>
                  </a:cxn>
                  <a:cxn ang="0">
                    <a:pos x="26" y="30"/>
                  </a:cxn>
                  <a:cxn ang="0">
                    <a:pos x="23" y="30"/>
                  </a:cxn>
                  <a:cxn ang="0">
                    <a:pos x="18" y="30"/>
                  </a:cxn>
                  <a:cxn ang="0">
                    <a:pos x="14" y="29"/>
                  </a:cxn>
                  <a:cxn ang="0">
                    <a:pos x="10" y="28"/>
                  </a:cxn>
                  <a:cxn ang="0">
                    <a:pos x="7" y="26"/>
                  </a:cxn>
                  <a:cxn ang="0">
                    <a:pos x="5" y="23"/>
                  </a:cxn>
                  <a:cxn ang="0">
                    <a:pos x="2" y="21"/>
                  </a:cxn>
                  <a:cxn ang="0">
                    <a:pos x="1" y="18"/>
                  </a:cxn>
                  <a:cxn ang="0">
                    <a:pos x="0" y="15"/>
                  </a:cxn>
                  <a:cxn ang="0">
                    <a:pos x="1" y="12"/>
                  </a:cxn>
                  <a:cxn ang="0">
                    <a:pos x="2" y="8"/>
                  </a:cxn>
                  <a:cxn ang="0">
                    <a:pos x="5" y="7"/>
                  </a:cxn>
                  <a:cxn ang="0">
                    <a:pos x="7" y="4"/>
                  </a:cxn>
                  <a:cxn ang="0">
                    <a:pos x="10" y="2"/>
                  </a:cxn>
                  <a:cxn ang="0">
                    <a:pos x="14" y="1"/>
                  </a:cxn>
                  <a:cxn ang="0">
                    <a:pos x="18" y="0"/>
                  </a:cxn>
                  <a:cxn ang="0">
                    <a:pos x="23" y="0"/>
                  </a:cxn>
                </a:cxnLst>
                <a:rect l="0" t="0" r="r" b="b"/>
                <a:pathLst>
                  <a:path w="45" h="31">
                    <a:moveTo>
                      <a:pt x="23" y="0"/>
                    </a:moveTo>
                    <a:lnTo>
                      <a:pt x="26" y="0"/>
                    </a:lnTo>
                    <a:lnTo>
                      <a:pt x="30" y="1"/>
                    </a:lnTo>
                    <a:lnTo>
                      <a:pt x="34" y="2"/>
                    </a:lnTo>
                    <a:lnTo>
                      <a:pt x="37" y="4"/>
                    </a:lnTo>
                    <a:lnTo>
                      <a:pt x="40" y="7"/>
                    </a:lnTo>
                    <a:lnTo>
                      <a:pt x="42" y="8"/>
                    </a:lnTo>
                    <a:lnTo>
                      <a:pt x="43" y="12"/>
                    </a:lnTo>
                    <a:lnTo>
                      <a:pt x="44" y="15"/>
                    </a:lnTo>
                    <a:lnTo>
                      <a:pt x="43" y="18"/>
                    </a:lnTo>
                    <a:lnTo>
                      <a:pt x="42" y="21"/>
                    </a:lnTo>
                    <a:lnTo>
                      <a:pt x="40" y="23"/>
                    </a:lnTo>
                    <a:lnTo>
                      <a:pt x="37" y="26"/>
                    </a:lnTo>
                    <a:lnTo>
                      <a:pt x="34" y="28"/>
                    </a:lnTo>
                    <a:lnTo>
                      <a:pt x="30" y="29"/>
                    </a:lnTo>
                    <a:lnTo>
                      <a:pt x="26" y="30"/>
                    </a:lnTo>
                    <a:lnTo>
                      <a:pt x="23" y="30"/>
                    </a:lnTo>
                    <a:lnTo>
                      <a:pt x="18" y="30"/>
                    </a:lnTo>
                    <a:lnTo>
                      <a:pt x="14" y="29"/>
                    </a:lnTo>
                    <a:lnTo>
                      <a:pt x="10" y="28"/>
                    </a:lnTo>
                    <a:lnTo>
                      <a:pt x="7" y="26"/>
                    </a:lnTo>
                    <a:lnTo>
                      <a:pt x="5" y="23"/>
                    </a:lnTo>
                    <a:lnTo>
                      <a:pt x="2" y="21"/>
                    </a:lnTo>
                    <a:lnTo>
                      <a:pt x="1" y="18"/>
                    </a:lnTo>
                    <a:lnTo>
                      <a:pt x="0" y="15"/>
                    </a:lnTo>
                    <a:lnTo>
                      <a:pt x="1" y="12"/>
                    </a:lnTo>
                    <a:lnTo>
                      <a:pt x="2" y="8"/>
                    </a:lnTo>
                    <a:lnTo>
                      <a:pt x="5" y="7"/>
                    </a:lnTo>
                    <a:lnTo>
                      <a:pt x="7" y="4"/>
                    </a:lnTo>
                    <a:lnTo>
                      <a:pt x="10" y="2"/>
                    </a:lnTo>
                    <a:lnTo>
                      <a:pt x="14" y="1"/>
                    </a:lnTo>
                    <a:lnTo>
                      <a:pt x="18" y="0"/>
                    </a:lnTo>
                    <a:lnTo>
                      <a:pt x="23" y="0"/>
                    </a:lnTo>
                  </a:path>
                </a:pathLst>
              </a:custGeom>
              <a:solidFill>
                <a:srgbClr val="FFFFFF"/>
              </a:solidFill>
              <a:ln w="12700" cap="rnd" cmpd="sng">
                <a:noFill/>
                <a:prstDash val="solid"/>
                <a:round/>
                <a:headEnd type="none" w="med" len="med"/>
                <a:tailEnd type="none" w="med" len="med"/>
              </a:ln>
              <a:effectLst/>
            </p:spPr>
            <p:txBody>
              <a:bodyPr/>
              <a:lstStyle/>
              <a:p>
                <a:endParaRPr lang="it-IT"/>
              </a:p>
            </p:txBody>
          </p:sp>
          <p:sp>
            <p:nvSpPr>
              <p:cNvPr id="50253" name="Freeform 77"/>
              <p:cNvSpPr>
                <a:spLocks/>
              </p:cNvSpPr>
              <p:nvPr/>
            </p:nvSpPr>
            <p:spPr bwMode="auto">
              <a:xfrm>
                <a:off x="1664" y="1771"/>
                <a:ext cx="54" cy="37"/>
              </a:xfrm>
              <a:custGeom>
                <a:avLst/>
                <a:gdLst/>
                <a:ahLst/>
                <a:cxnLst>
                  <a:cxn ang="0">
                    <a:pos x="27" y="0"/>
                  </a:cxn>
                  <a:cxn ang="0">
                    <a:pos x="27" y="0"/>
                  </a:cxn>
                  <a:cxn ang="0">
                    <a:pos x="32" y="0"/>
                  </a:cxn>
                  <a:cxn ang="0">
                    <a:pos x="36" y="1"/>
                  </a:cxn>
                  <a:cxn ang="0">
                    <a:pos x="42" y="2"/>
                  </a:cxn>
                  <a:cxn ang="0">
                    <a:pos x="44" y="5"/>
                  </a:cxn>
                  <a:cxn ang="0">
                    <a:pos x="49" y="8"/>
                  </a:cxn>
                  <a:cxn ang="0">
                    <a:pos x="50" y="10"/>
                  </a:cxn>
                  <a:cxn ang="0">
                    <a:pos x="52" y="14"/>
                  </a:cxn>
                  <a:cxn ang="0">
                    <a:pos x="53" y="18"/>
                  </a:cxn>
                  <a:cxn ang="0">
                    <a:pos x="52" y="22"/>
                  </a:cxn>
                  <a:cxn ang="0">
                    <a:pos x="50" y="25"/>
                  </a:cxn>
                  <a:cxn ang="0">
                    <a:pos x="49" y="28"/>
                  </a:cxn>
                  <a:cxn ang="0">
                    <a:pos x="44" y="31"/>
                  </a:cxn>
                  <a:cxn ang="0">
                    <a:pos x="42" y="34"/>
                  </a:cxn>
                  <a:cxn ang="0">
                    <a:pos x="36" y="35"/>
                  </a:cxn>
                  <a:cxn ang="0">
                    <a:pos x="32" y="36"/>
                  </a:cxn>
                  <a:cxn ang="0">
                    <a:pos x="27" y="36"/>
                  </a:cxn>
                  <a:cxn ang="0">
                    <a:pos x="21" y="36"/>
                  </a:cxn>
                  <a:cxn ang="0">
                    <a:pos x="17" y="35"/>
                  </a:cxn>
                  <a:cxn ang="0">
                    <a:pos x="11" y="34"/>
                  </a:cxn>
                  <a:cxn ang="0">
                    <a:pos x="9" y="31"/>
                  </a:cxn>
                  <a:cxn ang="0">
                    <a:pos x="6" y="28"/>
                  </a:cxn>
                  <a:cxn ang="0">
                    <a:pos x="3" y="25"/>
                  </a:cxn>
                  <a:cxn ang="0">
                    <a:pos x="1" y="22"/>
                  </a:cxn>
                  <a:cxn ang="0">
                    <a:pos x="0" y="18"/>
                  </a:cxn>
                  <a:cxn ang="0">
                    <a:pos x="1" y="14"/>
                  </a:cxn>
                  <a:cxn ang="0">
                    <a:pos x="3" y="10"/>
                  </a:cxn>
                  <a:cxn ang="0">
                    <a:pos x="6" y="8"/>
                  </a:cxn>
                  <a:cxn ang="0">
                    <a:pos x="9" y="5"/>
                  </a:cxn>
                  <a:cxn ang="0">
                    <a:pos x="11" y="2"/>
                  </a:cxn>
                  <a:cxn ang="0">
                    <a:pos x="17" y="1"/>
                  </a:cxn>
                  <a:cxn ang="0">
                    <a:pos x="21" y="0"/>
                  </a:cxn>
                  <a:cxn ang="0">
                    <a:pos x="27" y="0"/>
                  </a:cxn>
                </a:cxnLst>
                <a:rect l="0" t="0" r="r" b="b"/>
                <a:pathLst>
                  <a:path w="54" h="37">
                    <a:moveTo>
                      <a:pt x="27" y="0"/>
                    </a:moveTo>
                    <a:lnTo>
                      <a:pt x="27" y="0"/>
                    </a:lnTo>
                    <a:lnTo>
                      <a:pt x="32" y="0"/>
                    </a:lnTo>
                    <a:lnTo>
                      <a:pt x="36" y="1"/>
                    </a:lnTo>
                    <a:lnTo>
                      <a:pt x="42" y="2"/>
                    </a:lnTo>
                    <a:lnTo>
                      <a:pt x="44" y="5"/>
                    </a:lnTo>
                    <a:lnTo>
                      <a:pt x="49" y="8"/>
                    </a:lnTo>
                    <a:lnTo>
                      <a:pt x="50" y="10"/>
                    </a:lnTo>
                    <a:lnTo>
                      <a:pt x="52" y="14"/>
                    </a:lnTo>
                    <a:lnTo>
                      <a:pt x="53" y="18"/>
                    </a:lnTo>
                    <a:lnTo>
                      <a:pt x="52" y="22"/>
                    </a:lnTo>
                    <a:lnTo>
                      <a:pt x="50" y="25"/>
                    </a:lnTo>
                    <a:lnTo>
                      <a:pt x="49" y="28"/>
                    </a:lnTo>
                    <a:lnTo>
                      <a:pt x="44" y="31"/>
                    </a:lnTo>
                    <a:lnTo>
                      <a:pt x="42" y="34"/>
                    </a:lnTo>
                    <a:lnTo>
                      <a:pt x="36" y="35"/>
                    </a:lnTo>
                    <a:lnTo>
                      <a:pt x="32" y="36"/>
                    </a:lnTo>
                    <a:lnTo>
                      <a:pt x="27" y="36"/>
                    </a:lnTo>
                    <a:lnTo>
                      <a:pt x="21" y="36"/>
                    </a:lnTo>
                    <a:lnTo>
                      <a:pt x="17" y="35"/>
                    </a:lnTo>
                    <a:lnTo>
                      <a:pt x="11" y="34"/>
                    </a:lnTo>
                    <a:lnTo>
                      <a:pt x="9" y="31"/>
                    </a:lnTo>
                    <a:lnTo>
                      <a:pt x="6" y="28"/>
                    </a:lnTo>
                    <a:lnTo>
                      <a:pt x="3" y="25"/>
                    </a:lnTo>
                    <a:lnTo>
                      <a:pt x="1" y="22"/>
                    </a:lnTo>
                    <a:lnTo>
                      <a:pt x="0" y="18"/>
                    </a:lnTo>
                    <a:lnTo>
                      <a:pt x="1" y="14"/>
                    </a:lnTo>
                    <a:lnTo>
                      <a:pt x="3" y="10"/>
                    </a:lnTo>
                    <a:lnTo>
                      <a:pt x="6" y="8"/>
                    </a:lnTo>
                    <a:lnTo>
                      <a:pt x="9" y="5"/>
                    </a:lnTo>
                    <a:lnTo>
                      <a:pt x="11" y="2"/>
                    </a:lnTo>
                    <a:lnTo>
                      <a:pt x="17" y="1"/>
                    </a:lnTo>
                    <a:lnTo>
                      <a:pt x="21" y="0"/>
                    </a:lnTo>
                    <a:lnTo>
                      <a:pt x="27"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12" name="Group 78"/>
            <p:cNvGrpSpPr>
              <a:grpSpLocks/>
            </p:cNvGrpSpPr>
            <p:nvPr/>
          </p:nvGrpSpPr>
          <p:grpSpPr bwMode="auto">
            <a:xfrm>
              <a:off x="2332" y="2621"/>
              <a:ext cx="54" cy="39"/>
              <a:chOff x="2239" y="2824"/>
              <a:chExt cx="54" cy="39"/>
            </a:xfrm>
          </p:grpSpPr>
          <p:sp>
            <p:nvSpPr>
              <p:cNvPr id="50255" name="Freeform 79"/>
              <p:cNvSpPr>
                <a:spLocks/>
              </p:cNvSpPr>
              <p:nvPr/>
            </p:nvSpPr>
            <p:spPr bwMode="auto">
              <a:xfrm>
                <a:off x="2239" y="2824"/>
                <a:ext cx="46" cy="32"/>
              </a:xfrm>
              <a:custGeom>
                <a:avLst/>
                <a:gdLst/>
                <a:ahLst/>
                <a:cxnLst>
                  <a:cxn ang="0">
                    <a:pos x="23" y="0"/>
                  </a:cxn>
                  <a:cxn ang="0">
                    <a:pos x="27" y="1"/>
                  </a:cxn>
                  <a:cxn ang="0">
                    <a:pos x="32" y="1"/>
                  </a:cxn>
                  <a:cxn ang="0">
                    <a:pos x="35" y="3"/>
                  </a:cxn>
                  <a:cxn ang="0">
                    <a:pos x="38" y="4"/>
                  </a:cxn>
                  <a:cxn ang="0">
                    <a:pos x="41" y="7"/>
                  </a:cxn>
                  <a:cxn ang="0">
                    <a:pos x="43" y="9"/>
                  </a:cxn>
                  <a:cxn ang="0">
                    <a:pos x="45" y="13"/>
                  </a:cxn>
                  <a:cxn ang="0">
                    <a:pos x="45" y="16"/>
                  </a:cxn>
                  <a:cxn ang="0">
                    <a:pos x="45" y="19"/>
                  </a:cxn>
                  <a:cxn ang="0">
                    <a:pos x="43" y="22"/>
                  </a:cxn>
                  <a:cxn ang="0">
                    <a:pos x="41" y="24"/>
                  </a:cxn>
                  <a:cxn ang="0">
                    <a:pos x="38" y="27"/>
                  </a:cxn>
                  <a:cxn ang="0">
                    <a:pos x="35" y="28"/>
                  </a:cxn>
                  <a:cxn ang="0">
                    <a:pos x="32" y="30"/>
                  </a:cxn>
                  <a:cxn ang="0">
                    <a:pos x="27" y="30"/>
                  </a:cxn>
                  <a:cxn ang="0">
                    <a:pos x="23" y="31"/>
                  </a:cxn>
                  <a:cxn ang="0">
                    <a:pos x="18" y="30"/>
                  </a:cxn>
                  <a:cxn ang="0">
                    <a:pos x="15" y="30"/>
                  </a:cxn>
                  <a:cxn ang="0">
                    <a:pos x="10" y="28"/>
                  </a:cxn>
                  <a:cxn ang="0">
                    <a:pos x="7" y="27"/>
                  </a:cxn>
                  <a:cxn ang="0">
                    <a:pos x="5" y="24"/>
                  </a:cxn>
                  <a:cxn ang="0">
                    <a:pos x="2" y="22"/>
                  </a:cxn>
                  <a:cxn ang="0">
                    <a:pos x="1" y="19"/>
                  </a:cxn>
                  <a:cxn ang="0">
                    <a:pos x="0" y="16"/>
                  </a:cxn>
                  <a:cxn ang="0">
                    <a:pos x="1" y="13"/>
                  </a:cxn>
                  <a:cxn ang="0">
                    <a:pos x="2" y="9"/>
                  </a:cxn>
                  <a:cxn ang="0">
                    <a:pos x="5" y="7"/>
                  </a:cxn>
                  <a:cxn ang="0">
                    <a:pos x="7" y="4"/>
                  </a:cxn>
                  <a:cxn ang="0">
                    <a:pos x="10" y="3"/>
                  </a:cxn>
                  <a:cxn ang="0">
                    <a:pos x="15" y="1"/>
                  </a:cxn>
                  <a:cxn ang="0">
                    <a:pos x="18" y="1"/>
                  </a:cxn>
                  <a:cxn ang="0">
                    <a:pos x="23" y="0"/>
                  </a:cxn>
                </a:cxnLst>
                <a:rect l="0" t="0" r="r" b="b"/>
                <a:pathLst>
                  <a:path w="46" h="32">
                    <a:moveTo>
                      <a:pt x="23" y="0"/>
                    </a:moveTo>
                    <a:lnTo>
                      <a:pt x="27" y="1"/>
                    </a:lnTo>
                    <a:lnTo>
                      <a:pt x="32" y="1"/>
                    </a:lnTo>
                    <a:lnTo>
                      <a:pt x="35" y="3"/>
                    </a:lnTo>
                    <a:lnTo>
                      <a:pt x="38" y="4"/>
                    </a:lnTo>
                    <a:lnTo>
                      <a:pt x="41" y="7"/>
                    </a:lnTo>
                    <a:lnTo>
                      <a:pt x="43" y="9"/>
                    </a:lnTo>
                    <a:lnTo>
                      <a:pt x="45" y="13"/>
                    </a:lnTo>
                    <a:lnTo>
                      <a:pt x="45" y="16"/>
                    </a:lnTo>
                    <a:lnTo>
                      <a:pt x="45" y="19"/>
                    </a:lnTo>
                    <a:lnTo>
                      <a:pt x="43" y="22"/>
                    </a:lnTo>
                    <a:lnTo>
                      <a:pt x="41" y="24"/>
                    </a:lnTo>
                    <a:lnTo>
                      <a:pt x="38" y="27"/>
                    </a:lnTo>
                    <a:lnTo>
                      <a:pt x="35" y="28"/>
                    </a:lnTo>
                    <a:lnTo>
                      <a:pt x="32" y="30"/>
                    </a:lnTo>
                    <a:lnTo>
                      <a:pt x="27" y="30"/>
                    </a:lnTo>
                    <a:lnTo>
                      <a:pt x="23" y="31"/>
                    </a:lnTo>
                    <a:lnTo>
                      <a:pt x="18" y="30"/>
                    </a:lnTo>
                    <a:lnTo>
                      <a:pt x="15" y="30"/>
                    </a:lnTo>
                    <a:lnTo>
                      <a:pt x="10" y="28"/>
                    </a:lnTo>
                    <a:lnTo>
                      <a:pt x="7" y="27"/>
                    </a:lnTo>
                    <a:lnTo>
                      <a:pt x="5" y="24"/>
                    </a:lnTo>
                    <a:lnTo>
                      <a:pt x="2" y="22"/>
                    </a:lnTo>
                    <a:lnTo>
                      <a:pt x="1" y="19"/>
                    </a:lnTo>
                    <a:lnTo>
                      <a:pt x="0" y="16"/>
                    </a:lnTo>
                    <a:lnTo>
                      <a:pt x="1" y="13"/>
                    </a:lnTo>
                    <a:lnTo>
                      <a:pt x="2" y="9"/>
                    </a:lnTo>
                    <a:lnTo>
                      <a:pt x="5" y="7"/>
                    </a:lnTo>
                    <a:lnTo>
                      <a:pt x="7" y="4"/>
                    </a:lnTo>
                    <a:lnTo>
                      <a:pt x="10" y="3"/>
                    </a:lnTo>
                    <a:lnTo>
                      <a:pt x="15" y="1"/>
                    </a:lnTo>
                    <a:lnTo>
                      <a:pt x="18" y="1"/>
                    </a:lnTo>
                    <a:lnTo>
                      <a:pt x="23" y="0"/>
                    </a:lnTo>
                  </a:path>
                </a:pathLst>
              </a:custGeom>
              <a:solidFill>
                <a:srgbClr val="FFFFFF"/>
              </a:solidFill>
              <a:ln w="12700" cap="rnd" cmpd="sng">
                <a:noFill/>
                <a:prstDash val="solid"/>
                <a:round/>
                <a:headEnd type="none" w="med" len="med"/>
                <a:tailEnd type="none" w="med" len="med"/>
              </a:ln>
              <a:effectLst/>
            </p:spPr>
            <p:txBody>
              <a:bodyPr/>
              <a:lstStyle/>
              <a:p>
                <a:endParaRPr lang="it-IT"/>
              </a:p>
            </p:txBody>
          </p:sp>
          <p:sp>
            <p:nvSpPr>
              <p:cNvPr id="50256" name="Freeform 80"/>
              <p:cNvSpPr>
                <a:spLocks/>
              </p:cNvSpPr>
              <p:nvPr/>
            </p:nvSpPr>
            <p:spPr bwMode="auto">
              <a:xfrm>
                <a:off x="2239" y="2824"/>
                <a:ext cx="54" cy="39"/>
              </a:xfrm>
              <a:custGeom>
                <a:avLst/>
                <a:gdLst/>
                <a:ahLst/>
                <a:cxnLst>
                  <a:cxn ang="0">
                    <a:pos x="27" y="0"/>
                  </a:cxn>
                  <a:cxn ang="0">
                    <a:pos x="27" y="0"/>
                  </a:cxn>
                  <a:cxn ang="0">
                    <a:pos x="32" y="1"/>
                  </a:cxn>
                  <a:cxn ang="0">
                    <a:pos x="37" y="1"/>
                  </a:cxn>
                  <a:cxn ang="0">
                    <a:pos x="42" y="3"/>
                  </a:cxn>
                  <a:cxn ang="0">
                    <a:pos x="44" y="5"/>
                  </a:cxn>
                  <a:cxn ang="0">
                    <a:pos x="49" y="8"/>
                  </a:cxn>
                  <a:cxn ang="0">
                    <a:pos x="50" y="11"/>
                  </a:cxn>
                  <a:cxn ang="0">
                    <a:pos x="53" y="15"/>
                  </a:cxn>
                  <a:cxn ang="0">
                    <a:pos x="53" y="20"/>
                  </a:cxn>
                  <a:cxn ang="0">
                    <a:pos x="53" y="24"/>
                  </a:cxn>
                  <a:cxn ang="0">
                    <a:pos x="50" y="27"/>
                  </a:cxn>
                  <a:cxn ang="0">
                    <a:pos x="49" y="30"/>
                  </a:cxn>
                  <a:cxn ang="0">
                    <a:pos x="44" y="33"/>
                  </a:cxn>
                  <a:cxn ang="0">
                    <a:pos x="42" y="35"/>
                  </a:cxn>
                  <a:cxn ang="0">
                    <a:pos x="37" y="37"/>
                  </a:cxn>
                  <a:cxn ang="0">
                    <a:pos x="32" y="37"/>
                  </a:cxn>
                  <a:cxn ang="0">
                    <a:pos x="27" y="38"/>
                  </a:cxn>
                  <a:cxn ang="0">
                    <a:pos x="21" y="37"/>
                  </a:cxn>
                  <a:cxn ang="0">
                    <a:pos x="17" y="37"/>
                  </a:cxn>
                  <a:cxn ang="0">
                    <a:pos x="11" y="35"/>
                  </a:cxn>
                  <a:cxn ang="0">
                    <a:pos x="9" y="33"/>
                  </a:cxn>
                  <a:cxn ang="0">
                    <a:pos x="6" y="30"/>
                  </a:cxn>
                  <a:cxn ang="0">
                    <a:pos x="3" y="27"/>
                  </a:cxn>
                  <a:cxn ang="0">
                    <a:pos x="1" y="24"/>
                  </a:cxn>
                  <a:cxn ang="0">
                    <a:pos x="0" y="20"/>
                  </a:cxn>
                  <a:cxn ang="0">
                    <a:pos x="1" y="15"/>
                  </a:cxn>
                  <a:cxn ang="0">
                    <a:pos x="3" y="11"/>
                  </a:cxn>
                  <a:cxn ang="0">
                    <a:pos x="6" y="8"/>
                  </a:cxn>
                  <a:cxn ang="0">
                    <a:pos x="9" y="5"/>
                  </a:cxn>
                  <a:cxn ang="0">
                    <a:pos x="11" y="3"/>
                  </a:cxn>
                  <a:cxn ang="0">
                    <a:pos x="17" y="1"/>
                  </a:cxn>
                  <a:cxn ang="0">
                    <a:pos x="21" y="1"/>
                  </a:cxn>
                  <a:cxn ang="0">
                    <a:pos x="27" y="0"/>
                  </a:cxn>
                </a:cxnLst>
                <a:rect l="0" t="0" r="r" b="b"/>
                <a:pathLst>
                  <a:path w="54" h="39">
                    <a:moveTo>
                      <a:pt x="27" y="0"/>
                    </a:moveTo>
                    <a:lnTo>
                      <a:pt x="27" y="0"/>
                    </a:lnTo>
                    <a:lnTo>
                      <a:pt x="32" y="1"/>
                    </a:lnTo>
                    <a:lnTo>
                      <a:pt x="37" y="1"/>
                    </a:lnTo>
                    <a:lnTo>
                      <a:pt x="42" y="3"/>
                    </a:lnTo>
                    <a:lnTo>
                      <a:pt x="44" y="5"/>
                    </a:lnTo>
                    <a:lnTo>
                      <a:pt x="49" y="8"/>
                    </a:lnTo>
                    <a:lnTo>
                      <a:pt x="50" y="11"/>
                    </a:lnTo>
                    <a:lnTo>
                      <a:pt x="53" y="15"/>
                    </a:lnTo>
                    <a:lnTo>
                      <a:pt x="53" y="20"/>
                    </a:lnTo>
                    <a:lnTo>
                      <a:pt x="53" y="24"/>
                    </a:lnTo>
                    <a:lnTo>
                      <a:pt x="50" y="27"/>
                    </a:lnTo>
                    <a:lnTo>
                      <a:pt x="49" y="30"/>
                    </a:lnTo>
                    <a:lnTo>
                      <a:pt x="44" y="33"/>
                    </a:lnTo>
                    <a:lnTo>
                      <a:pt x="42" y="35"/>
                    </a:lnTo>
                    <a:lnTo>
                      <a:pt x="37" y="37"/>
                    </a:lnTo>
                    <a:lnTo>
                      <a:pt x="32" y="37"/>
                    </a:lnTo>
                    <a:lnTo>
                      <a:pt x="27" y="38"/>
                    </a:lnTo>
                    <a:lnTo>
                      <a:pt x="21" y="37"/>
                    </a:lnTo>
                    <a:lnTo>
                      <a:pt x="17" y="37"/>
                    </a:lnTo>
                    <a:lnTo>
                      <a:pt x="11" y="35"/>
                    </a:lnTo>
                    <a:lnTo>
                      <a:pt x="9" y="33"/>
                    </a:lnTo>
                    <a:lnTo>
                      <a:pt x="6" y="30"/>
                    </a:lnTo>
                    <a:lnTo>
                      <a:pt x="3" y="27"/>
                    </a:lnTo>
                    <a:lnTo>
                      <a:pt x="1" y="24"/>
                    </a:lnTo>
                    <a:lnTo>
                      <a:pt x="0" y="20"/>
                    </a:lnTo>
                    <a:lnTo>
                      <a:pt x="1" y="15"/>
                    </a:lnTo>
                    <a:lnTo>
                      <a:pt x="3" y="11"/>
                    </a:lnTo>
                    <a:lnTo>
                      <a:pt x="6" y="8"/>
                    </a:lnTo>
                    <a:lnTo>
                      <a:pt x="9" y="5"/>
                    </a:lnTo>
                    <a:lnTo>
                      <a:pt x="11" y="3"/>
                    </a:lnTo>
                    <a:lnTo>
                      <a:pt x="17" y="1"/>
                    </a:lnTo>
                    <a:lnTo>
                      <a:pt x="21" y="1"/>
                    </a:lnTo>
                    <a:lnTo>
                      <a:pt x="27"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13" name="Group 81"/>
            <p:cNvGrpSpPr>
              <a:grpSpLocks/>
            </p:cNvGrpSpPr>
            <p:nvPr/>
          </p:nvGrpSpPr>
          <p:grpSpPr bwMode="auto">
            <a:xfrm>
              <a:off x="1586" y="1153"/>
              <a:ext cx="1477" cy="1776"/>
              <a:chOff x="1586" y="1153"/>
              <a:chExt cx="1477" cy="1776"/>
            </a:xfrm>
          </p:grpSpPr>
          <p:grpSp>
            <p:nvGrpSpPr>
              <p:cNvPr id="14" name="Group 82"/>
              <p:cNvGrpSpPr>
                <a:grpSpLocks/>
              </p:cNvGrpSpPr>
              <p:nvPr/>
            </p:nvGrpSpPr>
            <p:grpSpPr bwMode="auto">
              <a:xfrm>
                <a:off x="2145" y="2226"/>
                <a:ext cx="53" cy="38"/>
                <a:chOff x="2052" y="2429"/>
                <a:chExt cx="53" cy="38"/>
              </a:xfrm>
            </p:grpSpPr>
            <p:sp>
              <p:nvSpPr>
                <p:cNvPr id="50259" name="Freeform 83"/>
                <p:cNvSpPr>
                  <a:spLocks/>
                </p:cNvSpPr>
                <p:nvPr/>
              </p:nvSpPr>
              <p:spPr bwMode="auto">
                <a:xfrm>
                  <a:off x="2052" y="2429"/>
                  <a:ext cx="44" cy="31"/>
                </a:xfrm>
                <a:custGeom>
                  <a:avLst/>
                  <a:gdLst/>
                  <a:ahLst/>
                  <a:cxnLst>
                    <a:cxn ang="0">
                      <a:pos x="21" y="0"/>
                    </a:cxn>
                    <a:cxn ang="0">
                      <a:pos x="26" y="0"/>
                    </a:cxn>
                    <a:cxn ang="0">
                      <a:pos x="29" y="1"/>
                    </a:cxn>
                    <a:cxn ang="0">
                      <a:pos x="33" y="2"/>
                    </a:cxn>
                    <a:cxn ang="0">
                      <a:pos x="36" y="4"/>
                    </a:cxn>
                    <a:cxn ang="0">
                      <a:pos x="38" y="6"/>
                    </a:cxn>
                    <a:cxn ang="0">
                      <a:pos x="41" y="9"/>
                    </a:cxn>
                    <a:cxn ang="0">
                      <a:pos x="42" y="11"/>
                    </a:cxn>
                    <a:cxn ang="0">
                      <a:pos x="43" y="15"/>
                    </a:cxn>
                    <a:cxn ang="0">
                      <a:pos x="42" y="18"/>
                    </a:cxn>
                    <a:cxn ang="0">
                      <a:pos x="41" y="21"/>
                    </a:cxn>
                    <a:cxn ang="0">
                      <a:pos x="38" y="24"/>
                    </a:cxn>
                    <a:cxn ang="0">
                      <a:pos x="36" y="26"/>
                    </a:cxn>
                    <a:cxn ang="0">
                      <a:pos x="33" y="28"/>
                    </a:cxn>
                    <a:cxn ang="0">
                      <a:pos x="29" y="29"/>
                    </a:cxn>
                    <a:cxn ang="0">
                      <a:pos x="26" y="29"/>
                    </a:cxn>
                    <a:cxn ang="0">
                      <a:pos x="21" y="30"/>
                    </a:cxn>
                    <a:cxn ang="0">
                      <a:pos x="17" y="29"/>
                    </a:cxn>
                    <a:cxn ang="0">
                      <a:pos x="13" y="29"/>
                    </a:cxn>
                    <a:cxn ang="0">
                      <a:pos x="9" y="28"/>
                    </a:cxn>
                    <a:cxn ang="0">
                      <a:pos x="6" y="26"/>
                    </a:cxn>
                    <a:cxn ang="0">
                      <a:pos x="3" y="24"/>
                    </a:cxn>
                    <a:cxn ang="0">
                      <a:pos x="1" y="21"/>
                    </a:cxn>
                    <a:cxn ang="0">
                      <a:pos x="0" y="18"/>
                    </a:cxn>
                    <a:cxn ang="0">
                      <a:pos x="0" y="15"/>
                    </a:cxn>
                    <a:cxn ang="0">
                      <a:pos x="0" y="11"/>
                    </a:cxn>
                    <a:cxn ang="0">
                      <a:pos x="1" y="9"/>
                    </a:cxn>
                    <a:cxn ang="0">
                      <a:pos x="3" y="6"/>
                    </a:cxn>
                    <a:cxn ang="0">
                      <a:pos x="6" y="4"/>
                    </a:cxn>
                    <a:cxn ang="0">
                      <a:pos x="9" y="2"/>
                    </a:cxn>
                    <a:cxn ang="0">
                      <a:pos x="13" y="1"/>
                    </a:cxn>
                    <a:cxn ang="0">
                      <a:pos x="17" y="0"/>
                    </a:cxn>
                    <a:cxn ang="0">
                      <a:pos x="21" y="0"/>
                    </a:cxn>
                  </a:cxnLst>
                  <a:rect l="0" t="0" r="r" b="b"/>
                  <a:pathLst>
                    <a:path w="44" h="31">
                      <a:moveTo>
                        <a:pt x="21" y="0"/>
                      </a:moveTo>
                      <a:lnTo>
                        <a:pt x="26" y="0"/>
                      </a:lnTo>
                      <a:lnTo>
                        <a:pt x="29" y="1"/>
                      </a:lnTo>
                      <a:lnTo>
                        <a:pt x="33" y="2"/>
                      </a:lnTo>
                      <a:lnTo>
                        <a:pt x="36" y="4"/>
                      </a:lnTo>
                      <a:lnTo>
                        <a:pt x="38" y="6"/>
                      </a:lnTo>
                      <a:lnTo>
                        <a:pt x="41" y="9"/>
                      </a:lnTo>
                      <a:lnTo>
                        <a:pt x="42" y="11"/>
                      </a:lnTo>
                      <a:lnTo>
                        <a:pt x="43" y="15"/>
                      </a:lnTo>
                      <a:lnTo>
                        <a:pt x="42" y="18"/>
                      </a:lnTo>
                      <a:lnTo>
                        <a:pt x="41" y="21"/>
                      </a:lnTo>
                      <a:lnTo>
                        <a:pt x="38" y="24"/>
                      </a:lnTo>
                      <a:lnTo>
                        <a:pt x="36" y="26"/>
                      </a:lnTo>
                      <a:lnTo>
                        <a:pt x="33" y="28"/>
                      </a:lnTo>
                      <a:lnTo>
                        <a:pt x="29" y="29"/>
                      </a:lnTo>
                      <a:lnTo>
                        <a:pt x="26" y="29"/>
                      </a:lnTo>
                      <a:lnTo>
                        <a:pt x="21" y="30"/>
                      </a:lnTo>
                      <a:lnTo>
                        <a:pt x="17" y="29"/>
                      </a:lnTo>
                      <a:lnTo>
                        <a:pt x="13" y="29"/>
                      </a:lnTo>
                      <a:lnTo>
                        <a:pt x="9" y="28"/>
                      </a:lnTo>
                      <a:lnTo>
                        <a:pt x="6" y="26"/>
                      </a:lnTo>
                      <a:lnTo>
                        <a:pt x="3" y="24"/>
                      </a:lnTo>
                      <a:lnTo>
                        <a:pt x="1" y="21"/>
                      </a:lnTo>
                      <a:lnTo>
                        <a:pt x="0" y="18"/>
                      </a:lnTo>
                      <a:lnTo>
                        <a:pt x="0" y="15"/>
                      </a:lnTo>
                      <a:lnTo>
                        <a:pt x="0" y="11"/>
                      </a:lnTo>
                      <a:lnTo>
                        <a:pt x="1" y="9"/>
                      </a:lnTo>
                      <a:lnTo>
                        <a:pt x="3" y="6"/>
                      </a:lnTo>
                      <a:lnTo>
                        <a:pt x="6" y="4"/>
                      </a:lnTo>
                      <a:lnTo>
                        <a:pt x="9" y="2"/>
                      </a:lnTo>
                      <a:lnTo>
                        <a:pt x="13" y="1"/>
                      </a:lnTo>
                      <a:lnTo>
                        <a:pt x="17" y="0"/>
                      </a:lnTo>
                      <a:lnTo>
                        <a:pt x="21" y="0"/>
                      </a:lnTo>
                    </a:path>
                  </a:pathLst>
                </a:custGeom>
                <a:solidFill>
                  <a:srgbClr val="FFFFFF"/>
                </a:solidFill>
                <a:ln w="12700" cap="rnd" cmpd="sng">
                  <a:noFill/>
                  <a:prstDash val="solid"/>
                  <a:round/>
                  <a:headEnd type="none" w="med" len="med"/>
                  <a:tailEnd type="none" w="med" len="med"/>
                </a:ln>
                <a:effectLst/>
              </p:spPr>
              <p:txBody>
                <a:bodyPr/>
                <a:lstStyle/>
                <a:p>
                  <a:endParaRPr lang="it-IT"/>
                </a:p>
              </p:txBody>
            </p:sp>
            <p:sp>
              <p:nvSpPr>
                <p:cNvPr id="50260" name="Freeform 84"/>
                <p:cNvSpPr>
                  <a:spLocks/>
                </p:cNvSpPr>
                <p:nvPr/>
              </p:nvSpPr>
              <p:spPr bwMode="auto">
                <a:xfrm>
                  <a:off x="2052" y="2429"/>
                  <a:ext cx="53" cy="38"/>
                </a:xfrm>
                <a:custGeom>
                  <a:avLst/>
                  <a:gdLst/>
                  <a:ahLst/>
                  <a:cxnLst>
                    <a:cxn ang="0">
                      <a:pos x="25" y="0"/>
                    </a:cxn>
                    <a:cxn ang="0">
                      <a:pos x="25" y="0"/>
                    </a:cxn>
                    <a:cxn ang="0">
                      <a:pos x="31" y="0"/>
                    </a:cxn>
                    <a:cxn ang="0">
                      <a:pos x="35" y="1"/>
                    </a:cxn>
                    <a:cxn ang="0">
                      <a:pos x="39" y="3"/>
                    </a:cxn>
                    <a:cxn ang="0">
                      <a:pos x="44" y="5"/>
                    </a:cxn>
                    <a:cxn ang="0">
                      <a:pos x="46" y="8"/>
                    </a:cxn>
                    <a:cxn ang="0">
                      <a:pos x="49" y="11"/>
                    </a:cxn>
                    <a:cxn ang="0">
                      <a:pos x="51" y="14"/>
                    </a:cxn>
                    <a:cxn ang="0">
                      <a:pos x="52" y="18"/>
                    </a:cxn>
                    <a:cxn ang="0">
                      <a:pos x="51" y="22"/>
                    </a:cxn>
                    <a:cxn ang="0">
                      <a:pos x="49" y="26"/>
                    </a:cxn>
                    <a:cxn ang="0">
                      <a:pos x="46" y="29"/>
                    </a:cxn>
                    <a:cxn ang="0">
                      <a:pos x="44" y="32"/>
                    </a:cxn>
                    <a:cxn ang="0">
                      <a:pos x="39" y="34"/>
                    </a:cxn>
                    <a:cxn ang="0">
                      <a:pos x="35" y="36"/>
                    </a:cxn>
                    <a:cxn ang="0">
                      <a:pos x="31" y="36"/>
                    </a:cxn>
                    <a:cxn ang="0">
                      <a:pos x="25" y="37"/>
                    </a:cxn>
                    <a:cxn ang="0">
                      <a:pos x="21" y="36"/>
                    </a:cxn>
                    <a:cxn ang="0">
                      <a:pos x="15" y="36"/>
                    </a:cxn>
                    <a:cxn ang="0">
                      <a:pos x="11" y="34"/>
                    </a:cxn>
                    <a:cxn ang="0">
                      <a:pos x="7" y="32"/>
                    </a:cxn>
                    <a:cxn ang="0">
                      <a:pos x="4" y="29"/>
                    </a:cxn>
                    <a:cxn ang="0">
                      <a:pos x="1" y="26"/>
                    </a:cxn>
                    <a:cxn ang="0">
                      <a:pos x="0" y="22"/>
                    </a:cxn>
                    <a:cxn ang="0">
                      <a:pos x="0" y="18"/>
                    </a:cxn>
                    <a:cxn ang="0">
                      <a:pos x="0" y="14"/>
                    </a:cxn>
                    <a:cxn ang="0">
                      <a:pos x="1" y="11"/>
                    </a:cxn>
                    <a:cxn ang="0">
                      <a:pos x="4" y="8"/>
                    </a:cxn>
                    <a:cxn ang="0">
                      <a:pos x="7" y="5"/>
                    </a:cxn>
                    <a:cxn ang="0">
                      <a:pos x="11" y="3"/>
                    </a:cxn>
                    <a:cxn ang="0">
                      <a:pos x="15" y="1"/>
                    </a:cxn>
                    <a:cxn ang="0">
                      <a:pos x="21" y="0"/>
                    </a:cxn>
                    <a:cxn ang="0">
                      <a:pos x="25" y="0"/>
                    </a:cxn>
                  </a:cxnLst>
                  <a:rect l="0" t="0" r="r" b="b"/>
                  <a:pathLst>
                    <a:path w="53" h="38">
                      <a:moveTo>
                        <a:pt x="25" y="0"/>
                      </a:moveTo>
                      <a:lnTo>
                        <a:pt x="25" y="0"/>
                      </a:lnTo>
                      <a:lnTo>
                        <a:pt x="31" y="0"/>
                      </a:lnTo>
                      <a:lnTo>
                        <a:pt x="35" y="1"/>
                      </a:lnTo>
                      <a:lnTo>
                        <a:pt x="39" y="3"/>
                      </a:lnTo>
                      <a:lnTo>
                        <a:pt x="44" y="5"/>
                      </a:lnTo>
                      <a:lnTo>
                        <a:pt x="46" y="8"/>
                      </a:lnTo>
                      <a:lnTo>
                        <a:pt x="49" y="11"/>
                      </a:lnTo>
                      <a:lnTo>
                        <a:pt x="51" y="14"/>
                      </a:lnTo>
                      <a:lnTo>
                        <a:pt x="52" y="18"/>
                      </a:lnTo>
                      <a:lnTo>
                        <a:pt x="51" y="22"/>
                      </a:lnTo>
                      <a:lnTo>
                        <a:pt x="49" y="26"/>
                      </a:lnTo>
                      <a:lnTo>
                        <a:pt x="46" y="29"/>
                      </a:lnTo>
                      <a:lnTo>
                        <a:pt x="44" y="32"/>
                      </a:lnTo>
                      <a:lnTo>
                        <a:pt x="39" y="34"/>
                      </a:lnTo>
                      <a:lnTo>
                        <a:pt x="35" y="36"/>
                      </a:lnTo>
                      <a:lnTo>
                        <a:pt x="31" y="36"/>
                      </a:lnTo>
                      <a:lnTo>
                        <a:pt x="25" y="37"/>
                      </a:lnTo>
                      <a:lnTo>
                        <a:pt x="21" y="36"/>
                      </a:lnTo>
                      <a:lnTo>
                        <a:pt x="15" y="36"/>
                      </a:lnTo>
                      <a:lnTo>
                        <a:pt x="11" y="34"/>
                      </a:lnTo>
                      <a:lnTo>
                        <a:pt x="7" y="32"/>
                      </a:lnTo>
                      <a:lnTo>
                        <a:pt x="4" y="29"/>
                      </a:lnTo>
                      <a:lnTo>
                        <a:pt x="1" y="26"/>
                      </a:lnTo>
                      <a:lnTo>
                        <a:pt x="0" y="22"/>
                      </a:lnTo>
                      <a:lnTo>
                        <a:pt x="0" y="18"/>
                      </a:lnTo>
                      <a:lnTo>
                        <a:pt x="0" y="14"/>
                      </a:lnTo>
                      <a:lnTo>
                        <a:pt x="1" y="11"/>
                      </a:lnTo>
                      <a:lnTo>
                        <a:pt x="4" y="8"/>
                      </a:lnTo>
                      <a:lnTo>
                        <a:pt x="7" y="5"/>
                      </a:lnTo>
                      <a:lnTo>
                        <a:pt x="11" y="3"/>
                      </a:lnTo>
                      <a:lnTo>
                        <a:pt x="15" y="1"/>
                      </a:lnTo>
                      <a:lnTo>
                        <a:pt x="21" y="0"/>
                      </a:lnTo>
                      <a:lnTo>
                        <a:pt x="25"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15" name="Group 85"/>
              <p:cNvGrpSpPr>
                <a:grpSpLocks/>
              </p:cNvGrpSpPr>
              <p:nvPr/>
            </p:nvGrpSpPr>
            <p:grpSpPr bwMode="auto">
              <a:xfrm>
                <a:off x="2522" y="2890"/>
                <a:ext cx="52" cy="39"/>
                <a:chOff x="2429" y="3093"/>
                <a:chExt cx="52" cy="39"/>
              </a:xfrm>
            </p:grpSpPr>
            <p:sp>
              <p:nvSpPr>
                <p:cNvPr id="50262" name="Freeform 86"/>
                <p:cNvSpPr>
                  <a:spLocks/>
                </p:cNvSpPr>
                <p:nvPr/>
              </p:nvSpPr>
              <p:spPr bwMode="auto">
                <a:xfrm>
                  <a:off x="2429" y="3093"/>
                  <a:ext cx="43" cy="31"/>
                </a:xfrm>
                <a:custGeom>
                  <a:avLst/>
                  <a:gdLst/>
                  <a:ahLst/>
                  <a:cxnLst>
                    <a:cxn ang="0">
                      <a:pos x="22" y="0"/>
                    </a:cxn>
                    <a:cxn ang="0">
                      <a:pos x="25" y="1"/>
                    </a:cxn>
                    <a:cxn ang="0">
                      <a:pos x="30" y="1"/>
                    </a:cxn>
                    <a:cxn ang="0">
                      <a:pos x="33" y="2"/>
                    </a:cxn>
                    <a:cxn ang="0">
                      <a:pos x="35" y="4"/>
                    </a:cxn>
                    <a:cxn ang="0">
                      <a:pos x="39" y="6"/>
                    </a:cxn>
                    <a:cxn ang="0">
                      <a:pos x="40" y="9"/>
                    </a:cxn>
                    <a:cxn ang="0">
                      <a:pos x="42" y="11"/>
                    </a:cxn>
                    <a:cxn ang="0">
                      <a:pos x="42" y="15"/>
                    </a:cxn>
                    <a:cxn ang="0">
                      <a:pos x="42" y="18"/>
                    </a:cxn>
                    <a:cxn ang="0">
                      <a:pos x="40" y="21"/>
                    </a:cxn>
                    <a:cxn ang="0">
                      <a:pos x="39" y="24"/>
                    </a:cxn>
                    <a:cxn ang="0">
                      <a:pos x="35" y="26"/>
                    </a:cxn>
                    <a:cxn ang="0">
                      <a:pos x="33" y="28"/>
                    </a:cxn>
                    <a:cxn ang="0">
                      <a:pos x="30" y="29"/>
                    </a:cxn>
                    <a:cxn ang="0">
                      <a:pos x="25" y="29"/>
                    </a:cxn>
                    <a:cxn ang="0">
                      <a:pos x="22" y="30"/>
                    </a:cxn>
                    <a:cxn ang="0">
                      <a:pos x="17" y="29"/>
                    </a:cxn>
                    <a:cxn ang="0">
                      <a:pos x="14" y="29"/>
                    </a:cxn>
                    <a:cxn ang="0">
                      <a:pos x="9" y="28"/>
                    </a:cxn>
                    <a:cxn ang="0">
                      <a:pos x="7" y="26"/>
                    </a:cxn>
                    <a:cxn ang="0">
                      <a:pos x="5" y="24"/>
                    </a:cxn>
                    <a:cxn ang="0">
                      <a:pos x="2" y="21"/>
                    </a:cxn>
                    <a:cxn ang="0">
                      <a:pos x="1" y="18"/>
                    </a:cxn>
                    <a:cxn ang="0">
                      <a:pos x="0" y="15"/>
                    </a:cxn>
                    <a:cxn ang="0">
                      <a:pos x="1" y="11"/>
                    </a:cxn>
                    <a:cxn ang="0">
                      <a:pos x="2" y="9"/>
                    </a:cxn>
                    <a:cxn ang="0">
                      <a:pos x="5" y="6"/>
                    </a:cxn>
                    <a:cxn ang="0">
                      <a:pos x="7" y="4"/>
                    </a:cxn>
                    <a:cxn ang="0">
                      <a:pos x="9" y="2"/>
                    </a:cxn>
                    <a:cxn ang="0">
                      <a:pos x="14" y="1"/>
                    </a:cxn>
                    <a:cxn ang="0">
                      <a:pos x="17" y="1"/>
                    </a:cxn>
                    <a:cxn ang="0">
                      <a:pos x="22" y="0"/>
                    </a:cxn>
                  </a:cxnLst>
                  <a:rect l="0" t="0" r="r" b="b"/>
                  <a:pathLst>
                    <a:path w="43" h="31">
                      <a:moveTo>
                        <a:pt x="22" y="0"/>
                      </a:moveTo>
                      <a:lnTo>
                        <a:pt x="25" y="1"/>
                      </a:lnTo>
                      <a:lnTo>
                        <a:pt x="30" y="1"/>
                      </a:lnTo>
                      <a:lnTo>
                        <a:pt x="33" y="2"/>
                      </a:lnTo>
                      <a:lnTo>
                        <a:pt x="35" y="4"/>
                      </a:lnTo>
                      <a:lnTo>
                        <a:pt x="39" y="6"/>
                      </a:lnTo>
                      <a:lnTo>
                        <a:pt x="40" y="9"/>
                      </a:lnTo>
                      <a:lnTo>
                        <a:pt x="42" y="11"/>
                      </a:lnTo>
                      <a:lnTo>
                        <a:pt x="42" y="15"/>
                      </a:lnTo>
                      <a:lnTo>
                        <a:pt x="42" y="18"/>
                      </a:lnTo>
                      <a:lnTo>
                        <a:pt x="40" y="21"/>
                      </a:lnTo>
                      <a:lnTo>
                        <a:pt x="39" y="24"/>
                      </a:lnTo>
                      <a:lnTo>
                        <a:pt x="35" y="26"/>
                      </a:lnTo>
                      <a:lnTo>
                        <a:pt x="33" y="28"/>
                      </a:lnTo>
                      <a:lnTo>
                        <a:pt x="30" y="29"/>
                      </a:lnTo>
                      <a:lnTo>
                        <a:pt x="25" y="29"/>
                      </a:lnTo>
                      <a:lnTo>
                        <a:pt x="22" y="30"/>
                      </a:lnTo>
                      <a:lnTo>
                        <a:pt x="17" y="29"/>
                      </a:lnTo>
                      <a:lnTo>
                        <a:pt x="14" y="29"/>
                      </a:lnTo>
                      <a:lnTo>
                        <a:pt x="9" y="28"/>
                      </a:lnTo>
                      <a:lnTo>
                        <a:pt x="7" y="26"/>
                      </a:lnTo>
                      <a:lnTo>
                        <a:pt x="5" y="24"/>
                      </a:lnTo>
                      <a:lnTo>
                        <a:pt x="2" y="21"/>
                      </a:lnTo>
                      <a:lnTo>
                        <a:pt x="1" y="18"/>
                      </a:lnTo>
                      <a:lnTo>
                        <a:pt x="0" y="15"/>
                      </a:lnTo>
                      <a:lnTo>
                        <a:pt x="1" y="11"/>
                      </a:lnTo>
                      <a:lnTo>
                        <a:pt x="2" y="9"/>
                      </a:lnTo>
                      <a:lnTo>
                        <a:pt x="5" y="6"/>
                      </a:lnTo>
                      <a:lnTo>
                        <a:pt x="7" y="4"/>
                      </a:lnTo>
                      <a:lnTo>
                        <a:pt x="9" y="2"/>
                      </a:lnTo>
                      <a:lnTo>
                        <a:pt x="14" y="1"/>
                      </a:lnTo>
                      <a:lnTo>
                        <a:pt x="17" y="1"/>
                      </a:lnTo>
                      <a:lnTo>
                        <a:pt x="22" y="0"/>
                      </a:lnTo>
                    </a:path>
                  </a:pathLst>
                </a:custGeom>
                <a:solidFill>
                  <a:srgbClr val="FFFFFF"/>
                </a:solidFill>
                <a:ln w="12700" cap="rnd" cmpd="sng">
                  <a:noFill/>
                  <a:prstDash val="solid"/>
                  <a:round/>
                  <a:headEnd type="none" w="med" len="med"/>
                  <a:tailEnd type="none" w="med" len="med"/>
                </a:ln>
                <a:effectLst/>
              </p:spPr>
              <p:txBody>
                <a:bodyPr/>
                <a:lstStyle/>
                <a:p>
                  <a:endParaRPr lang="it-IT"/>
                </a:p>
              </p:txBody>
            </p:sp>
            <p:sp>
              <p:nvSpPr>
                <p:cNvPr id="50263" name="Freeform 87"/>
                <p:cNvSpPr>
                  <a:spLocks/>
                </p:cNvSpPr>
                <p:nvPr/>
              </p:nvSpPr>
              <p:spPr bwMode="auto">
                <a:xfrm>
                  <a:off x="2429" y="3093"/>
                  <a:ext cx="52" cy="39"/>
                </a:xfrm>
                <a:custGeom>
                  <a:avLst/>
                  <a:gdLst/>
                  <a:ahLst/>
                  <a:cxnLst>
                    <a:cxn ang="0">
                      <a:pos x="26" y="0"/>
                    </a:cxn>
                    <a:cxn ang="0">
                      <a:pos x="26" y="0"/>
                    </a:cxn>
                    <a:cxn ang="0">
                      <a:pos x="30" y="1"/>
                    </a:cxn>
                    <a:cxn ang="0">
                      <a:pos x="36" y="1"/>
                    </a:cxn>
                    <a:cxn ang="0">
                      <a:pos x="40" y="3"/>
                    </a:cxn>
                    <a:cxn ang="0">
                      <a:pos x="43" y="5"/>
                    </a:cxn>
                    <a:cxn ang="0">
                      <a:pos x="47" y="8"/>
                    </a:cxn>
                    <a:cxn ang="0">
                      <a:pos x="48" y="11"/>
                    </a:cxn>
                    <a:cxn ang="0">
                      <a:pos x="51" y="14"/>
                    </a:cxn>
                    <a:cxn ang="0">
                      <a:pos x="51" y="18"/>
                    </a:cxn>
                    <a:cxn ang="0">
                      <a:pos x="51" y="23"/>
                    </a:cxn>
                    <a:cxn ang="0">
                      <a:pos x="48" y="27"/>
                    </a:cxn>
                    <a:cxn ang="0">
                      <a:pos x="47" y="30"/>
                    </a:cxn>
                    <a:cxn ang="0">
                      <a:pos x="43" y="33"/>
                    </a:cxn>
                    <a:cxn ang="0">
                      <a:pos x="40" y="35"/>
                    </a:cxn>
                    <a:cxn ang="0">
                      <a:pos x="36" y="37"/>
                    </a:cxn>
                    <a:cxn ang="0">
                      <a:pos x="30" y="37"/>
                    </a:cxn>
                    <a:cxn ang="0">
                      <a:pos x="26" y="38"/>
                    </a:cxn>
                    <a:cxn ang="0">
                      <a:pos x="21" y="37"/>
                    </a:cxn>
                    <a:cxn ang="0">
                      <a:pos x="17" y="37"/>
                    </a:cxn>
                    <a:cxn ang="0">
                      <a:pos x="11" y="35"/>
                    </a:cxn>
                    <a:cxn ang="0">
                      <a:pos x="8" y="33"/>
                    </a:cxn>
                    <a:cxn ang="0">
                      <a:pos x="6" y="30"/>
                    </a:cxn>
                    <a:cxn ang="0">
                      <a:pos x="3" y="27"/>
                    </a:cxn>
                    <a:cxn ang="0">
                      <a:pos x="1" y="23"/>
                    </a:cxn>
                    <a:cxn ang="0">
                      <a:pos x="0" y="18"/>
                    </a:cxn>
                    <a:cxn ang="0">
                      <a:pos x="1" y="14"/>
                    </a:cxn>
                    <a:cxn ang="0">
                      <a:pos x="3" y="11"/>
                    </a:cxn>
                    <a:cxn ang="0">
                      <a:pos x="6" y="8"/>
                    </a:cxn>
                    <a:cxn ang="0">
                      <a:pos x="8" y="5"/>
                    </a:cxn>
                    <a:cxn ang="0">
                      <a:pos x="11" y="3"/>
                    </a:cxn>
                    <a:cxn ang="0">
                      <a:pos x="17" y="1"/>
                    </a:cxn>
                    <a:cxn ang="0">
                      <a:pos x="21" y="1"/>
                    </a:cxn>
                    <a:cxn ang="0">
                      <a:pos x="26" y="0"/>
                    </a:cxn>
                  </a:cxnLst>
                  <a:rect l="0" t="0" r="r" b="b"/>
                  <a:pathLst>
                    <a:path w="52" h="39">
                      <a:moveTo>
                        <a:pt x="26" y="0"/>
                      </a:moveTo>
                      <a:lnTo>
                        <a:pt x="26" y="0"/>
                      </a:lnTo>
                      <a:lnTo>
                        <a:pt x="30" y="1"/>
                      </a:lnTo>
                      <a:lnTo>
                        <a:pt x="36" y="1"/>
                      </a:lnTo>
                      <a:lnTo>
                        <a:pt x="40" y="3"/>
                      </a:lnTo>
                      <a:lnTo>
                        <a:pt x="43" y="5"/>
                      </a:lnTo>
                      <a:lnTo>
                        <a:pt x="47" y="8"/>
                      </a:lnTo>
                      <a:lnTo>
                        <a:pt x="48" y="11"/>
                      </a:lnTo>
                      <a:lnTo>
                        <a:pt x="51" y="14"/>
                      </a:lnTo>
                      <a:lnTo>
                        <a:pt x="51" y="18"/>
                      </a:lnTo>
                      <a:lnTo>
                        <a:pt x="51" y="23"/>
                      </a:lnTo>
                      <a:lnTo>
                        <a:pt x="48" y="27"/>
                      </a:lnTo>
                      <a:lnTo>
                        <a:pt x="47" y="30"/>
                      </a:lnTo>
                      <a:lnTo>
                        <a:pt x="43" y="33"/>
                      </a:lnTo>
                      <a:lnTo>
                        <a:pt x="40" y="35"/>
                      </a:lnTo>
                      <a:lnTo>
                        <a:pt x="36" y="37"/>
                      </a:lnTo>
                      <a:lnTo>
                        <a:pt x="30" y="37"/>
                      </a:lnTo>
                      <a:lnTo>
                        <a:pt x="26" y="38"/>
                      </a:lnTo>
                      <a:lnTo>
                        <a:pt x="21" y="37"/>
                      </a:lnTo>
                      <a:lnTo>
                        <a:pt x="17" y="37"/>
                      </a:lnTo>
                      <a:lnTo>
                        <a:pt x="11" y="35"/>
                      </a:lnTo>
                      <a:lnTo>
                        <a:pt x="8" y="33"/>
                      </a:lnTo>
                      <a:lnTo>
                        <a:pt x="6" y="30"/>
                      </a:lnTo>
                      <a:lnTo>
                        <a:pt x="3" y="27"/>
                      </a:lnTo>
                      <a:lnTo>
                        <a:pt x="1" y="23"/>
                      </a:lnTo>
                      <a:lnTo>
                        <a:pt x="0" y="18"/>
                      </a:lnTo>
                      <a:lnTo>
                        <a:pt x="1" y="14"/>
                      </a:lnTo>
                      <a:lnTo>
                        <a:pt x="3" y="11"/>
                      </a:lnTo>
                      <a:lnTo>
                        <a:pt x="6" y="8"/>
                      </a:lnTo>
                      <a:lnTo>
                        <a:pt x="8" y="5"/>
                      </a:lnTo>
                      <a:lnTo>
                        <a:pt x="11" y="3"/>
                      </a:lnTo>
                      <a:lnTo>
                        <a:pt x="17" y="1"/>
                      </a:lnTo>
                      <a:lnTo>
                        <a:pt x="21" y="1"/>
                      </a:lnTo>
                      <a:lnTo>
                        <a:pt x="26"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16" name="Group 88"/>
              <p:cNvGrpSpPr>
                <a:grpSpLocks/>
              </p:cNvGrpSpPr>
              <p:nvPr/>
            </p:nvGrpSpPr>
            <p:grpSpPr bwMode="auto">
              <a:xfrm>
                <a:off x="2418" y="2747"/>
                <a:ext cx="53" cy="39"/>
                <a:chOff x="2325" y="2950"/>
                <a:chExt cx="53" cy="39"/>
              </a:xfrm>
            </p:grpSpPr>
            <p:sp>
              <p:nvSpPr>
                <p:cNvPr id="50265" name="Freeform 89"/>
                <p:cNvSpPr>
                  <a:spLocks/>
                </p:cNvSpPr>
                <p:nvPr/>
              </p:nvSpPr>
              <p:spPr bwMode="auto">
                <a:xfrm>
                  <a:off x="2325" y="2950"/>
                  <a:ext cx="44" cy="32"/>
                </a:xfrm>
                <a:custGeom>
                  <a:avLst/>
                  <a:gdLst/>
                  <a:ahLst/>
                  <a:cxnLst>
                    <a:cxn ang="0">
                      <a:pos x="22" y="0"/>
                    </a:cxn>
                    <a:cxn ang="0">
                      <a:pos x="25" y="0"/>
                    </a:cxn>
                    <a:cxn ang="0">
                      <a:pos x="30" y="1"/>
                    </a:cxn>
                    <a:cxn ang="0">
                      <a:pos x="33" y="3"/>
                    </a:cxn>
                    <a:cxn ang="0">
                      <a:pos x="37" y="4"/>
                    </a:cxn>
                    <a:cxn ang="0">
                      <a:pos x="39" y="7"/>
                    </a:cxn>
                    <a:cxn ang="0">
                      <a:pos x="42" y="9"/>
                    </a:cxn>
                    <a:cxn ang="0">
                      <a:pos x="43" y="12"/>
                    </a:cxn>
                    <a:cxn ang="0">
                      <a:pos x="43" y="15"/>
                    </a:cxn>
                    <a:cxn ang="0">
                      <a:pos x="43" y="18"/>
                    </a:cxn>
                    <a:cxn ang="0">
                      <a:pos x="42" y="22"/>
                    </a:cxn>
                    <a:cxn ang="0">
                      <a:pos x="39" y="24"/>
                    </a:cxn>
                    <a:cxn ang="0">
                      <a:pos x="37" y="27"/>
                    </a:cxn>
                    <a:cxn ang="0">
                      <a:pos x="33" y="28"/>
                    </a:cxn>
                    <a:cxn ang="0">
                      <a:pos x="30" y="30"/>
                    </a:cxn>
                    <a:cxn ang="0">
                      <a:pos x="25" y="30"/>
                    </a:cxn>
                    <a:cxn ang="0">
                      <a:pos x="22" y="31"/>
                    </a:cxn>
                    <a:cxn ang="0">
                      <a:pos x="18" y="30"/>
                    </a:cxn>
                    <a:cxn ang="0">
                      <a:pos x="13" y="30"/>
                    </a:cxn>
                    <a:cxn ang="0">
                      <a:pos x="10" y="28"/>
                    </a:cxn>
                    <a:cxn ang="0">
                      <a:pos x="6" y="27"/>
                    </a:cxn>
                    <a:cxn ang="0">
                      <a:pos x="4" y="24"/>
                    </a:cxn>
                    <a:cxn ang="0">
                      <a:pos x="1" y="22"/>
                    </a:cxn>
                    <a:cxn ang="0">
                      <a:pos x="0" y="18"/>
                    </a:cxn>
                    <a:cxn ang="0">
                      <a:pos x="0" y="15"/>
                    </a:cxn>
                    <a:cxn ang="0">
                      <a:pos x="0" y="12"/>
                    </a:cxn>
                    <a:cxn ang="0">
                      <a:pos x="1" y="9"/>
                    </a:cxn>
                    <a:cxn ang="0">
                      <a:pos x="4" y="7"/>
                    </a:cxn>
                    <a:cxn ang="0">
                      <a:pos x="6" y="4"/>
                    </a:cxn>
                    <a:cxn ang="0">
                      <a:pos x="10" y="3"/>
                    </a:cxn>
                    <a:cxn ang="0">
                      <a:pos x="13" y="1"/>
                    </a:cxn>
                    <a:cxn ang="0">
                      <a:pos x="18" y="0"/>
                    </a:cxn>
                    <a:cxn ang="0">
                      <a:pos x="22" y="0"/>
                    </a:cxn>
                  </a:cxnLst>
                  <a:rect l="0" t="0" r="r" b="b"/>
                  <a:pathLst>
                    <a:path w="44" h="32">
                      <a:moveTo>
                        <a:pt x="22" y="0"/>
                      </a:moveTo>
                      <a:lnTo>
                        <a:pt x="25" y="0"/>
                      </a:lnTo>
                      <a:lnTo>
                        <a:pt x="30" y="1"/>
                      </a:lnTo>
                      <a:lnTo>
                        <a:pt x="33" y="3"/>
                      </a:lnTo>
                      <a:lnTo>
                        <a:pt x="37" y="4"/>
                      </a:lnTo>
                      <a:lnTo>
                        <a:pt x="39" y="7"/>
                      </a:lnTo>
                      <a:lnTo>
                        <a:pt x="42" y="9"/>
                      </a:lnTo>
                      <a:lnTo>
                        <a:pt x="43" y="12"/>
                      </a:lnTo>
                      <a:lnTo>
                        <a:pt x="43" y="15"/>
                      </a:lnTo>
                      <a:lnTo>
                        <a:pt x="43" y="18"/>
                      </a:lnTo>
                      <a:lnTo>
                        <a:pt x="42" y="22"/>
                      </a:lnTo>
                      <a:lnTo>
                        <a:pt x="39" y="24"/>
                      </a:lnTo>
                      <a:lnTo>
                        <a:pt x="37" y="27"/>
                      </a:lnTo>
                      <a:lnTo>
                        <a:pt x="33" y="28"/>
                      </a:lnTo>
                      <a:lnTo>
                        <a:pt x="30" y="30"/>
                      </a:lnTo>
                      <a:lnTo>
                        <a:pt x="25" y="30"/>
                      </a:lnTo>
                      <a:lnTo>
                        <a:pt x="22" y="31"/>
                      </a:lnTo>
                      <a:lnTo>
                        <a:pt x="18" y="30"/>
                      </a:lnTo>
                      <a:lnTo>
                        <a:pt x="13" y="30"/>
                      </a:lnTo>
                      <a:lnTo>
                        <a:pt x="10" y="28"/>
                      </a:lnTo>
                      <a:lnTo>
                        <a:pt x="6" y="27"/>
                      </a:lnTo>
                      <a:lnTo>
                        <a:pt x="4" y="24"/>
                      </a:lnTo>
                      <a:lnTo>
                        <a:pt x="1" y="22"/>
                      </a:lnTo>
                      <a:lnTo>
                        <a:pt x="0" y="18"/>
                      </a:lnTo>
                      <a:lnTo>
                        <a:pt x="0" y="15"/>
                      </a:lnTo>
                      <a:lnTo>
                        <a:pt x="0" y="12"/>
                      </a:lnTo>
                      <a:lnTo>
                        <a:pt x="1" y="9"/>
                      </a:lnTo>
                      <a:lnTo>
                        <a:pt x="4" y="7"/>
                      </a:lnTo>
                      <a:lnTo>
                        <a:pt x="6" y="4"/>
                      </a:lnTo>
                      <a:lnTo>
                        <a:pt x="10" y="3"/>
                      </a:lnTo>
                      <a:lnTo>
                        <a:pt x="13" y="1"/>
                      </a:lnTo>
                      <a:lnTo>
                        <a:pt x="18" y="0"/>
                      </a:lnTo>
                      <a:lnTo>
                        <a:pt x="22" y="0"/>
                      </a:lnTo>
                    </a:path>
                  </a:pathLst>
                </a:custGeom>
                <a:solidFill>
                  <a:srgbClr val="FFFFFF"/>
                </a:solidFill>
                <a:ln w="12700" cap="rnd" cmpd="sng">
                  <a:noFill/>
                  <a:prstDash val="solid"/>
                  <a:round/>
                  <a:headEnd type="none" w="med" len="med"/>
                  <a:tailEnd type="none" w="med" len="med"/>
                </a:ln>
                <a:effectLst/>
              </p:spPr>
              <p:txBody>
                <a:bodyPr/>
                <a:lstStyle/>
                <a:p>
                  <a:endParaRPr lang="it-IT"/>
                </a:p>
              </p:txBody>
            </p:sp>
            <p:sp>
              <p:nvSpPr>
                <p:cNvPr id="50266" name="Freeform 90"/>
                <p:cNvSpPr>
                  <a:spLocks/>
                </p:cNvSpPr>
                <p:nvPr/>
              </p:nvSpPr>
              <p:spPr bwMode="auto">
                <a:xfrm>
                  <a:off x="2325" y="2950"/>
                  <a:ext cx="53" cy="39"/>
                </a:xfrm>
                <a:custGeom>
                  <a:avLst/>
                  <a:gdLst/>
                  <a:ahLst/>
                  <a:cxnLst>
                    <a:cxn ang="0">
                      <a:pos x="26" y="0"/>
                    </a:cxn>
                    <a:cxn ang="0">
                      <a:pos x="26" y="0"/>
                    </a:cxn>
                    <a:cxn ang="0">
                      <a:pos x="30" y="0"/>
                    </a:cxn>
                    <a:cxn ang="0">
                      <a:pos x="36" y="1"/>
                    </a:cxn>
                    <a:cxn ang="0">
                      <a:pos x="40" y="3"/>
                    </a:cxn>
                    <a:cxn ang="0">
                      <a:pos x="45" y="5"/>
                    </a:cxn>
                    <a:cxn ang="0">
                      <a:pos x="48" y="8"/>
                    </a:cxn>
                    <a:cxn ang="0">
                      <a:pos x="51" y="11"/>
                    </a:cxn>
                    <a:cxn ang="0">
                      <a:pos x="52" y="14"/>
                    </a:cxn>
                    <a:cxn ang="0">
                      <a:pos x="52" y="18"/>
                    </a:cxn>
                    <a:cxn ang="0">
                      <a:pos x="52" y="23"/>
                    </a:cxn>
                    <a:cxn ang="0">
                      <a:pos x="51" y="27"/>
                    </a:cxn>
                    <a:cxn ang="0">
                      <a:pos x="48" y="30"/>
                    </a:cxn>
                    <a:cxn ang="0">
                      <a:pos x="45" y="33"/>
                    </a:cxn>
                    <a:cxn ang="0">
                      <a:pos x="40" y="35"/>
                    </a:cxn>
                    <a:cxn ang="0">
                      <a:pos x="36" y="37"/>
                    </a:cxn>
                    <a:cxn ang="0">
                      <a:pos x="30" y="37"/>
                    </a:cxn>
                    <a:cxn ang="0">
                      <a:pos x="26" y="38"/>
                    </a:cxn>
                    <a:cxn ang="0">
                      <a:pos x="22" y="37"/>
                    </a:cxn>
                    <a:cxn ang="0">
                      <a:pos x="16" y="37"/>
                    </a:cxn>
                    <a:cxn ang="0">
                      <a:pos x="12" y="35"/>
                    </a:cxn>
                    <a:cxn ang="0">
                      <a:pos x="7" y="33"/>
                    </a:cxn>
                    <a:cxn ang="0">
                      <a:pos x="4" y="30"/>
                    </a:cxn>
                    <a:cxn ang="0">
                      <a:pos x="1" y="27"/>
                    </a:cxn>
                    <a:cxn ang="0">
                      <a:pos x="0" y="23"/>
                    </a:cxn>
                    <a:cxn ang="0">
                      <a:pos x="0" y="18"/>
                    </a:cxn>
                    <a:cxn ang="0">
                      <a:pos x="0" y="14"/>
                    </a:cxn>
                    <a:cxn ang="0">
                      <a:pos x="1" y="11"/>
                    </a:cxn>
                    <a:cxn ang="0">
                      <a:pos x="4" y="8"/>
                    </a:cxn>
                    <a:cxn ang="0">
                      <a:pos x="7" y="5"/>
                    </a:cxn>
                    <a:cxn ang="0">
                      <a:pos x="12" y="3"/>
                    </a:cxn>
                    <a:cxn ang="0">
                      <a:pos x="16" y="1"/>
                    </a:cxn>
                    <a:cxn ang="0">
                      <a:pos x="22" y="0"/>
                    </a:cxn>
                    <a:cxn ang="0">
                      <a:pos x="26" y="0"/>
                    </a:cxn>
                  </a:cxnLst>
                  <a:rect l="0" t="0" r="r" b="b"/>
                  <a:pathLst>
                    <a:path w="53" h="39">
                      <a:moveTo>
                        <a:pt x="26" y="0"/>
                      </a:moveTo>
                      <a:lnTo>
                        <a:pt x="26" y="0"/>
                      </a:lnTo>
                      <a:lnTo>
                        <a:pt x="30" y="0"/>
                      </a:lnTo>
                      <a:lnTo>
                        <a:pt x="36" y="1"/>
                      </a:lnTo>
                      <a:lnTo>
                        <a:pt x="40" y="3"/>
                      </a:lnTo>
                      <a:lnTo>
                        <a:pt x="45" y="5"/>
                      </a:lnTo>
                      <a:lnTo>
                        <a:pt x="48" y="8"/>
                      </a:lnTo>
                      <a:lnTo>
                        <a:pt x="51" y="11"/>
                      </a:lnTo>
                      <a:lnTo>
                        <a:pt x="52" y="14"/>
                      </a:lnTo>
                      <a:lnTo>
                        <a:pt x="52" y="18"/>
                      </a:lnTo>
                      <a:lnTo>
                        <a:pt x="52" y="23"/>
                      </a:lnTo>
                      <a:lnTo>
                        <a:pt x="51" y="27"/>
                      </a:lnTo>
                      <a:lnTo>
                        <a:pt x="48" y="30"/>
                      </a:lnTo>
                      <a:lnTo>
                        <a:pt x="45" y="33"/>
                      </a:lnTo>
                      <a:lnTo>
                        <a:pt x="40" y="35"/>
                      </a:lnTo>
                      <a:lnTo>
                        <a:pt x="36" y="37"/>
                      </a:lnTo>
                      <a:lnTo>
                        <a:pt x="30" y="37"/>
                      </a:lnTo>
                      <a:lnTo>
                        <a:pt x="26" y="38"/>
                      </a:lnTo>
                      <a:lnTo>
                        <a:pt x="22" y="37"/>
                      </a:lnTo>
                      <a:lnTo>
                        <a:pt x="16" y="37"/>
                      </a:lnTo>
                      <a:lnTo>
                        <a:pt x="12" y="35"/>
                      </a:lnTo>
                      <a:lnTo>
                        <a:pt x="7" y="33"/>
                      </a:lnTo>
                      <a:lnTo>
                        <a:pt x="4" y="30"/>
                      </a:lnTo>
                      <a:lnTo>
                        <a:pt x="1" y="27"/>
                      </a:lnTo>
                      <a:lnTo>
                        <a:pt x="0" y="23"/>
                      </a:lnTo>
                      <a:lnTo>
                        <a:pt x="0" y="18"/>
                      </a:lnTo>
                      <a:lnTo>
                        <a:pt x="0" y="14"/>
                      </a:lnTo>
                      <a:lnTo>
                        <a:pt x="1" y="11"/>
                      </a:lnTo>
                      <a:lnTo>
                        <a:pt x="4" y="8"/>
                      </a:lnTo>
                      <a:lnTo>
                        <a:pt x="7" y="5"/>
                      </a:lnTo>
                      <a:lnTo>
                        <a:pt x="12" y="3"/>
                      </a:lnTo>
                      <a:lnTo>
                        <a:pt x="16" y="1"/>
                      </a:lnTo>
                      <a:lnTo>
                        <a:pt x="22" y="0"/>
                      </a:lnTo>
                      <a:lnTo>
                        <a:pt x="26"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17" name="Group 91"/>
              <p:cNvGrpSpPr>
                <a:grpSpLocks/>
              </p:cNvGrpSpPr>
              <p:nvPr/>
            </p:nvGrpSpPr>
            <p:grpSpPr bwMode="auto">
              <a:xfrm>
                <a:off x="2328" y="2538"/>
                <a:ext cx="51" cy="37"/>
                <a:chOff x="2235" y="2741"/>
                <a:chExt cx="51" cy="37"/>
              </a:xfrm>
            </p:grpSpPr>
            <p:sp>
              <p:nvSpPr>
                <p:cNvPr id="50268" name="Freeform 92"/>
                <p:cNvSpPr>
                  <a:spLocks/>
                </p:cNvSpPr>
                <p:nvPr/>
              </p:nvSpPr>
              <p:spPr bwMode="auto">
                <a:xfrm>
                  <a:off x="2235" y="2741"/>
                  <a:ext cx="44" cy="31"/>
                </a:xfrm>
                <a:custGeom>
                  <a:avLst/>
                  <a:gdLst/>
                  <a:ahLst/>
                  <a:cxnLst>
                    <a:cxn ang="0">
                      <a:pos x="21" y="0"/>
                    </a:cxn>
                    <a:cxn ang="0">
                      <a:pos x="26" y="1"/>
                    </a:cxn>
                    <a:cxn ang="0">
                      <a:pos x="29" y="1"/>
                    </a:cxn>
                    <a:cxn ang="0">
                      <a:pos x="33" y="2"/>
                    </a:cxn>
                    <a:cxn ang="0">
                      <a:pos x="36" y="4"/>
                    </a:cxn>
                    <a:cxn ang="0">
                      <a:pos x="38" y="6"/>
                    </a:cxn>
                    <a:cxn ang="0">
                      <a:pos x="41" y="9"/>
                    </a:cxn>
                    <a:cxn ang="0">
                      <a:pos x="42" y="11"/>
                    </a:cxn>
                    <a:cxn ang="0">
                      <a:pos x="43" y="15"/>
                    </a:cxn>
                    <a:cxn ang="0">
                      <a:pos x="42" y="18"/>
                    </a:cxn>
                    <a:cxn ang="0">
                      <a:pos x="41" y="21"/>
                    </a:cxn>
                    <a:cxn ang="0">
                      <a:pos x="38" y="24"/>
                    </a:cxn>
                    <a:cxn ang="0">
                      <a:pos x="36" y="26"/>
                    </a:cxn>
                    <a:cxn ang="0">
                      <a:pos x="33" y="28"/>
                    </a:cxn>
                    <a:cxn ang="0">
                      <a:pos x="29" y="29"/>
                    </a:cxn>
                    <a:cxn ang="0">
                      <a:pos x="26" y="29"/>
                    </a:cxn>
                    <a:cxn ang="0">
                      <a:pos x="21" y="30"/>
                    </a:cxn>
                    <a:cxn ang="0">
                      <a:pos x="17" y="29"/>
                    </a:cxn>
                    <a:cxn ang="0">
                      <a:pos x="13" y="29"/>
                    </a:cxn>
                    <a:cxn ang="0">
                      <a:pos x="9" y="28"/>
                    </a:cxn>
                    <a:cxn ang="0">
                      <a:pos x="6" y="26"/>
                    </a:cxn>
                    <a:cxn ang="0">
                      <a:pos x="3" y="24"/>
                    </a:cxn>
                    <a:cxn ang="0">
                      <a:pos x="1" y="21"/>
                    </a:cxn>
                    <a:cxn ang="0">
                      <a:pos x="0" y="18"/>
                    </a:cxn>
                    <a:cxn ang="0">
                      <a:pos x="0" y="15"/>
                    </a:cxn>
                    <a:cxn ang="0">
                      <a:pos x="0" y="11"/>
                    </a:cxn>
                    <a:cxn ang="0">
                      <a:pos x="1" y="9"/>
                    </a:cxn>
                    <a:cxn ang="0">
                      <a:pos x="3" y="6"/>
                    </a:cxn>
                    <a:cxn ang="0">
                      <a:pos x="6" y="4"/>
                    </a:cxn>
                    <a:cxn ang="0">
                      <a:pos x="9" y="2"/>
                    </a:cxn>
                    <a:cxn ang="0">
                      <a:pos x="13" y="1"/>
                    </a:cxn>
                    <a:cxn ang="0">
                      <a:pos x="17" y="1"/>
                    </a:cxn>
                    <a:cxn ang="0">
                      <a:pos x="21" y="0"/>
                    </a:cxn>
                  </a:cxnLst>
                  <a:rect l="0" t="0" r="r" b="b"/>
                  <a:pathLst>
                    <a:path w="44" h="31">
                      <a:moveTo>
                        <a:pt x="21" y="0"/>
                      </a:moveTo>
                      <a:lnTo>
                        <a:pt x="26" y="1"/>
                      </a:lnTo>
                      <a:lnTo>
                        <a:pt x="29" y="1"/>
                      </a:lnTo>
                      <a:lnTo>
                        <a:pt x="33" y="2"/>
                      </a:lnTo>
                      <a:lnTo>
                        <a:pt x="36" y="4"/>
                      </a:lnTo>
                      <a:lnTo>
                        <a:pt x="38" y="6"/>
                      </a:lnTo>
                      <a:lnTo>
                        <a:pt x="41" y="9"/>
                      </a:lnTo>
                      <a:lnTo>
                        <a:pt x="42" y="11"/>
                      </a:lnTo>
                      <a:lnTo>
                        <a:pt x="43" y="15"/>
                      </a:lnTo>
                      <a:lnTo>
                        <a:pt x="42" y="18"/>
                      </a:lnTo>
                      <a:lnTo>
                        <a:pt x="41" y="21"/>
                      </a:lnTo>
                      <a:lnTo>
                        <a:pt x="38" y="24"/>
                      </a:lnTo>
                      <a:lnTo>
                        <a:pt x="36" y="26"/>
                      </a:lnTo>
                      <a:lnTo>
                        <a:pt x="33" y="28"/>
                      </a:lnTo>
                      <a:lnTo>
                        <a:pt x="29" y="29"/>
                      </a:lnTo>
                      <a:lnTo>
                        <a:pt x="26" y="29"/>
                      </a:lnTo>
                      <a:lnTo>
                        <a:pt x="21" y="30"/>
                      </a:lnTo>
                      <a:lnTo>
                        <a:pt x="17" y="29"/>
                      </a:lnTo>
                      <a:lnTo>
                        <a:pt x="13" y="29"/>
                      </a:lnTo>
                      <a:lnTo>
                        <a:pt x="9" y="28"/>
                      </a:lnTo>
                      <a:lnTo>
                        <a:pt x="6" y="26"/>
                      </a:lnTo>
                      <a:lnTo>
                        <a:pt x="3" y="24"/>
                      </a:lnTo>
                      <a:lnTo>
                        <a:pt x="1" y="21"/>
                      </a:lnTo>
                      <a:lnTo>
                        <a:pt x="0" y="18"/>
                      </a:lnTo>
                      <a:lnTo>
                        <a:pt x="0" y="15"/>
                      </a:lnTo>
                      <a:lnTo>
                        <a:pt x="0" y="11"/>
                      </a:lnTo>
                      <a:lnTo>
                        <a:pt x="1" y="9"/>
                      </a:lnTo>
                      <a:lnTo>
                        <a:pt x="3" y="6"/>
                      </a:lnTo>
                      <a:lnTo>
                        <a:pt x="6" y="4"/>
                      </a:lnTo>
                      <a:lnTo>
                        <a:pt x="9" y="2"/>
                      </a:lnTo>
                      <a:lnTo>
                        <a:pt x="13" y="1"/>
                      </a:lnTo>
                      <a:lnTo>
                        <a:pt x="17" y="1"/>
                      </a:lnTo>
                      <a:lnTo>
                        <a:pt x="21" y="0"/>
                      </a:lnTo>
                    </a:path>
                  </a:pathLst>
                </a:custGeom>
                <a:solidFill>
                  <a:srgbClr val="FFFFFF"/>
                </a:solidFill>
                <a:ln w="12700" cap="rnd" cmpd="sng">
                  <a:noFill/>
                  <a:prstDash val="solid"/>
                  <a:round/>
                  <a:headEnd type="none" w="med" len="med"/>
                  <a:tailEnd type="none" w="med" len="med"/>
                </a:ln>
                <a:effectLst/>
              </p:spPr>
              <p:txBody>
                <a:bodyPr/>
                <a:lstStyle/>
                <a:p>
                  <a:endParaRPr lang="it-IT"/>
                </a:p>
              </p:txBody>
            </p:sp>
            <p:sp>
              <p:nvSpPr>
                <p:cNvPr id="50269" name="Freeform 93"/>
                <p:cNvSpPr>
                  <a:spLocks/>
                </p:cNvSpPr>
                <p:nvPr/>
              </p:nvSpPr>
              <p:spPr bwMode="auto">
                <a:xfrm>
                  <a:off x="2235" y="2741"/>
                  <a:ext cx="51" cy="37"/>
                </a:xfrm>
                <a:custGeom>
                  <a:avLst/>
                  <a:gdLst/>
                  <a:ahLst/>
                  <a:cxnLst>
                    <a:cxn ang="0">
                      <a:pos x="24" y="0"/>
                    </a:cxn>
                    <a:cxn ang="0">
                      <a:pos x="24" y="0"/>
                    </a:cxn>
                    <a:cxn ang="0">
                      <a:pos x="30" y="1"/>
                    </a:cxn>
                    <a:cxn ang="0">
                      <a:pos x="34" y="1"/>
                    </a:cxn>
                    <a:cxn ang="0">
                      <a:pos x="38" y="3"/>
                    </a:cxn>
                    <a:cxn ang="0">
                      <a:pos x="42" y="5"/>
                    </a:cxn>
                    <a:cxn ang="0">
                      <a:pos x="45" y="8"/>
                    </a:cxn>
                    <a:cxn ang="0">
                      <a:pos x="47" y="11"/>
                    </a:cxn>
                    <a:cxn ang="0">
                      <a:pos x="49" y="14"/>
                    </a:cxn>
                    <a:cxn ang="0">
                      <a:pos x="50" y="18"/>
                    </a:cxn>
                    <a:cxn ang="0">
                      <a:pos x="49" y="21"/>
                    </a:cxn>
                    <a:cxn ang="0">
                      <a:pos x="47" y="25"/>
                    </a:cxn>
                    <a:cxn ang="0">
                      <a:pos x="45" y="28"/>
                    </a:cxn>
                    <a:cxn ang="0">
                      <a:pos x="42" y="31"/>
                    </a:cxn>
                    <a:cxn ang="0">
                      <a:pos x="38" y="33"/>
                    </a:cxn>
                    <a:cxn ang="0">
                      <a:pos x="34" y="35"/>
                    </a:cxn>
                    <a:cxn ang="0">
                      <a:pos x="30" y="35"/>
                    </a:cxn>
                    <a:cxn ang="0">
                      <a:pos x="24" y="36"/>
                    </a:cxn>
                    <a:cxn ang="0">
                      <a:pos x="20" y="35"/>
                    </a:cxn>
                    <a:cxn ang="0">
                      <a:pos x="15" y="35"/>
                    </a:cxn>
                    <a:cxn ang="0">
                      <a:pos x="11" y="33"/>
                    </a:cxn>
                    <a:cxn ang="0">
                      <a:pos x="7" y="31"/>
                    </a:cxn>
                    <a:cxn ang="0">
                      <a:pos x="4" y="28"/>
                    </a:cxn>
                    <a:cxn ang="0">
                      <a:pos x="1" y="25"/>
                    </a:cxn>
                    <a:cxn ang="0">
                      <a:pos x="0" y="21"/>
                    </a:cxn>
                    <a:cxn ang="0">
                      <a:pos x="0" y="18"/>
                    </a:cxn>
                    <a:cxn ang="0">
                      <a:pos x="0" y="14"/>
                    </a:cxn>
                    <a:cxn ang="0">
                      <a:pos x="1" y="11"/>
                    </a:cxn>
                    <a:cxn ang="0">
                      <a:pos x="4" y="8"/>
                    </a:cxn>
                    <a:cxn ang="0">
                      <a:pos x="7" y="5"/>
                    </a:cxn>
                    <a:cxn ang="0">
                      <a:pos x="11" y="3"/>
                    </a:cxn>
                    <a:cxn ang="0">
                      <a:pos x="15" y="1"/>
                    </a:cxn>
                    <a:cxn ang="0">
                      <a:pos x="20" y="1"/>
                    </a:cxn>
                    <a:cxn ang="0">
                      <a:pos x="24" y="0"/>
                    </a:cxn>
                  </a:cxnLst>
                  <a:rect l="0" t="0" r="r" b="b"/>
                  <a:pathLst>
                    <a:path w="51" h="37">
                      <a:moveTo>
                        <a:pt x="24" y="0"/>
                      </a:moveTo>
                      <a:lnTo>
                        <a:pt x="24" y="0"/>
                      </a:lnTo>
                      <a:lnTo>
                        <a:pt x="30" y="1"/>
                      </a:lnTo>
                      <a:lnTo>
                        <a:pt x="34" y="1"/>
                      </a:lnTo>
                      <a:lnTo>
                        <a:pt x="38" y="3"/>
                      </a:lnTo>
                      <a:lnTo>
                        <a:pt x="42" y="5"/>
                      </a:lnTo>
                      <a:lnTo>
                        <a:pt x="45" y="8"/>
                      </a:lnTo>
                      <a:lnTo>
                        <a:pt x="47" y="11"/>
                      </a:lnTo>
                      <a:lnTo>
                        <a:pt x="49" y="14"/>
                      </a:lnTo>
                      <a:lnTo>
                        <a:pt x="50" y="18"/>
                      </a:lnTo>
                      <a:lnTo>
                        <a:pt x="49" y="21"/>
                      </a:lnTo>
                      <a:lnTo>
                        <a:pt x="47" y="25"/>
                      </a:lnTo>
                      <a:lnTo>
                        <a:pt x="45" y="28"/>
                      </a:lnTo>
                      <a:lnTo>
                        <a:pt x="42" y="31"/>
                      </a:lnTo>
                      <a:lnTo>
                        <a:pt x="38" y="33"/>
                      </a:lnTo>
                      <a:lnTo>
                        <a:pt x="34" y="35"/>
                      </a:lnTo>
                      <a:lnTo>
                        <a:pt x="30" y="35"/>
                      </a:lnTo>
                      <a:lnTo>
                        <a:pt x="24" y="36"/>
                      </a:lnTo>
                      <a:lnTo>
                        <a:pt x="20" y="35"/>
                      </a:lnTo>
                      <a:lnTo>
                        <a:pt x="15" y="35"/>
                      </a:lnTo>
                      <a:lnTo>
                        <a:pt x="11" y="33"/>
                      </a:lnTo>
                      <a:lnTo>
                        <a:pt x="7" y="31"/>
                      </a:lnTo>
                      <a:lnTo>
                        <a:pt x="4" y="28"/>
                      </a:lnTo>
                      <a:lnTo>
                        <a:pt x="1" y="25"/>
                      </a:lnTo>
                      <a:lnTo>
                        <a:pt x="0" y="21"/>
                      </a:lnTo>
                      <a:lnTo>
                        <a:pt x="0" y="18"/>
                      </a:lnTo>
                      <a:lnTo>
                        <a:pt x="0" y="14"/>
                      </a:lnTo>
                      <a:lnTo>
                        <a:pt x="1" y="11"/>
                      </a:lnTo>
                      <a:lnTo>
                        <a:pt x="4" y="8"/>
                      </a:lnTo>
                      <a:lnTo>
                        <a:pt x="7" y="5"/>
                      </a:lnTo>
                      <a:lnTo>
                        <a:pt x="11" y="3"/>
                      </a:lnTo>
                      <a:lnTo>
                        <a:pt x="15" y="1"/>
                      </a:lnTo>
                      <a:lnTo>
                        <a:pt x="20" y="1"/>
                      </a:lnTo>
                      <a:lnTo>
                        <a:pt x="24"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18" name="Group 94"/>
              <p:cNvGrpSpPr>
                <a:grpSpLocks/>
              </p:cNvGrpSpPr>
              <p:nvPr/>
            </p:nvGrpSpPr>
            <p:grpSpPr bwMode="auto">
              <a:xfrm>
                <a:off x="2267" y="2463"/>
                <a:ext cx="55" cy="38"/>
                <a:chOff x="2174" y="2666"/>
                <a:chExt cx="55" cy="38"/>
              </a:xfrm>
            </p:grpSpPr>
            <p:sp>
              <p:nvSpPr>
                <p:cNvPr id="50271" name="Freeform 95"/>
                <p:cNvSpPr>
                  <a:spLocks/>
                </p:cNvSpPr>
                <p:nvPr/>
              </p:nvSpPr>
              <p:spPr bwMode="auto">
                <a:xfrm>
                  <a:off x="2174" y="2666"/>
                  <a:ext cx="46" cy="32"/>
                </a:xfrm>
                <a:custGeom>
                  <a:avLst/>
                  <a:gdLst/>
                  <a:ahLst/>
                  <a:cxnLst>
                    <a:cxn ang="0">
                      <a:pos x="23" y="0"/>
                    </a:cxn>
                    <a:cxn ang="0">
                      <a:pos x="27" y="1"/>
                    </a:cxn>
                    <a:cxn ang="0">
                      <a:pos x="32" y="1"/>
                    </a:cxn>
                    <a:cxn ang="0">
                      <a:pos x="35" y="3"/>
                    </a:cxn>
                    <a:cxn ang="0">
                      <a:pos x="38" y="4"/>
                    </a:cxn>
                    <a:cxn ang="0">
                      <a:pos x="41" y="7"/>
                    </a:cxn>
                    <a:cxn ang="0">
                      <a:pos x="43" y="9"/>
                    </a:cxn>
                    <a:cxn ang="0">
                      <a:pos x="44" y="12"/>
                    </a:cxn>
                    <a:cxn ang="0">
                      <a:pos x="45" y="15"/>
                    </a:cxn>
                    <a:cxn ang="0">
                      <a:pos x="44" y="18"/>
                    </a:cxn>
                    <a:cxn ang="0">
                      <a:pos x="43" y="22"/>
                    </a:cxn>
                    <a:cxn ang="0">
                      <a:pos x="41" y="24"/>
                    </a:cxn>
                    <a:cxn ang="0">
                      <a:pos x="38" y="27"/>
                    </a:cxn>
                    <a:cxn ang="0">
                      <a:pos x="35" y="28"/>
                    </a:cxn>
                    <a:cxn ang="0">
                      <a:pos x="32" y="30"/>
                    </a:cxn>
                    <a:cxn ang="0">
                      <a:pos x="27" y="30"/>
                    </a:cxn>
                    <a:cxn ang="0">
                      <a:pos x="23" y="31"/>
                    </a:cxn>
                    <a:cxn ang="0">
                      <a:pos x="18" y="30"/>
                    </a:cxn>
                    <a:cxn ang="0">
                      <a:pos x="15" y="30"/>
                    </a:cxn>
                    <a:cxn ang="0">
                      <a:pos x="10" y="28"/>
                    </a:cxn>
                    <a:cxn ang="0">
                      <a:pos x="7" y="27"/>
                    </a:cxn>
                    <a:cxn ang="0">
                      <a:pos x="5" y="24"/>
                    </a:cxn>
                    <a:cxn ang="0">
                      <a:pos x="2" y="22"/>
                    </a:cxn>
                    <a:cxn ang="0">
                      <a:pos x="1" y="18"/>
                    </a:cxn>
                    <a:cxn ang="0">
                      <a:pos x="0" y="15"/>
                    </a:cxn>
                    <a:cxn ang="0">
                      <a:pos x="1" y="12"/>
                    </a:cxn>
                    <a:cxn ang="0">
                      <a:pos x="2" y="9"/>
                    </a:cxn>
                    <a:cxn ang="0">
                      <a:pos x="5" y="7"/>
                    </a:cxn>
                    <a:cxn ang="0">
                      <a:pos x="7" y="4"/>
                    </a:cxn>
                    <a:cxn ang="0">
                      <a:pos x="10" y="3"/>
                    </a:cxn>
                    <a:cxn ang="0">
                      <a:pos x="15" y="1"/>
                    </a:cxn>
                    <a:cxn ang="0">
                      <a:pos x="18" y="1"/>
                    </a:cxn>
                    <a:cxn ang="0">
                      <a:pos x="23" y="0"/>
                    </a:cxn>
                  </a:cxnLst>
                  <a:rect l="0" t="0" r="r" b="b"/>
                  <a:pathLst>
                    <a:path w="46" h="32">
                      <a:moveTo>
                        <a:pt x="23" y="0"/>
                      </a:moveTo>
                      <a:lnTo>
                        <a:pt x="27" y="1"/>
                      </a:lnTo>
                      <a:lnTo>
                        <a:pt x="32" y="1"/>
                      </a:lnTo>
                      <a:lnTo>
                        <a:pt x="35" y="3"/>
                      </a:lnTo>
                      <a:lnTo>
                        <a:pt x="38" y="4"/>
                      </a:lnTo>
                      <a:lnTo>
                        <a:pt x="41" y="7"/>
                      </a:lnTo>
                      <a:lnTo>
                        <a:pt x="43" y="9"/>
                      </a:lnTo>
                      <a:lnTo>
                        <a:pt x="44" y="12"/>
                      </a:lnTo>
                      <a:lnTo>
                        <a:pt x="45" y="15"/>
                      </a:lnTo>
                      <a:lnTo>
                        <a:pt x="44" y="18"/>
                      </a:lnTo>
                      <a:lnTo>
                        <a:pt x="43" y="22"/>
                      </a:lnTo>
                      <a:lnTo>
                        <a:pt x="41" y="24"/>
                      </a:lnTo>
                      <a:lnTo>
                        <a:pt x="38" y="27"/>
                      </a:lnTo>
                      <a:lnTo>
                        <a:pt x="35" y="28"/>
                      </a:lnTo>
                      <a:lnTo>
                        <a:pt x="32" y="30"/>
                      </a:lnTo>
                      <a:lnTo>
                        <a:pt x="27" y="30"/>
                      </a:lnTo>
                      <a:lnTo>
                        <a:pt x="23" y="31"/>
                      </a:lnTo>
                      <a:lnTo>
                        <a:pt x="18" y="30"/>
                      </a:lnTo>
                      <a:lnTo>
                        <a:pt x="15" y="30"/>
                      </a:lnTo>
                      <a:lnTo>
                        <a:pt x="10" y="28"/>
                      </a:lnTo>
                      <a:lnTo>
                        <a:pt x="7" y="27"/>
                      </a:lnTo>
                      <a:lnTo>
                        <a:pt x="5" y="24"/>
                      </a:lnTo>
                      <a:lnTo>
                        <a:pt x="2" y="22"/>
                      </a:lnTo>
                      <a:lnTo>
                        <a:pt x="1" y="18"/>
                      </a:lnTo>
                      <a:lnTo>
                        <a:pt x="0" y="15"/>
                      </a:lnTo>
                      <a:lnTo>
                        <a:pt x="1" y="12"/>
                      </a:lnTo>
                      <a:lnTo>
                        <a:pt x="2" y="9"/>
                      </a:lnTo>
                      <a:lnTo>
                        <a:pt x="5" y="7"/>
                      </a:lnTo>
                      <a:lnTo>
                        <a:pt x="7" y="4"/>
                      </a:lnTo>
                      <a:lnTo>
                        <a:pt x="10" y="3"/>
                      </a:lnTo>
                      <a:lnTo>
                        <a:pt x="15" y="1"/>
                      </a:lnTo>
                      <a:lnTo>
                        <a:pt x="18" y="1"/>
                      </a:lnTo>
                      <a:lnTo>
                        <a:pt x="23" y="0"/>
                      </a:lnTo>
                    </a:path>
                  </a:pathLst>
                </a:custGeom>
                <a:solidFill>
                  <a:srgbClr val="FFFFFF"/>
                </a:solidFill>
                <a:ln w="12700" cap="rnd" cmpd="sng">
                  <a:noFill/>
                  <a:prstDash val="solid"/>
                  <a:round/>
                  <a:headEnd type="none" w="med" len="med"/>
                  <a:tailEnd type="none" w="med" len="med"/>
                </a:ln>
                <a:effectLst/>
              </p:spPr>
              <p:txBody>
                <a:bodyPr/>
                <a:lstStyle/>
                <a:p>
                  <a:endParaRPr lang="it-IT"/>
                </a:p>
              </p:txBody>
            </p:sp>
            <p:sp>
              <p:nvSpPr>
                <p:cNvPr id="50272" name="Freeform 96"/>
                <p:cNvSpPr>
                  <a:spLocks/>
                </p:cNvSpPr>
                <p:nvPr/>
              </p:nvSpPr>
              <p:spPr bwMode="auto">
                <a:xfrm>
                  <a:off x="2174" y="2666"/>
                  <a:ext cx="55" cy="38"/>
                </a:xfrm>
                <a:custGeom>
                  <a:avLst/>
                  <a:gdLst/>
                  <a:ahLst/>
                  <a:cxnLst>
                    <a:cxn ang="0">
                      <a:pos x="28" y="0"/>
                    </a:cxn>
                    <a:cxn ang="0">
                      <a:pos x="28" y="0"/>
                    </a:cxn>
                    <a:cxn ang="0">
                      <a:pos x="32" y="1"/>
                    </a:cxn>
                    <a:cxn ang="0">
                      <a:pos x="38" y="1"/>
                    </a:cxn>
                    <a:cxn ang="0">
                      <a:pos x="42" y="3"/>
                    </a:cxn>
                    <a:cxn ang="0">
                      <a:pos x="45" y="5"/>
                    </a:cxn>
                    <a:cxn ang="0">
                      <a:pos x="50" y="8"/>
                    </a:cxn>
                    <a:cxn ang="0">
                      <a:pos x="51" y="11"/>
                    </a:cxn>
                    <a:cxn ang="0">
                      <a:pos x="53" y="14"/>
                    </a:cxn>
                    <a:cxn ang="0">
                      <a:pos x="54" y="18"/>
                    </a:cxn>
                    <a:cxn ang="0">
                      <a:pos x="53" y="22"/>
                    </a:cxn>
                    <a:cxn ang="0">
                      <a:pos x="51" y="26"/>
                    </a:cxn>
                    <a:cxn ang="0">
                      <a:pos x="50" y="29"/>
                    </a:cxn>
                    <a:cxn ang="0">
                      <a:pos x="45" y="32"/>
                    </a:cxn>
                    <a:cxn ang="0">
                      <a:pos x="42" y="34"/>
                    </a:cxn>
                    <a:cxn ang="0">
                      <a:pos x="38" y="36"/>
                    </a:cxn>
                    <a:cxn ang="0">
                      <a:pos x="32" y="36"/>
                    </a:cxn>
                    <a:cxn ang="0">
                      <a:pos x="28" y="37"/>
                    </a:cxn>
                    <a:cxn ang="0">
                      <a:pos x="22" y="36"/>
                    </a:cxn>
                    <a:cxn ang="0">
                      <a:pos x="18" y="36"/>
                    </a:cxn>
                    <a:cxn ang="0">
                      <a:pos x="12" y="34"/>
                    </a:cxn>
                    <a:cxn ang="0">
                      <a:pos x="9" y="32"/>
                    </a:cxn>
                    <a:cxn ang="0">
                      <a:pos x="6" y="29"/>
                    </a:cxn>
                    <a:cxn ang="0">
                      <a:pos x="3" y="26"/>
                    </a:cxn>
                    <a:cxn ang="0">
                      <a:pos x="1" y="22"/>
                    </a:cxn>
                    <a:cxn ang="0">
                      <a:pos x="0" y="18"/>
                    </a:cxn>
                    <a:cxn ang="0">
                      <a:pos x="1" y="14"/>
                    </a:cxn>
                    <a:cxn ang="0">
                      <a:pos x="3" y="11"/>
                    </a:cxn>
                    <a:cxn ang="0">
                      <a:pos x="6" y="8"/>
                    </a:cxn>
                    <a:cxn ang="0">
                      <a:pos x="9" y="5"/>
                    </a:cxn>
                    <a:cxn ang="0">
                      <a:pos x="12" y="3"/>
                    </a:cxn>
                    <a:cxn ang="0">
                      <a:pos x="18" y="1"/>
                    </a:cxn>
                    <a:cxn ang="0">
                      <a:pos x="22" y="1"/>
                    </a:cxn>
                    <a:cxn ang="0">
                      <a:pos x="28" y="0"/>
                    </a:cxn>
                  </a:cxnLst>
                  <a:rect l="0" t="0" r="r" b="b"/>
                  <a:pathLst>
                    <a:path w="55" h="38">
                      <a:moveTo>
                        <a:pt x="28" y="0"/>
                      </a:moveTo>
                      <a:lnTo>
                        <a:pt x="28" y="0"/>
                      </a:lnTo>
                      <a:lnTo>
                        <a:pt x="32" y="1"/>
                      </a:lnTo>
                      <a:lnTo>
                        <a:pt x="38" y="1"/>
                      </a:lnTo>
                      <a:lnTo>
                        <a:pt x="42" y="3"/>
                      </a:lnTo>
                      <a:lnTo>
                        <a:pt x="45" y="5"/>
                      </a:lnTo>
                      <a:lnTo>
                        <a:pt x="50" y="8"/>
                      </a:lnTo>
                      <a:lnTo>
                        <a:pt x="51" y="11"/>
                      </a:lnTo>
                      <a:lnTo>
                        <a:pt x="53" y="14"/>
                      </a:lnTo>
                      <a:lnTo>
                        <a:pt x="54" y="18"/>
                      </a:lnTo>
                      <a:lnTo>
                        <a:pt x="53" y="22"/>
                      </a:lnTo>
                      <a:lnTo>
                        <a:pt x="51" y="26"/>
                      </a:lnTo>
                      <a:lnTo>
                        <a:pt x="50" y="29"/>
                      </a:lnTo>
                      <a:lnTo>
                        <a:pt x="45" y="32"/>
                      </a:lnTo>
                      <a:lnTo>
                        <a:pt x="42" y="34"/>
                      </a:lnTo>
                      <a:lnTo>
                        <a:pt x="38" y="36"/>
                      </a:lnTo>
                      <a:lnTo>
                        <a:pt x="32" y="36"/>
                      </a:lnTo>
                      <a:lnTo>
                        <a:pt x="28" y="37"/>
                      </a:lnTo>
                      <a:lnTo>
                        <a:pt x="22" y="36"/>
                      </a:lnTo>
                      <a:lnTo>
                        <a:pt x="18" y="36"/>
                      </a:lnTo>
                      <a:lnTo>
                        <a:pt x="12" y="34"/>
                      </a:lnTo>
                      <a:lnTo>
                        <a:pt x="9" y="32"/>
                      </a:lnTo>
                      <a:lnTo>
                        <a:pt x="6" y="29"/>
                      </a:lnTo>
                      <a:lnTo>
                        <a:pt x="3" y="26"/>
                      </a:lnTo>
                      <a:lnTo>
                        <a:pt x="1" y="22"/>
                      </a:lnTo>
                      <a:lnTo>
                        <a:pt x="0" y="18"/>
                      </a:lnTo>
                      <a:lnTo>
                        <a:pt x="1" y="14"/>
                      </a:lnTo>
                      <a:lnTo>
                        <a:pt x="3" y="11"/>
                      </a:lnTo>
                      <a:lnTo>
                        <a:pt x="6" y="8"/>
                      </a:lnTo>
                      <a:lnTo>
                        <a:pt x="9" y="5"/>
                      </a:lnTo>
                      <a:lnTo>
                        <a:pt x="12" y="3"/>
                      </a:lnTo>
                      <a:lnTo>
                        <a:pt x="18" y="1"/>
                      </a:lnTo>
                      <a:lnTo>
                        <a:pt x="22" y="1"/>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19" name="Group 97"/>
              <p:cNvGrpSpPr>
                <a:grpSpLocks/>
              </p:cNvGrpSpPr>
              <p:nvPr/>
            </p:nvGrpSpPr>
            <p:grpSpPr bwMode="auto">
              <a:xfrm>
                <a:off x="1586" y="1153"/>
                <a:ext cx="52" cy="38"/>
                <a:chOff x="1493" y="1356"/>
                <a:chExt cx="52" cy="38"/>
              </a:xfrm>
            </p:grpSpPr>
            <p:sp>
              <p:nvSpPr>
                <p:cNvPr id="50274" name="Freeform 98"/>
                <p:cNvSpPr>
                  <a:spLocks/>
                </p:cNvSpPr>
                <p:nvPr/>
              </p:nvSpPr>
              <p:spPr bwMode="auto">
                <a:xfrm>
                  <a:off x="1493" y="1356"/>
                  <a:ext cx="44" cy="32"/>
                </a:xfrm>
                <a:custGeom>
                  <a:avLst/>
                  <a:gdLst/>
                  <a:ahLst/>
                  <a:cxnLst>
                    <a:cxn ang="0">
                      <a:pos x="21" y="0"/>
                    </a:cxn>
                    <a:cxn ang="0">
                      <a:pos x="26" y="1"/>
                    </a:cxn>
                    <a:cxn ang="0">
                      <a:pos x="29" y="1"/>
                    </a:cxn>
                    <a:cxn ang="0">
                      <a:pos x="34" y="3"/>
                    </a:cxn>
                    <a:cxn ang="0">
                      <a:pos x="36" y="4"/>
                    </a:cxn>
                    <a:cxn ang="0">
                      <a:pos x="38" y="7"/>
                    </a:cxn>
                    <a:cxn ang="0">
                      <a:pos x="41" y="9"/>
                    </a:cxn>
                    <a:cxn ang="0">
                      <a:pos x="42" y="13"/>
                    </a:cxn>
                    <a:cxn ang="0">
                      <a:pos x="43" y="16"/>
                    </a:cxn>
                    <a:cxn ang="0">
                      <a:pos x="42" y="19"/>
                    </a:cxn>
                    <a:cxn ang="0">
                      <a:pos x="41" y="22"/>
                    </a:cxn>
                    <a:cxn ang="0">
                      <a:pos x="38" y="24"/>
                    </a:cxn>
                    <a:cxn ang="0">
                      <a:pos x="36" y="27"/>
                    </a:cxn>
                    <a:cxn ang="0">
                      <a:pos x="34" y="28"/>
                    </a:cxn>
                    <a:cxn ang="0">
                      <a:pos x="29" y="30"/>
                    </a:cxn>
                    <a:cxn ang="0">
                      <a:pos x="26" y="31"/>
                    </a:cxn>
                    <a:cxn ang="0">
                      <a:pos x="21" y="31"/>
                    </a:cxn>
                    <a:cxn ang="0">
                      <a:pos x="17" y="31"/>
                    </a:cxn>
                    <a:cxn ang="0">
                      <a:pos x="14" y="30"/>
                    </a:cxn>
                    <a:cxn ang="0">
                      <a:pos x="9" y="28"/>
                    </a:cxn>
                    <a:cxn ang="0">
                      <a:pos x="7" y="27"/>
                    </a:cxn>
                    <a:cxn ang="0">
                      <a:pos x="3" y="24"/>
                    </a:cxn>
                    <a:cxn ang="0">
                      <a:pos x="2" y="22"/>
                    </a:cxn>
                    <a:cxn ang="0">
                      <a:pos x="1" y="19"/>
                    </a:cxn>
                    <a:cxn ang="0">
                      <a:pos x="0" y="16"/>
                    </a:cxn>
                    <a:cxn ang="0">
                      <a:pos x="1" y="13"/>
                    </a:cxn>
                    <a:cxn ang="0">
                      <a:pos x="2" y="9"/>
                    </a:cxn>
                    <a:cxn ang="0">
                      <a:pos x="3" y="7"/>
                    </a:cxn>
                    <a:cxn ang="0">
                      <a:pos x="7" y="4"/>
                    </a:cxn>
                    <a:cxn ang="0">
                      <a:pos x="9" y="3"/>
                    </a:cxn>
                    <a:cxn ang="0">
                      <a:pos x="14" y="1"/>
                    </a:cxn>
                    <a:cxn ang="0">
                      <a:pos x="17" y="1"/>
                    </a:cxn>
                    <a:cxn ang="0">
                      <a:pos x="21" y="0"/>
                    </a:cxn>
                  </a:cxnLst>
                  <a:rect l="0" t="0" r="r" b="b"/>
                  <a:pathLst>
                    <a:path w="44" h="32">
                      <a:moveTo>
                        <a:pt x="21" y="0"/>
                      </a:moveTo>
                      <a:lnTo>
                        <a:pt x="26" y="1"/>
                      </a:lnTo>
                      <a:lnTo>
                        <a:pt x="29" y="1"/>
                      </a:lnTo>
                      <a:lnTo>
                        <a:pt x="34" y="3"/>
                      </a:lnTo>
                      <a:lnTo>
                        <a:pt x="36" y="4"/>
                      </a:lnTo>
                      <a:lnTo>
                        <a:pt x="38" y="7"/>
                      </a:lnTo>
                      <a:lnTo>
                        <a:pt x="41" y="9"/>
                      </a:lnTo>
                      <a:lnTo>
                        <a:pt x="42" y="13"/>
                      </a:lnTo>
                      <a:lnTo>
                        <a:pt x="43" y="16"/>
                      </a:lnTo>
                      <a:lnTo>
                        <a:pt x="42" y="19"/>
                      </a:lnTo>
                      <a:lnTo>
                        <a:pt x="41" y="22"/>
                      </a:lnTo>
                      <a:lnTo>
                        <a:pt x="38" y="24"/>
                      </a:lnTo>
                      <a:lnTo>
                        <a:pt x="36" y="27"/>
                      </a:lnTo>
                      <a:lnTo>
                        <a:pt x="34" y="28"/>
                      </a:lnTo>
                      <a:lnTo>
                        <a:pt x="29" y="30"/>
                      </a:lnTo>
                      <a:lnTo>
                        <a:pt x="26" y="31"/>
                      </a:lnTo>
                      <a:lnTo>
                        <a:pt x="21" y="31"/>
                      </a:lnTo>
                      <a:lnTo>
                        <a:pt x="17" y="31"/>
                      </a:lnTo>
                      <a:lnTo>
                        <a:pt x="14" y="30"/>
                      </a:lnTo>
                      <a:lnTo>
                        <a:pt x="9" y="28"/>
                      </a:lnTo>
                      <a:lnTo>
                        <a:pt x="7" y="27"/>
                      </a:lnTo>
                      <a:lnTo>
                        <a:pt x="3" y="24"/>
                      </a:lnTo>
                      <a:lnTo>
                        <a:pt x="2" y="22"/>
                      </a:lnTo>
                      <a:lnTo>
                        <a:pt x="1" y="19"/>
                      </a:lnTo>
                      <a:lnTo>
                        <a:pt x="0" y="16"/>
                      </a:lnTo>
                      <a:lnTo>
                        <a:pt x="1" y="13"/>
                      </a:lnTo>
                      <a:lnTo>
                        <a:pt x="2" y="9"/>
                      </a:lnTo>
                      <a:lnTo>
                        <a:pt x="3" y="7"/>
                      </a:lnTo>
                      <a:lnTo>
                        <a:pt x="7" y="4"/>
                      </a:lnTo>
                      <a:lnTo>
                        <a:pt x="9" y="3"/>
                      </a:lnTo>
                      <a:lnTo>
                        <a:pt x="14" y="1"/>
                      </a:lnTo>
                      <a:lnTo>
                        <a:pt x="17" y="1"/>
                      </a:lnTo>
                      <a:lnTo>
                        <a:pt x="21" y="0"/>
                      </a:lnTo>
                    </a:path>
                  </a:pathLst>
                </a:custGeom>
                <a:solidFill>
                  <a:srgbClr val="FFFFFF"/>
                </a:solidFill>
                <a:ln w="12700" cap="rnd" cmpd="sng">
                  <a:noFill/>
                  <a:prstDash val="solid"/>
                  <a:round/>
                  <a:headEnd type="none" w="med" len="med"/>
                  <a:tailEnd type="none" w="med" len="med"/>
                </a:ln>
                <a:effectLst/>
              </p:spPr>
              <p:txBody>
                <a:bodyPr/>
                <a:lstStyle/>
                <a:p>
                  <a:endParaRPr lang="it-IT"/>
                </a:p>
              </p:txBody>
            </p:sp>
            <p:sp>
              <p:nvSpPr>
                <p:cNvPr id="50275" name="Freeform 99"/>
                <p:cNvSpPr>
                  <a:spLocks/>
                </p:cNvSpPr>
                <p:nvPr/>
              </p:nvSpPr>
              <p:spPr bwMode="auto">
                <a:xfrm>
                  <a:off x="1493" y="1356"/>
                  <a:ext cx="52" cy="38"/>
                </a:xfrm>
                <a:custGeom>
                  <a:avLst/>
                  <a:gdLst/>
                  <a:ahLst/>
                  <a:cxnLst>
                    <a:cxn ang="0">
                      <a:pos x="25" y="0"/>
                    </a:cxn>
                    <a:cxn ang="0">
                      <a:pos x="25" y="0"/>
                    </a:cxn>
                    <a:cxn ang="0">
                      <a:pos x="30" y="1"/>
                    </a:cxn>
                    <a:cxn ang="0">
                      <a:pos x="34" y="1"/>
                    </a:cxn>
                    <a:cxn ang="0">
                      <a:pos x="40" y="3"/>
                    </a:cxn>
                    <a:cxn ang="0">
                      <a:pos x="43" y="5"/>
                    </a:cxn>
                    <a:cxn ang="0">
                      <a:pos x="45" y="8"/>
                    </a:cxn>
                    <a:cxn ang="0">
                      <a:pos x="48" y="11"/>
                    </a:cxn>
                    <a:cxn ang="0">
                      <a:pos x="50" y="15"/>
                    </a:cxn>
                    <a:cxn ang="0">
                      <a:pos x="51" y="19"/>
                    </a:cxn>
                    <a:cxn ang="0">
                      <a:pos x="50" y="23"/>
                    </a:cxn>
                    <a:cxn ang="0">
                      <a:pos x="48" y="26"/>
                    </a:cxn>
                    <a:cxn ang="0">
                      <a:pos x="45" y="29"/>
                    </a:cxn>
                    <a:cxn ang="0">
                      <a:pos x="43" y="32"/>
                    </a:cxn>
                    <a:cxn ang="0">
                      <a:pos x="40" y="34"/>
                    </a:cxn>
                    <a:cxn ang="0">
                      <a:pos x="34" y="36"/>
                    </a:cxn>
                    <a:cxn ang="0">
                      <a:pos x="30" y="37"/>
                    </a:cxn>
                    <a:cxn ang="0">
                      <a:pos x="25" y="37"/>
                    </a:cxn>
                    <a:cxn ang="0">
                      <a:pos x="21" y="37"/>
                    </a:cxn>
                    <a:cxn ang="0">
                      <a:pos x="17" y="36"/>
                    </a:cxn>
                    <a:cxn ang="0">
                      <a:pos x="11" y="34"/>
                    </a:cxn>
                    <a:cxn ang="0">
                      <a:pos x="8" y="32"/>
                    </a:cxn>
                    <a:cxn ang="0">
                      <a:pos x="4" y="29"/>
                    </a:cxn>
                    <a:cxn ang="0">
                      <a:pos x="3" y="26"/>
                    </a:cxn>
                    <a:cxn ang="0">
                      <a:pos x="1" y="23"/>
                    </a:cxn>
                    <a:cxn ang="0">
                      <a:pos x="0" y="19"/>
                    </a:cxn>
                    <a:cxn ang="0">
                      <a:pos x="1" y="15"/>
                    </a:cxn>
                    <a:cxn ang="0">
                      <a:pos x="3" y="11"/>
                    </a:cxn>
                    <a:cxn ang="0">
                      <a:pos x="4" y="8"/>
                    </a:cxn>
                    <a:cxn ang="0">
                      <a:pos x="8" y="5"/>
                    </a:cxn>
                    <a:cxn ang="0">
                      <a:pos x="11" y="3"/>
                    </a:cxn>
                    <a:cxn ang="0">
                      <a:pos x="17" y="1"/>
                    </a:cxn>
                    <a:cxn ang="0">
                      <a:pos x="21" y="1"/>
                    </a:cxn>
                    <a:cxn ang="0">
                      <a:pos x="25" y="0"/>
                    </a:cxn>
                  </a:cxnLst>
                  <a:rect l="0" t="0" r="r" b="b"/>
                  <a:pathLst>
                    <a:path w="52" h="38">
                      <a:moveTo>
                        <a:pt x="25" y="0"/>
                      </a:moveTo>
                      <a:lnTo>
                        <a:pt x="25" y="0"/>
                      </a:lnTo>
                      <a:lnTo>
                        <a:pt x="30" y="1"/>
                      </a:lnTo>
                      <a:lnTo>
                        <a:pt x="34" y="1"/>
                      </a:lnTo>
                      <a:lnTo>
                        <a:pt x="40" y="3"/>
                      </a:lnTo>
                      <a:lnTo>
                        <a:pt x="43" y="5"/>
                      </a:lnTo>
                      <a:lnTo>
                        <a:pt x="45" y="8"/>
                      </a:lnTo>
                      <a:lnTo>
                        <a:pt x="48" y="11"/>
                      </a:lnTo>
                      <a:lnTo>
                        <a:pt x="50" y="15"/>
                      </a:lnTo>
                      <a:lnTo>
                        <a:pt x="51" y="19"/>
                      </a:lnTo>
                      <a:lnTo>
                        <a:pt x="50" y="23"/>
                      </a:lnTo>
                      <a:lnTo>
                        <a:pt x="48" y="26"/>
                      </a:lnTo>
                      <a:lnTo>
                        <a:pt x="45" y="29"/>
                      </a:lnTo>
                      <a:lnTo>
                        <a:pt x="43" y="32"/>
                      </a:lnTo>
                      <a:lnTo>
                        <a:pt x="40" y="34"/>
                      </a:lnTo>
                      <a:lnTo>
                        <a:pt x="34" y="36"/>
                      </a:lnTo>
                      <a:lnTo>
                        <a:pt x="30" y="37"/>
                      </a:lnTo>
                      <a:lnTo>
                        <a:pt x="25" y="37"/>
                      </a:lnTo>
                      <a:lnTo>
                        <a:pt x="21" y="37"/>
                      </a:lnTo>
                      <a:lnTo>
                        <a:pt x="17" y="36"/>
                      </a:lnTo>
                      <a:lnTo>
                        <a:pt x="11" y="34"/>
                      </a:lnTo>
                      <a:lnTo>
                        <a:pt x="8" y="32"/>
                      </a:lnTo>
                      <a:lnTo>
                        <a:pt x="4" y="29"/>
                      </a:lnTo>
                      <a:lnTo>
                        <a:pt x="3" y="26"/>
                      </a:lnTo>
                      <a:lnTo>
                        <a:pt x="1" y="23"/>
                      </a:lnTo>
                      <a:lnTo>
                        <a:pt x="0" y="19"/>
                      </a:lnTo>
                      <a:lnTo>
                        <a:pt x="1" y="15"/>
                      </a:lnTo>
                      <a:lnTo>
                        <a:pt x="3" y="11"/>
                      </a:lnTo>
                      <a:lnTo>
                        <a:pt x="4" y="8"/>
                      </a:lnTo>
                      <a:lnTo>
                        <a:pt x="8" y="5"/>
                      </a:lnTo>
                      <a:lnTo>
                        <a:pt x="11" y="3"/>
                      </a:lnTo>
                      <a:lnTo>
                        <a:pt x="17" y="1"/>
                      </a:lnTo>
                      <a:lnTo>
                        <a:pt x="21" y="1"/>
                      </a:lnTo>
                      <a:lnTo>
                        <a:pt x="25"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20" name="Group 100"/>
              <p:cNvGrpSpPr>
                <a:grpSpLocks/>
              </p:cNvGrpSpPr>
              <p:nvPr/>
            </p:nvGrpSpPr>
            <p:grpSpPr bwMode="auto">
              <a:xfrm>
                <a:off x="2190" y="2379"/>
                <a:ext cx="53" cy="39"/>
                <a:chOff x="2097" y="2582"/>
                <a:chExt cx="53" cy="39"/>
              </a:xfrm>
            </p:grpSpPr>
            <p:sp>
              <p:nvSpPr>
                <p:cNvPr id="50277" name="Freeform 101"/>
                <p:cNvSpPr>
                  <a:spLocks/>
                </p:cNvSpPr>
                <p:nvPr/>
              </p:nvSpPr>
              <p:spPr bwMode="auto">
                <a:xfrm>
                  <a:off x="2097" y="2582"/>
                  <a:ext cx="44" cy="31"/>
                </a:xfrm>
                <a:custGeom>
                  <a:avLst/>
                  <a:gdLst/>
                  <a:ahLst/>
                  <a:cxnLst>
                    <a:cxn ang="0">
                      <a:pos x="21" y="0"/>
                    </a:cxn>
                    <a:cxn ang="0">
                      <a:pos x="26" y="0"/>
                    </a:cxn>
                    <a:cxn ang="0">
                      <a:pos x="29" y="1"/>
                    </a:cxn>
                    <a:cxn ang="0">
                      <a:pos x="34" y="2"/>
                    </a:cxn>
                    <a:cxn ang="0">
                      <a:pos x="36" y="4"/>
                    </a:cxn>
                    <a:cxn ang="0">
                      <a:pos x="38" y="6"/>
                    </a:cxn>
                    <a:cxn ang="0">
                      <a:pos x="41" y="9"/>
                    </a:cxn>
                    <a:cxn ang="0">
                      <a:pos x="42" y="11"/>
                    </a:cxn>
                    <a:cxn ang="0">
                      <a:pos x="43" y="15"/>
                    </a:cxn>
                    <a:cxn ang="0">
                      <a:pos x="42" y="18"/>
                    </a:cxn>
                    <a:cxn ang="0">
                      <a:pos x="41" y="21"/>
                    </a:cxn>
                    <a:cxn ang="0">
                      <a:pos x="38" y="24"/>
                    </a:cxn>
                    <a:cxn ang="0">
                      <a:pos x="36" y="25"/>
                    </a:cxn>
                    <a:cxn ang="0">
                      <a:pos x="34" y="28"/>
                    </a:cxn>
                    <a:cxn ang="0">
                      <a:pos x="29" y="28"/>
                    </a:cxn>
                    <a:cxn ang="0">
                      <a:pos x="26" y="29"/>
                    </a:cxn>
                    <a:cxn ang="0">
                      <a:pos x="21" y="30"/>
                    </a:cxn>
                    <a:cxn ang="0">
                      <a:pos x="17" y="29"/>
                    </a:cxn>
                    <a:cxn ang="0">
                      <a:pos x="13" y="28"/>
                    </a:cxn>
                    <a:cxn ang="0">
                      <a:pos x="9" y="28"/>
                    </a:cxn>
                    <a:cxn ang="0">
                      <a:pos x="7" y="25"/>
                    </a:cxn>
                    <a:cxn ang="0">
                      <a:pos x="3" y="24"/>
                    </a:cxn>
                    <a:cxn ang="0">
                      <a:pos x="2" y="21"/>
                    </a:cxn>
                    <a:cxn ang="0">
                      <a:pos x="1" y="18"/>
                    </a:cxn>
                    <a:cxn ang="0">
                      <a:pos x="0" y="15"/>
                    </a:cxn>
                    <a:cxn ang="0">
                      <a:pos x="1" y="11"/>
                    </a:cxn>
                    <a:cxn ang="0">
                      <a:pos x="2" y="9"/>
                    </a:cxn>
                    <a:cxn ang="0">
                      <a:pos x="3" y="6"/>
                    </a:cxn>
                    <a:cxn ang="0">
                      <a:pos x="7" y="4"/>
                    </a:cxn>
                    <a:cxn ang="0">
                      <a:pos x="9" y="2"/>
                    </a:cxn>
                    <a:cxn ang="0">
                      <a:pos x="13" y="1"/>
                    </a:cxn>
                    <a:cxn ang="0">
                      <a:pos x="17" y="0"/>
                    </a:cxn>
                    <a:cxn ang="0">
                      <a:pos x="21" y="0"/>
                    </a:cxn>
                  </a:cxnLst>
                  <a:rect l="0" t="0" r="r" b="b"/>
                  <a:pathLst>
                    <a:path w="44" h="31">
                      <a:moveTo>
                        <a:pt x="21" y="0"/>
                      </a:moveTo>
                      <a:lnTo>
                        <a:pt x="26" y="0"/>
                      </a:lnTo>
                      <a:lnTo>
                        <a:pt x="29" y="1"/>
                      </a:lnTo>
                      <a:lnTo>
                        <a:pt x="34" y="2"/>
                      </a:lnTo>
                      <a:lnTo>
                        <a:pt x="36" y="4"/>
                      </a:lnTo>
                      <a:lnTo>
                        <a:pt x="38" y="6"/>
                      </a:lnTo>
                      <a:lnTo>
                        <a:pt x="41" y="9"/>
                      </a:lnTo>
                      <a:lnTo>
                        <a:pt x="42" y="11"/>
                      </a:lnTo>
                      <a:lnTo>
                        <a:pt x="43" y="15"/>
                      </a:lnTo>
                      <a:lnTo>
                        <a:pt x="42" y="18"/>
                      </a:lnTo>
                      <a:lnTo>
                        <a:pt x="41" y="21"/>
                      </a:lnTo>
                      <a:lnTo>
                        <a:pt x="38" y="24"/>
                      </a:lnTo>
                      <a:lnTo>
                        <a:pt x="36" y="25"/>
                      </a:lnTo>
                      <a:lnTo>
                        <a:pt x="34" y="28"/>
                      </a:lnTo>
                      <a:lnTo>
                        <a:pt x="29" y="28"/>
                      </a:lnTo>
                      <a:lnTo>
                        <a:pt x="26" y="29"/>
                      </a:lnTo>
                      <a:lnTo>
                        <a:pt x="21" y="30"/>
                      </a:lnTo>
                      <a:lnTo>
                        <a:pt x="17" y="29"/>
                      </a:lnTo>
                      <a:lnTo>
                        <a:pt x="13" y="28"/>
                      </a:lnTo>
                      <a:lnTo>
                        <a:pt x="9" y="28"/>
                      </a:lnTo>
                      <a:lnTo>
                        <a:pt x="7" y="25"/>
                      </a:lnTo>
                      <a:lnTo>
                        <a:pt x="3" y="24"/>
                      </a:lnTo>
                      <a:lnTo>
                        <a:pt x="2" y="21"/>
                      </a:lnTo>
                      <a:lnTo>
                        <a:pt x="1" y="18"/>
                      </a:lnTo>
                      <a:lnTo>
                        <a:pt x="0" y="15"/>
                      </a:lnTo>
                      <a:lnTo>
                        <a:pt x="1" y="11"/>
                      </a:lnTo>
                      <a:lnTo>
                        <a:pt x="2" y="9"/>
                      </a:lnTo>
                      <a:lnTo>
                        <a:pt x="3" y="6"/>
                      </a:lnTo>
                      <a:lnTo>
                        <a:pt x="7" y="4"/>
                      </a:lnTo>
                      <a:lnTo>
                        <a:pt x="9" y="2"/>
                      </a:lnTo>
                      <a:lnTo>
                        <a:pt x="13" y="1"/>
                      </a:lnTo>
                      <a:lnTo>
                        <a:pt x="17" y="0"/>
                      </a:lnTo>
                      <a:lnTo>
                        <a:pt x="21" y="0"/>
                      </a:lnTo>
                    </a:path>
                  </a:pathLst>
                </a:custGeom>
                <a:solidFill>
                  <a:srgbClr val="FFFFFF"/>
                </a:solidFill>
                <a:ln w="12700" cap="rnd" cmpd="sng">
                  <a:noFill/>
                  <a:prstDash val="solid"/>
                  <a:round/>
                  <a:headEnd type="none" w="med" len="med"/>
                  <a:tailEnd type="none" w="med" len="med"/>
                </a:ln>
                <a:effectLst/>
              </p:spPr>
              <p:txBody>
                <a:bodyPr/>
                <a:lstStyle/>
                <a:p>
                  <a:endParaRPr lang="it-IT"/>
                </a:p>
              </p:txBody>
            </p:sp>
            <p:sp>
              <p:nvSpPr>
                <p:cNvPr id="50278" name="Freeform 102"/>
                <p:cNvSpPr>
                  <a:spLocks/>
                </p:cNvSpPr>
                <p:nvPr/>
              </p:nvSpPr>
              <p:spPr bwMode="auto">
                <a:xfrm>
                  <a:off x="2097" y="2582"/>
                  <a:ext cx="53" cy="39"/>
                </a:xfrm>
                <a:custGeom>
                  <a:avLst/>
                  <a:gdLst/>
                  <a:ahLst/>
                  <a:cxnLst>
                    <a:cxn ang="0">
                      <a:pos x="25" y="0"/>
                    </a:cxn>
                    <a:cxn ang="0">
                      <a:pos x="25" y="0"/>
                    </a:cxn>
                    <a:cxn ang="0">
                      <a:pos x="31" y="0"/>
                    </a:cxn>
                    <a:cxn ang="0">
                      <a:pos x="35" y="1"/>
                    </a:cxn>
                    <a:cxn ang="0">
                      <a:pos x="41" y="3"/>
                    </a:cxn>
                    <a:cxn ang="0">
                      <a:pos x="44" y="5"/>
                    </a:cxn>
                    <a:cxn ang="0">
                      <a:pos x="46" y="8"/>
                    </a:cxn>
                    <a:cxn ang="0">
                      <a:pos x="49" y="11"/>
                    </a:cxn>
                    <a:cxn ang="0">
                      <a:pos x="51" y="14"/>
                    </a:cxn>
                    <a:cxn ang="0">
                      <a:pos x="52" y="18"/>
                    </a:cxn>
                    <a:cxn ang="0">
                      <a:pos x="51" y="23"/>
                    </a:cxn>
                    <a:cxn ang="0">
                      <a:pos x="49" y="27"/>
                    </a:cxn>
                    <a:cxn ang="0">
                      <a:pos x="46" y="30"/>
                    </a:cxn>
                    <a:cxn ang="0">
                      <a:pos x="44" y="32"/>
                    </a:cxn>
                    <a:cxn ang="0">
                      <a:pos x="41" y="35"/>
                    </a:cxn>
                    <a:cxn ang="0">
                      <a:pos x="35" y="36"/>
                    </a:cxn>
                    <a:cxn ang="0">
                      <a:pos x="31" y="37"/>
                    </a:cxn>
                    <a:cxn ang="0">
                      <a:pos x="25" y="38"/>
                    </a:cxn>
                    <a:cxn ang="0">
                      <a:pos x="21" y="37"/>
                    </a:cxn>
                    <a:cxn ang="0">
                      <a:pos x="15" y="36"/>
                    </a:cxn>
                    <a:cxn ang="0">
                      <a:pos x="11" y="35"/>
                    </a:cxn>
                    <a:cxn ang="0">
                      <a:pos x="8" y="32"/>
                    </a:cxn>
                    <a:cxn ang="0">
                      <a:pos x="4" y="30"/>
                    </a:cxn>
                    <a:cxn ang="0">
                      <a:pos x="3" y="27"/>
                    </a:cxn>
                    <a:cxn ang="0">
                      <a:pos x="1" y="23"/>
                    </a:cxn>
                    <a:cxn ang="0">
                      <a:pos x="0" y="18"/>
                    </a:cxn>
                    <a:cxn ang="0">
                      <a:pos x="1" y="14"/>
                    </a:cxn>
                    <a:cxn ang="0">
                      <a:pos x="3" y="11"/>
                    </a:cxn>
                    <a:cxn ang="0">
                      <a:pos x="4" y="8"/>
                    </a:cxn>
                    <a:cxn ang="0">
                      <a:pos x="8" y="5"/>
                    </a:cxn>
                    <a:cxn ang="0">
                      <a:pos x="11" y="3"/>
                    </a:cxn>
                    <a:cxn ang="0">
                      <a:pos x="15" y="1"/>
                    </a:cxn>
                    <a:cxn ang="0">
                      <a:pos x="21" y="0"/>
                    </a:cxn>
                    <a:cxn ang="0">
                      <a:pos x="25" y="0"/>
                    </a:cxn>
                  </a:cxnLst>
                  <a:rect l="0" t="0" r="r" b="b"/>
                  <a:pathLst>
                    <a:path w="53" h="39">
                      <a:moveTo>
                        <a:pt x="25" y="0"/>
                      </a:moveTo>
                      <a:lnTo>
                        <a:pt x="25" y="0"/>
                      </a:lnTo>
                      <a:lnTo>
                        <a:pt x="31" y="0"/>
                      </a:lnTo>
                      <a:lnTo>
                        <a:pt x="35" y="1"/>
                      </a:lnTo>
                      <a:lnTo>
                        <a:pt x="41" y="3"/>
                      </a:lnTo>
                      <a:lnTo>
                        <a:pt x="44" y="5"/>
                      </a:lnTo>
                      <a:lnTo>
                        <a:pt x="46" y="8"/>
                      </a:lnTo>
                      <a:lnTo>
                        <a:pt x="49" y="11"/>
                      </a:lnTo>
                      <a:lnTo>
                        <a:pt x="51" y="14"/>
                      </a:lnTo>
                      <a:lnTo>
                        <a:pt x="52" y="18"/>
                      </a:lnTo>
                      <a:lnTo>
                        <a:pt x="51" y="23"/>
                      </a:lnTo>
                      <a:lnTo>
                        <a:pt x="49" y="27"/>
                      </a:lnTo>
                      <a:lnTo>
                        <a:pt x="46" y="30"/>
                      </a:lnTo>
                      <a:lnTo>
                        <a:pt x="44" y="32"/>
                      </a:lnTo>
                      <a:lnTo>
                        <a:pt x="41" y="35"/>
                      </a:lnTo>
                      <a:lnTo>
                        <a:pt x="35" y="36"/>
                      </a:lnTo>
                      <a:lnTo>
                        <a:pt x="31" y="37"/>
                      </a:lnTo>
                      <a:lnTo>
                        <a:pt x="25" y="38"/>
                      </a:lnTo>
                      <a:lnTo>
                        <a:pt x="21" y="37"/>
                      </a:lnTo>
                      <a:lnTo>
                        <a:pt x="15" y="36"/>
                      </a:lnTo>
                      <a:lnTo>
                        <a:pt x="11" y="35"/>
                      </a:lnTo>
                      <a:lnTo>
                        <a:pt x="8" y="32"/>
                      </a:lnTo>
                      <a:lnTo>
                        <a:pt x="4" y="30"/>
                      </a:lnTo>
                      <a:lnTo>
                        <a:pt x="3" y="27"/>
                      </a:lnTo>
                      <a:lnTo>
                        <a:pt x="1" y="23"/>
                      </a:lnTo>
                      <a:lnTo>
                        <a:pt x="0" y="18"/>
                      </a:lnTo>
                      <a:lnTo>
                        <a:pt x="1" y="14"/>
                      </a:lnTo>
                      <a:lnTo>
                        <a:pt x="3" y="11"/>
                      </a:lnTo>
                      <a:lnTo>
                        <a:pt x="4" y="8"/>
                      </a:lnTo>
                      <a:lnTo>
                        <a:pt x="8" y="5"/>
                      </a:lnTo>
                      <a:lnTo>
                        <a:pt x="11" y="3"/>
                      </a:lnTo>
                      <a:lnTo>
                        <a:pt x="15" y="1"/>
                      </a:lnTo>
                      <a:lnTo>
                        <a:pt x="21" y="0"/>
                      </a:lnTo>
                      <a:lnTo>
                        <a:pt x="25"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21" name="Group 103"/>
              <p:cNvGrpSpPr>
                <a:grpSpLocks/>
              </p:cNvGrpSpPr>
              <p:nvPr/>
            </p:nvGrpSpPr>
            <p:grpSpPr bwMode="auto">
              <a:xfrm>
                <a:off x="1822" y="1714"/>
                <a:ext cx="52" cy="36"/>
                <a:chOff x="1729" y="1917"/>
                <a:chExt cx="52" cy="36"/>
              </a:xfrm>
            </p:grpSpPr>
            <p:sp>
              <p:nvSpPr>
                <p:cNvPr id="50280" name="Freeform 104"/>
                <p:cNvSpPr>
                  <a:spLocks/>
                </p:cNvSpPr>
                <p:nvPr/>
              </p:nvSpPr>
              <p:spPr bwMode="auto">
                <a:xfrm>
                  <a:off x="1729" y="1917"/>
                  <a:ext cx="45" cy="30"/>
                </a:xfrm>
                <a:custGeom>
                  <a:avLst/>
                  <a:gdLst/>
                  <a:ahLst/>
                  <a:cxnLst>
                    <a:cxn ang="0">
                      <a:pos x="23" y="0"/>
                    </a:cxn>
                    <a:cxn ang="0">
                      <a:pos x="26" y="0"/>
                    </a:cxn>
                    <a:cxn ang="0">
                      <a:pos x="31" y="1"/>
                    </a:cxn>
                    <a:cxn ang="0">
                      <a:pos x="34" y="2"/>
                    </a:cxn>
                    <a:cxn ang="0">
                      <a:pos x="37" y="4"/>
                    </a:cxn>
                    <a:cxn ang="0">
                      <a:pos x="40" y="6"/>
                    </a:cxn>
                    <a:cxn ang="0">
                      <a:pos x="42" y="8"/>
                    </a:cxn>
                    <a:cxn ang="0">
                      <a:pos x="43" y="11"/>
                    </a:cxn>
                    <a:cxn ang="0">
                      <a:pos x="44" y="15"/>
                    </a:cxn>
                    <a:cxn ang="0">
                      <a:pos x="43" y="18"/>
                    </a:cxn>
                    <a:cxn ang="0">
                      <a:pos x="42" y="20"/>
                    </a:cxn>
                    <a:cxn ang="0">
                      <a:pos x="40" y="23"/>
                    </a:cxn>
                    <a:cxn ang="0">
                      <a:pos x="37" y="25"/>
                    </a:cxn>
                    <a:cxn ang="0">
                      <a:pos x="34" y="27"/>
                    </a:cxn>
                    <a:cxn ang="0">
                      <a:pos x="31" y="28"/>
                    </a:cxn>
                    <a:cxn ang="0">
                      <a:pos x="26" y="29"/>
                    </a:cxn>
                    <a:cxn ang="0">
                      <a:pos x="23" y="29"/>
                    </a:cxn>
                    <a:cxn ang="0">
                      <a:pos x="18" y="29"/>
                    </a:cxn>
                    <a:cxn ang="0">
                      <a:pos x="14" y="28"/>
                    </a:cxn>
                    <a:cxn ang="0">
                      <a:pos x="10" y="27"/>
                    </a:cxn>
                    <a:cxn ang="0">
                      <a:pos x="7" y="25"/>
                    </a:cxn>
                    <a:cxn ang="0">
                      <a:pos x="5" y="23"/>
                    </a:cxn>
                    <a:cxn ang="0">
                      <a:pos x="2" y="20"/>
                    </a:cxn>
                    <a:cxn ang="0">
                      <a:pos x="1" y="18"/>
                    </a:cxn>
                    <a:cxn ang="0">
                      <a:pos x="0" y="15"/>
                    </a:cxn>
                    <a:cxn ang="0">
                      <a:pos x="1" y="11"/>
                    </a:cxn>
                    <a:cxn ang="0">
                      <a:pos x="2" y="8"/>
                    </a:cxn>
                    <a:cxn ang="0">
                      <a:pos x="5" y="6"/>
                    </a:cxn>
                    <a:cxn ang="0">
                      <a:pos x="7" y="4"/>
                    </a:cxn>
                    <a:cxn ang="0">
                      <a:pos x="10" y="2"/>
                    </a:cxn>
                    <a:cxn ang="0">
                      <a:pos x="14" y="1"/>
                    </a:cxn>
                    <a:cxn ang="0">
                      <a:pos x="18" y="0"/>
                    </a:cxn>
                    <a:cxn ang="0">
                      <a:pos x="23" y="0"/>
                    </a:cxn>
                  </a:cxnLst>
                  <a:rect l="0" t="0" r="r" b="b"/>
                  <a:pathLst>
                    <a:path w="45" h="30">
                      <a:moveTo>
                        <a:pt x="23" y="0"/>
                      </a:moveTo>
                      <a:lnTo>
                        <a:pt x="26" y="0"/>
                      </a:lnTo>
                      <a:lnTo>
                        <a:pt x="31" y="1"/>
                      </a:lnTo>
                      <a:lnTo>
                        <a:pt x="34" y="2"/>
                      </a:lnTo>
                      <a:lnTo>
                        <a:pt x="37" y="4"/>
                      </a:lnTo>
                      <a:lnTo>
                        <a:pt x="40" y="6"/>
                      </a:lnTo>
                      <a:lnTo>
                        <a:pt x="42" y="8"/>
                      </a:lnTo>
                      <a:lnTo>
                        <a:pt x="43" y="11"/>
                      </a:lnTo>
                      <a:lnTo>
                        <a:pt x="44" y="15"/>
                      </a:lnTo>
                      <a:lnTo>
                        <a:pt x="43" y="18"/>
                      </a:lnTo>
                      <a:lnTo>
                        <a:pt x="42" y="20"/>
                      </a:lnTo>
                      <a:lnTo>
                        <a:pt x="40" y="23"/>
                      </a:lnTo>
                      <a:lnTo>
                        <a:pt x="37" y="25"/>
                      </a:lnTo>
                      <a:lnTo>
                        <a:pt x="34" y="27"/>
                      </a:lnTo>
                      <a:lnTo>
                        <a:pt x="31" y="28"/>
                      </a:lnTo>
                      <a:lnTo>
                        <a:pt x="26" y="29"/>
                      </a:lnTo>
                      <a:lnTo>
                        <a:pt x="23" y="29"/>
                      </a:lnTo>
                      <a:lnTo>
                        <a:pt x="18" y="29"/>
                      </a:lnTo>
                      <a:lnTo>
                        <a:pt x="14" y="28"/>
                      </a:lnTo>
                      <a:lnTo>
                        <a:pt x="10" y="27"/>
                      </a:lnTo>
                      <a:lnTo>
                        <a:pt x="7" y="25"/>
                      </a:lnTo>
                      <a:lnTo>
                        <a:pt x="5" y="23"/>
                      </a:lnTo>
                      <a:lnTo>
                        <a:pt x="2" y="20"/>
                      </a:lnTo>
                      <a:lnTo>
                        <a:pt x="1" y="18"/>
                      </a:lnTo>
                      <a:lnTo>
                        <a:pt x="0" y="15"/>
                      </a:lnTo>
                      <a:lnTo>
                        <a:pt x="1" y="11"/>
                      </a:lnTo>
                      <a:lnTo>
                        <a:pt x="2" y="8"/>
                      </a:lnTo>
                      <a:lnTo>
                        <a:pt x="5" y="6"/>
                      </a:lnTo>
                      <a:lnTo>
                        <a:pt x="7" y="4"/>
                      </a:lnTo>
                      <a:lnTo>
                        <a:pt x="10" y="2"/>
                      </a:lnTo>
                      <a:lnTo>
                        <a:pt x="14" y="1"/>
                      </a:lnTo>
                      <a:lnTo>
                        <a:pt x="18" y="0"/>
                      </a:lnTo>
                      <a:lnTo>
                        <a:pt x="23" y="0"/>
                      </a:lnTo>
                    </a:path>
                  </a:pathLst>
                </a:custGeom>
                <a:solidFill>
                  <a:srgbClr val="FFFFFF"/>
                </a:solidFill>
                <a:ln w="12700" cap="rnd" cmpd="sng">
                  <a:noFill/>
                  <a:prstDash val="solid"/>
                  <a:round/>
                  <a:headEnd type="none" w="med" len="med"/>
                  <a:tailEnd type="none" w="med" len="med"/>
                </a:ln>
                <a:effectLst/>
              </p:spPr>
              <p:txBody>
                <a:bodyPr/>
                <a:lstStyle/>
                <a:p>
                  <a:endParaRPr lang="it-IT"/>
                </a:p>
              </p:txBody>
            </p:sp>
            <p:sp>
              <p:nvSpPr>
                <p:cNvPr id="50281" name="Freeform 105"/>
                <p:cNvSpPr>
                  <a:spLocks/>
                </p:cNvSpPr>
                <p:nvPr/>
              </p:nvSpPr>
              <p:spPr bwMode="auto">
                <a:xfrm>
                  <a:off x="1729" y="1917"/>
                  <a:ext cx="52" cy="36"/>
                </a:xfrm>
                <a:custGeom>
                  <a:avLst/>
                  <a:gdLst/>
                  <a:ahLst/>
                  <a:cxnLst>
                    <a:cxn ang="0">
                      <a:pos x="26" y="0"/>
                    </a:cxn>
                    <a:cxn ang="0">
                      <a:pos x="26" y="0"/>
                    </a:cxn>
                    <a:cxn ang="0">
                      <a:pos x="30" y="0"/>
                    </a:cxn>
                    <a:cxn ang="0">
                      <a:pos x="36" y="1"/>
                    </a:cxn>
                    <a:cxn ang="0">
                      <a:pos x="40" y="2"/>
                    </a:cxn>
                    <a:cxn ang="0">
                      <a:pos x="43" y="5"/>
                    </a:cxn>
                    <a:cxn ang="0">
                      <a:pos x="47" y="8"/>
                    </a:cxn>
                    <a:cxn ang="0">
                      <a:pos x="48" y="10"/>
                    </a:cxn>
                    <a:cxn ang="0">
                      <a:pos x="50" y="14"/>
                    </a:cxn>
                    <a:cxn ang="0">
                      <a:pos x="51" y="18"/>
                    </a:cxn>
                    <a:cxn ang="0">
                      <a:pos x="50" y="21"/>
                    </a:cxn>
                    <a:cxn ang="0">
                      <a:pos x="48" y="24"/>
                    </a:cxn>
                    <a:cxn ang="0">
                      <a:pos x="47" y="27"/>
                    </a:cxn>
                    <a:cxn ang="0">
                      <a:pos x="43" y="30"/>
                    </a:cxn>
                    <a:cxn ang="0">
                      <a:pos x="40" y="33"/>
                    </a:cxn>
                    <a:cxn ang="0">
                      <a:pos x="36" y="34"/>
                    </a:cxn>
                    <a:cxn ang="0">
                      <a:pos x="30" y="35"/>
                    </a:cxn>
                    <a:cxn ang="0">
                      <a:pos x="26" y="35"/>
                    </a:cxn>
                    <a:cxn ang="0">
                      <a:pos x="21" y="35"/>
                    </a:cxn>
                    <a:cxn ang="0">
                      <a:pos x="17" y="34"/>
                    </a:cxn>
                    <a:cxn ang="0">
                      <a:pos x="11" y="33"/>
                    </a:cxn>
                    <a:cxn ang="0">
                      <a:pos x="8" y="30"/>
                    </a:cxn>
                    <a:cxn ang="0">
                      <a:pos x="6" y="27"/>
                    </a:cxn>
                    <a:cxn ang="0">
                      <a:pos x="3" y="24"/>
                    </a:cxn>
                    <a:cxn ang="0">
                      <a:pos x="1" y="21"/>
                    </a:cxn>
                    <a:cxn ang="0">
                      <a:pos x="0" y="18"/>
                    </a:cxn>
                    <a:cxn ang="0">
                      <a:pos x="1" y="14"/>
                    </a:cxn>
                    <a:cxn ang="0">
                      <a:pos x="3" y="10"/>
                    </a:cxn>
                    <a:cxn ang="0">
                      <a:pos x="6" y="8"/>
                    </a:cxn>
                    <a:cxn ang="0">
                      <a:pos x="8" y="5"/>
                    </a:cxn>
                    <a:cxn ang="0">
                      <a:pos x="11" y="2"/>
                    </a:cxn>
                    <a:cxn ang="0">
                      <a:pos x="17" y="1"/>
                    </a:cxn>
                    <a:cxn ang="0">
                      <a:pos x="21" y="0"/>
                    </a:cxn>
                    <a:cxn ang="0">
                      <a:pos x="26" y="0"/>
                    </a:cxn>
                  </a:cxnLst>
                  <a:rect l="0" t="0" r="r" b="b"/>
                  <a:pathLst>
                    <a:path w="52" h="36">
                      <a:moveTo>
                        <a:pt x="26" y="0"/>
                      </a:moveTo>
                      <a:lnTo>
                        <a:pt x="26" y="0"/>
                      </a:lnTo>
                      <a:lnTo>
                        <a:pt x="30" y="0"/>
                      </a:lnTo>
                      <a:lnTo>
                        <a:pt x="36" y="1"/>
                      </a:lnTo>
                      <a:lnTo>
                        <a:pt x="40" y="2"/>
                      </a:lnTo>
                      <a:lnTo>
                        <a:pt x="43" y="5"/>
                      </a:lnTo>
                      <a:lnTo>
                        <a:pt x="47" y="8"/>
                      </a:lnTo>
                      <a:lnTo>
                        <a:pt x="48" y="10"/>
                      </a:lnTo>
                      <a:lnTo>
                        <a:pt x="50" y="14"/>
                      </a:lnTo>
                      <a:lnTo>
                        <a:pt x="51" y="18"/>
                      </a:lnTo>
                      <a:lnTo>
                        <a:pt x="50" y="21"/>
                      </a:lnTo>
                      <a:lnTo>
                        <a:pt x="48" y="24"/>
                      </a:lnTo>
                      <a:lnTo>
                        <a:pt x="47" y="27"/>
                      </a:lnTo>
                      <a:lnTo>
                        <a:pt x="43" y="30"/>
                      </a:lnTo>
                      <a:lnTo>
                        <a:pt x="40" y="33"/>
                      </a:lnTo>
                      <a:lnTo>
                        <a:pt x="36" y="34"/>
                      </a:lnTo>
                      <a:lnTo>
                        <a:pt x="30" y="35"/>
                      </a:lnTo>
                      <a:lnTo>
                        <a:pt x="26" y="35"/>
                      </a:lnTo>
                      <a:lnTo>
                        <a:pt x="21" y="35"/>
                      </a:lnTo>
                      <a:lnTo>
                        <a:pt x="17" y="34"/>
                      </a:lnTo>
                      <a:lnTo>
                        <a:pt x="11" y="33"/>
                      </a:lnTo>
                      <a:lnTo>
                        <a:pt x="8" y="30"/>
                      </a:lnTo>
                      <a:lnTo>
                        <a:pt x="6" y="27"/>
                      </a:lnTo>
                      <a:lnTo>
                        <a:pt x="3" y="24"/>
                      </a:lnTo>
                      <a:lnTo>
                        <a:pt x="1" y="21"/>
                      </a:lnTo>
                      <a:lnTo>
                        <a:pt x="0" y="18"/>
                      </a:lnTo>
                      <a:lnTo>
                        <a:pt x="1" y="14"/>
                      </a:lnTo>
                      <a:lnTo>
                        <a:pt x="3" y="10"/>
                      </a:lnTo>
                      <a:lnTo>
                        <a:pt x="6" y="8"/>
                      </a:lnTo>
                      <a:lnTo>
                        <a:pt x="8" y="5"/>
                      </a:lnTo>
                      <a:lnTo>
                        <a:pt x="11" y="2"/>
                      </a:lnTo>
                      <a:lnTo>
                        <a:pt x="17" y="1"/>
                      </a:lnTo>
                      <a:lnTo>
                        <a:pt x="21" y="0"/>
                      </a:lnTo>
                      <a:lnTo>
                        <a:pt x="26"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22" name="Group 106"/>
              <p:cNvGrpSpPr>
                <a:grpSpLocks/>
              </p:cNvGrpSpPr>
              <p:nvPr/>
            </p:nvGrpSpPr>
            <p:grpSpPr bwMode="auto">
              <a:xfrm>
                <a:off x="2766" y="2079"/>
                <a:ext cx="61" cy="38"/>
                <a:chOff x="2437" y="1924"/>
                <a:chExt cx="61" cy="38"/>
              </a:xfrm>
            </p:grpSpPr>
            <p:sp>
              <p:nvSpPr>
                <p:cNvPr id="50283" name="Freeform 107"/>
                <p:cNvSpPr>
                  <a:spLocks/>
                </p:cNvSpPr>
                <p:nvPr/>
              </p:nvSpPr>
              <p:spPr bwMode="auto">
                <a:xfrm>
                  <a:off x="2437" y="1924"/>
                  <a:ext cx="44" cy="32"/>
                </a:xfrm>
                <a:custGeom>
                  <a:avLst/>
                  <a:gdLst/>
                  <a:ahLst/>
                  <a:cxnLst>
                    <a:cxn ang="0">
                      <a:pos x="21" y="0"/>
                    </a:cxn>
                    <a:cxn ang="0">
                      <a:pos x="26" y="0"/>
                    </a:cxn>
                    <a:cxn ang="0">
                      <a:pos x="29" y="1"/>
                    </a:cxn>
                    <a:cxn ang="0">
                      <a:pos x="34" y="3"/>
                    </a:cxn>
                    <a:cxn ang="0">
                      <a:pos x="36" y="4"/>
                    </a:cxn>
                    <a:cxn ang="0">
                      <a:pos x="38" y="7"/>
                    </a:cxn>
                    <a:cxn ang="0">
                      <a:pos x="41" y="9"/>
                    </a:cxn>
                    <a:cxn ang="0">
                      <a:pos x="42" y="12"/>
                    </a:cxn>
                    <a:cxn ang="0">
                      <a:pos x="43" y="15"/>
                    </a:cxn>
                    <a:cxn ang="0">
                      <a:pos x="42" y="18"/>
                    </a:cxn>
                    <a:cxn ang="0">
                      <a:pos x="41" y="22"/>
                    </a:cxn>
                    <a:cxn ang="0">
                      <a:pos x="38" y="24"/>
                    </a:cxn>
                    <a:cxn ang="0">
                      <a:pos x="36" y="27"/>
                    </a:cxn>
                    <a:cxn ang="0">
                      <a:pos x="34" y="28"/>
                    </a:cxn>
                    <a:cxn ang="0">
                      <a:pos x="29" y="30"/>
                    </a:cxn>
                    <a:cxn ang="0">
                      <a:pos x="26" y="30"/>
                    </a:cxn>
                    <a:cxn ang="0">
                      <a:pos x="21" y="31"/>
                    </a:cxn>
                    <a:cxn ang="0">
                      <a:pos x="17" y="30"/>
                    </a:cxn>
                    <a:cxn ang="0">
                      <a:pos x="13" y="30"/>
                    </a:cxn>
                    <a:cxn ang="0">
                      <a:pos x="9" y="28"/>
                    </a:cxn>
                    <a:cxn ang="0">
                      <a:pos x="7" y="27"/>
                    </a:cxn>
                    <a:cxn ang="0">
                      <a:pos x="3" y="24"/>
                    </a:cxn>
                    <a:cxn ang="0">
                      <a:pos x="2" y="22"/>
                    </a:cxn>
                    <a:cxn ang="0">
                      <a:pos x="0" y="18"/>
                    </a:cxn>
                    <a:cxn ang="0">
                      <a:pos x="0" y="15"/>
                    </a:cxn>
                    <a:cxn ang="0">
                      <a:pos x="0" y="12"/>
                    </a:cxn>
                    <a:cxn ang="0">
                      <a:pos x="2" y="9"/>
                    </a:cxn>
                    <a:cxn ang="0">
                      <a:pos x="3" y="7"/>
                    </a:cxn>
                    <a:cxn ang="0">
                      <a:pos x="7" y="4"/>
                    </a:cxn>
                    <a:cxn ang="0">
                      <a:pos x="9" y="3"/>
                    </a:cxn>
                    <a:cxn ang="0">
                      <a:pos x="13" y="1"/>
                    </a:cxn>
                    <a:cxn ang="0">
                      <a:pos x="17" y="0"/>
                    </a:cxn>
                    <a:cxn ang="0">
                      <a:pos x="21" y="0"/>
                    </a:cxn>
                  </a:cxnLst>
                  <a:rect l="0" t="0" r="r" b="b"/>
                  <a:pathLst>
                    <a:path w="44" h="32">
                      <a:moveTo>
                        <a:pt x="21" y="0"/>
                      </a:moveTo>
                      <a:lnTo>
                        <a:pt x="26" y="0"/>
                      </a:lnTo>
                      <a:lnTo>
                        <a:pt x="29" y="1"/>
                      </a:lnTo>
                      <a:lnTo>
                        <a:pt x="34" y="3"/>
                      </a:lnTo>
                      <a:lnTo>
                        <a:pt x="36" y="4"/>
                      </a:lnTo>
                      <a:lnTo>
                        <a:pt x="38" y="7"/>
                      </a:lnTo>
                      <a:lnTo>
                        <a:pt x="41" y="9"/>
                      </a:lnTo>
                      <a:lnTo>
                        <a:pt x="42" y="12"/>
                      </a:lnTo>
                      <a:lnTo>
                        <a:pt x="43" y="15"/>
                      </a:lnTo>
                      <a:lnTo>
                        <a:pt x="42" y="18"/>
                      </a:lnTo>
                      <a:lnTo>
                        <a:pt x="41" y="22"/>
                      </a:lnTo>
                      <a:lnTo>
                        <a:pt x="38" y="24"/>
                      </a:lnTo>
                      <a:lnTo>
                        <a:pt x="36" y="27"/>
                      </a:lnTo>
                      <a:lnTo>
                        <a:pt x="34" y="28"/>
                      </a:lnTo>
                      <a:lnTo>
                        <a:pt x="29" y="30"/>
                      </a:lnTo>
                      <a:lnTo>
                        <a:pt x="26" y="30"/>
                      </a:lnTo>
                      <a:lnTo>
                        <a:pt x="21" y="31"/>
                      </a:lnTo>
                      <a:lnTo>
                        <a:pt x="17" y="30"/>
                      </a:lnTo>
                      <a:lnTo>
                        <a:pt x="13" y="30"/>
                      </a:lnTo>
                      <a:lnTo>
                        <a:pt x="9" y="28"/>
                      </a:lnTo>
                      <a:lnTo>
                        <a:pt x="7" y="27"/>
                      </a:lnTo>
                      <a:lnTo>
                        <a:pt x="3" y="24"/>
                      </a:lnTo>
                      <a:lnTo>
                        <a:pt x="2" y="22"/>
                      </a:lnTo>
                      <a:lnTo>
                        <a:pt x="0" y="18"/>
                      </a:lnTo>
                      <a:lnTo>
                        <a:pt x="0" y="15"/>
                      </a:lnTo>
                      <a:lnTo>
                        <a:pt x="0" y="12"/>
                      </a:lnTo>
                      <a:lnTo>
                        <a:pt x="2" y="9"/>
                      </a:lnTo>
                      <a:lnTo>
                        <a:pt x="3" y="7"/>
                      </a:lnTo>
                      <a:lnTo>
                        <a:pt x="7" y="4"/>
                      </a:lnTo>
                      <a:lnTo>
                        <a:pt x="9" y="3"/>
                      </a:lnTo>
                      <a:lnTo>
                        <a:pt x="13" y="1"/>
                      </a:lnTo>
                      <a:lnTo>
                        <a:pt x="17" y="0"/>
                      </a:lnTo>
                      <a:lnTo>
                        <a:pt x="21" y="0"/>
                      </a:lnTo>
                    </a:path>
                  </a:pathLst>
                </a:custGeom>
                <a:solidFill>
                  <a:srgbClr val="FFFFFF"/>
                </a:solidFill>
                <a:ln w="12700" cap="rnd" cmpd="sng">
                  <a:noFill/>
                  <a:prstDash val="solid"/>
                  <a:round/>
                  <a:headEnd type="none" w="med" len="med"/>
                  <a:tailEnd type="none" w="med" len="med"/>
                </a:ln>
                <a:effectLst/>
              </p:spPr>
              <p:txBody>
                <a:bodyPr/>
                <a:lstStyle/>
                <a:p>
                  <a:endParaRPr lang="it-IT"/>
                </a:p>
              </p:txBody>
            </p:sp>
            <p:sp>
              <p:nvSpPr>
                <p:cNvPr id="50284" name="Freeform 108"/>
                <p:cNvSpPr>
                  <a:spLocks/>
                </p:cNvSpPr>
                <p:nvPr/>
              </p:nvSpPr>
              <p:spPr bwMode="auto">
                <a:xfrm>
                  <a:off x="2445" y="1924"/>
                  <a:ext cx="53" cy="38"/>
                </a:xfrm>
                <a:custGeom>
                  <a:avLst/>
                  <a:gdLst/>
                  <a:ahLst/>
                  <a:cxnLst>
                    <a:cxn ang="0">
                      <a:pos x="25" y="0"/>
                    </a:cxn>
                    <a:cxn ang="0">
                      <a:pos x="25" y="0"/>
                    </a:cxn>
                    <a:cxn ang="0">
                      <a:pos x="31" y="0"/>
                    </a:cxn>
                    <a:cxn ang="0">
                      <a:pos x="35" y="1"/>
                    </a:cxn>
                    <a:cxn ang="0">
                      <a:pos x="41" y="3"/>
                    </a:cxn>
                    <a:cxn ang="0">
                      <a:pos x="44" y="5"/>
                    </a:cxn>
                    <a:cxn ang="0">
                      <a:pos x="46" y="8"/>
                    </a:cxn>
                    <a:cxn ang="0">
                      <a:pos x="49" y="11"/>
                    </a:cxn>
                    <a:cxn ang="0">
                      <a:pos x="51" y="14"/>
                    </a:cxn>
                    <a:cxn ang="0">
                      <a:pos x="52" y="18"/>
                    </a:cxn>
                    <a:cxn ang="0">
                      <a:pos x="51" y="22"/>
                    </a:cxn>
                    <a:cxn ang="0">
                      <a:pos x="49" y="26"/>
                    </a:cxn>
                    <a:cxn ang="0">
                      <a:pos x="46" y="29"/>
                    </a:cxn>
                    <a:cxn ang="0">
                      <a:pos x="44" y="32"/>
                    </a:cxn>
                    <a:cxn ang="0">
                      <a:pos x="41" y="34"/>
                    </a:cxn>
                    <a:cxn ang="0">
                      <a:pos x="35" y="36"/>
                    </a:cxn>
                    <a:cxn ang="0">
                      <a:pos x="31" y="36"/>
                    </a:cxn>
                    <a:cxn ang="0">
                      <a:pos x="25" y="37"/>
                    </a:cxn>
                    <a:cxn ang="0">
                      <a:pos x="21" y="36"/>
                    </a:cxn>
                    <a:cxn ang="0">
                      <a:pos x="15" y="36"/>
                    </a:cxn>
                    <a:cxn ang="0">
                      <a:pos x="11" y="34"/>
                    </a:cxn>
                    <a:cxn ang="0">
                      <a:pos x="8" y="32"/>
                    </a:cxn>
                    <a:cxn ang="0">
                      <a:pos x="4" y="29"/>
                    </a:cxn>
                    <a:cxn ang="0">
                      <a:pos x="3" y="26"/>
                    </a:cxn>
                    <a:cxn ang="0">
                      <a:pos x="0" y="22"/>
                    </a:cxn>
                    <a:cxn ang="0">
                      <a:pos x="0" y="18"/>
                    </a:cxn>
                    <a:cxn ang="0">
                      <a:pos x="0" y="14"/>
                    </a:cxn>
                    <a:cxn ang="0">
                      <a:pos x="3" y="11"/>
                    </a:cxn>
                    <a:cxn ang="0">
                      <a:pos x="4" y="8"/>
                    </a:cxn>
                    <a:cxn ang="0">
                      <a:pos x="8" y="5"/>
                    </a:cxn>
                    <a:cxn ang="0">
                      <a:pos x="11" y="3"/>
                    </a:cxn>
                    <a:cxn ang="0">
                      <a:pos x="15" y="1"/>
                    </a:cxn>
                    <a:cxn ang="0">
                      <a:pos x="21" y="0"/>
                    </a:cxn>
                    <a:cxn ang="0">
                      <a:pos x="25" y="0"/>
                    </a:cxn>
                  </a:cxnLst>
                  <a:rect l="0" t="0" r="r" b="b"/>
                  <a:pathLst>
                    <a:path w="53" h="38">
                      <a:moveTo>
                        <a:pt x="25" y="0"/>
                      </a:moveTo>
                      <a:lnTo>
                        <a:pt x="25" y="0"/>
                      </a:lnTo>
                      <a:lnTo>
                        <a:pt x="31" y="0"/>
                      </a:lnTo>
                      <a:lnTo>
                        <a:pt x="35" y="1"/>
                      </a:lnTo>
                      <a:lnTo>
                        <a:pt x="41" y="3"/>
                      </a:lnTo>
                      <a:lnTo>
                        <a:pt x="44" y="5"/>
                      </a:lnTo>
                      <a:lnTo>
                        <a:pt x="46" y="8"/>
                      </a:lnTo>
                      <a:lnTo>
                        <a:pt x="49" y="11"/>
                      </a:lnTo>
                      <a:lnTo>
                        <a:pt x="51" y="14"/>
                      </a:lnTo>
                      <a:lnTo>
                        <a:pt x="52" y="18"/>
                      </a:lnTo>
                      <a:lnTo>
                        <a:pt x="51" y="22"/>
                      </a:lnTo>
                      <a:lnTo>
                        <a:pt x="49" y="26"/>
                      </a:lnTo>
                      <a:lnTo>
                        <a:pt x="46" y="29"/>
                      </a:lnTo>
                      <a:lnTo>
                        <a:pt x="44" y="32"/>
                      </a:lnTo>
                      <a:lnTo>
                        <a:pt x="41" y="34"/>
                      </a:lnTo>
                      <a:lnTo>
                        <a:pt x="35" y="36"/>
                      </a:lnTo>
                      <a:lnTo>
                        <a:pt x="31" y="36"/>
                      </a:lnTo>
                      <a:lnTo>
                        <a:pt x="25" y="37"/>
                      </a:lnTo>
                      <a:lnTo>
                        <a:pt x="21" y="36"/>
                      </a:lnTo>
                      <a:lnTo>
                        <a:pt x="15" y="36"/>
                      </a:lnTo>
                      <a:lnTo>
                        <a:pt x="11" y="34"/>
                      </a:lnTo>
                      <a:lnTo>
                        <a:pt x="8" y="32"/>
                      </a:lnTo>
                      <a:lnTo>
                        <a:pt x="4" y="29"/>
                      </a:lnTo>
                      <a:lnTo>
                        <a:pt x="3" y="26"/>
                      </a:lnTo>
                      <a:lnTo>
                        <a:pt x="0" y="22"/>
                      </a:lnTo>
                      <a:lnTo>
                        <a:pt x="0" y="18"/>
                      </a:lnTo>
                      <a:lnTo>
                        <a:pt x="0" y="14"/>
                      </a:lnTo>
                      <a:lnTo>
                        <a:pt x="3" y="11"/>
                      </a:lnTo>
                      <a:lnTo>
                        <a:pt x="4" y="8"/>
                      </a:lnTo>
                      <a:lnTo>
                        <a:pt x="8" y="5"/>
                      </a:lnTo>
                      <a:lnTo>
                        <a:pt x="11" y="3"/>
                      </a:lnTo>
                      <a:lnTo>
                        <a:pt x="15" y="1"/>
                      </a:lnTo>
                      <a:lnTo>
                        <a:pt x="21" y="0"/>
                      </a:lnTo>
                      <a:lnTo>
                        <a:pt x="25"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23" name="Group 109"/>
              <p:cNvGrpSpPr>
                <a:grpSpLocks/>
              </p:cNvGrpSpPr>
              <p:nvPr/>
            </p:nvGrpSpPr>
            <p:grpSpPr bwMode="auto">
              <a:xfrm>
                <a:off x="1715" y="1516"/>
                <a:ext cx="53" cy="36"/>
                <a:chOff x="1622" y="1719"/>
                <a:chExt cx="53" cy="36"/>
              </a:xfrm>
            </p:grpSpPr>
            <p:sp>
              <p:nvSpPr>
                <p:cNvPr id="50286" name="Freeform 110"/>
                <p:cNvSpPr>
                  <a:spLocks/>
                </p:cNvSpPr>
                <p:nvPr/>
              </p:nvSpPr>
              <p:spPr bwMode="auto">
                <a:xfrm>
                  <a:off x="1622" y="1719"/>
                  <a:ext cx="44" cy="30"/>
                </a:xfrm>
                <a:custGeom>
                  <a:avLst/>
                  <a:gdLst/>
                  <a:ahLst/>
                  <a:cxnLst>
                    <a:cxn ang="0">
                      <a:pos x="22" y="0"/>
                    </a:cxn>
                    <a:cxn ang="0">
                      <a:pos x="26" y="0"/>
                    </a:cxn>
                    <a:cxn ang="0">
                      <a:pos x="30" y="1"/>
                    </a:cxn>
                    <a:cxn ang="0">
                      <a:pos x="34" y="2"/>
                    </a:cxn>
                    <a:cxn ang="0">
                      <a:pos x="36" y="4"/>
                    </a:cxn>
                    <a:cxn ang="0">
                      <a:pos x="40" y="6"/>
                    </a:cxn>
                    <a:cxn ang="0">
                      <a:pos x="41" y="9"/>
                    </a:cxn>
                    <a:cxn ang="0">
                      <a:pos x="42" y="11"/>
                    </a:cxn>
                    <a:cxn ang="0">
                      <a:pos x="43" y="15"/>
                    </a:cxn>
                    <a:cxn ang="0">
                      <a:pos x="42" y="18"/>
                    </a:cxn>
                    <a:cxn ang="0">
                      <a:pos x="41" y="20"/>
                    </a:cxn>
                    <a:cxn ang="0">
                      <a:pos x="40" y="23"/>
                    </a:cxn>
                    <a:cxn ang="0">
                      <a:pos x="36" y="25"/>
                    </a:cxn>
                    <a:cxn ang="0">
                      <a:pos x="34" y="27"/>
                    </a:cxn>
                    <a:cxn ang="0">
                      <a:pos x="30" y="28"/>
                    </a:cxn>
                    <a:cxn ang="0">
                      <a:pos x="26" y="29"/>
                    </a:cxn>
                    <a:cxn ang="0">
                      <a:pos x="22" y="29"/>
                    </a:cxn>
                    <a:cxn ang="0">
                      <a:pos x="17" y="29"/>
                    </a:cxn>
                    <a:cxn ang="0">
                      <a:pos x="14" y="28"/>
                    </a:cxn>
                    <a:cxn ang="0">
                      <a:pos x="9" y="27"/>
                    </a:cxn>
                    <a:cxn ang="0">
                      <a:pos x="7" y="25"/>
                    </a:cxn>
                    <a:cxn ang="0">
                      <a:pos x="5" y="23"/>
                    </a:cxn>
                    <a:cxn ang="0">
                      <a:pos x="2" y="20"/>
                    </a:cxn>
                    <a:cxn ang="0">
                      <a:pos x="1" y="18"/>
                    </a:cxn>
                    <a:cxn ang="0">
                      <a:pos x="0" y="15"/>
                    </a:cxn>
                    <a:cxn ang="0">
                      <a:pos x="1" y="11"/>
                    </a:cxn>
                    <a:cxn ang="0">
                      <a:pos x="2" y="9"/>
                    </a:cxn>
                    <a:cxn ang="0">
                      <a:pos x="5" y="6"/>
                    </a:cxn>
                    <a:cxn ang="0">
                      <a:pos x="7" y="4"/>
                    </a:cxn>
                    <a:cxn ang="0">
                      <a:pos x="9" y="2"/>
                    </a:cxn>
                    <a:cxn ang="0">
                      <a:pos x="14" y="1"/>
                    </a:cxn>
                    <a:cxn ang="0">
                      <a:pos x="17" y="0"/>
                    </a:cxn>
                    <a:cxn ang="0">
                      <a:pos x="22" y="0"/>
                    </a:cxn>
                  </a:cxnLst>
                  <a:rect l="0" t="0" r="r" b="b"/>
                  <a:pathLst>
                    <a:path w="44" h="30">
                      <a:moveTo>
                        <a:pt x="22" y="0"/>
                      </a:moveTo>
                      <a:lnTo>
                        <a:pt x="26" y="0"/>
                      </a:lnTo>
                      <a:lnTo>
                        <a:pt x="30" y="1"/>
                      </a:lnTo>
                      <a:lnTo>
                        <a:pt x="34" y="2"/>
                      </a:lnTo>
                      <a:lnTo>
                        <a:pt x="36" y="4"/>
                      </a:lnTo>
                      <a:lnTo>
                        <a:pt x="40" y="6"/>
                      </a:lnTo>
                      <a:lnTo>
                        <a:pt x="41" y="9"/>
                      </a:lnTo>
                      <a:lnTo>
                        <a:pt x="42" y="11"/>
                      </a:lnTo>
                      <a:lnTo>
                        <a:pt x="43" y="15"/>
                      </a:lnTo>
                      <a:lnTo>
                        <a:pt x="42" y="18"/>
                      </a:lnTo>
                      <a:lnTo>
                        <a:pt x="41" y="20"/>
                      </a:lnTo>
                      <a:lnTo>
                        <a:pt x="40" y="23"/>
                      </a:lnTo>
                      <a:lnTo>
                        <a:pt x="36" y="25"/>
                      </a:lnTo>
                      <a:lnTo>
                        <a:pt x="34" y="27"/>
                      </a:lnTo>
                      <a:lnTo>
                        <a:pt x="30" y="28"/>
                      </a:lnTo>
                      <a:lnTo>
                        <a:pt x="26" y="29"/>
                      </a:lnTo>
                      <a:lnTo>
                        <a:pt x="22" y="29"/>
                      </a:lnTo>
                      <a:lnTo>
                        <a:pt x="17" y="29"/>
                      </a:lnTo>
                      <a:lnTo>
                        <a:pt x="14" y="28"/>
                      </a:lnTo>
                      <a:lnTo>
                        <a:pt x="9" y="27"/>
                      </a:lnTo>
                      <a:lnTo>
                        <a:pt x="7" y="25"/>
                      </a:lnTo>
                      <a:lnTo>
                        <a:pt x="5" y="23"/>
                      </a:lnTo>
                      <a:lnTo>
                        <a:pt x="2" y="20"/>
                      </a:lnTo>
                      <a:lnTo>
                        <a:pt x="1" y="18"/>
                      </a:lnTo>
                      <a:lnTo>
                        <a:pt x="0" y="15"/>
                      </a:lnTo>
                      <a:lnTo>
                        <a:pt x="1" y="11"/>
                      </a:lnTo>
                      <a:lnTo>
                        <a:pt x="2" y="9"/>
                      </a:lnTo>
                      <a:lnTo>
                        <a:pt x="5" y="6"/>
                      </a:lnTo>
                      <a:lnTo>
                        <a:pt x="7" y="4"/>
                      </a:lnTo>
                      <a:lnTo>
                        <a:pt x="9" y="2"/>
                      </a:lnTo>
                      <a:lnTo>
                        <a:pt x="14" y="1"/>
                      </a:lnTo>
                      <a:lnTo>
                        <a:pt x="17" y="0"/>
                      </a:lnTo>
                      <a:lnTo>
                        <a:pt x="22" y="0"/>
                      </a:lnTo>
                    </a:path>
                  </a:pathLst>
                </a:custGeom>
                <a:solidFill>
                  <a:srgbClr val="FFFFFF"/>
                </a:solidFill>
                <a:ln w="12700" cap="rnd" cmpd="sng">
                  <a:noFill/>
                  <a:prstDash val="solid"/>
                  <a:round/>
                  <a:headEnd type="none" w="med" len="med"/>
                  <a:tailEnd type="none" w="med" len="med"/>
                </a:ln>
                <a:effectLst/>
              </p:spPr>
              <p:txBody>
                <a:bodyPr/>
                <a:lstStyle/>
                <a:p>
                  <a:endParaRPr lang="it-IT"/>
                </a:p>
              </p:txBody>
            </p:sp>
            <p:sp>
              <p:nvSpPr>
                <p:cNvPr id="50287" name="Freeform 111"/>
                <p:cNvSpPr>
                  <a:spLocks/>
                </p:cNvSpPr>
                <p:nvPr/>
              </p:nvSpPr>
              <p:spPr bwMode="auto">
                <a:xfrm>
                  <a:off x="1622" y="1719"/>
                  <a:ext cx="53" cy="36"/>
                </a:xfrm>
                <a:custGeom>
                  <a:avLst/>
                  <a:gdLst/>
                  <a:ahLst/>
                  <a:cxnLst>
                    <a:cxn ang="0">
                      <a:pos x="27" y="0"/>
                    </a:cxn>
                    <a:cxn ang="0">
                      <a:pos x="27" y="0"/>
                    </a:cxn>
                    <a:cxn ang="0">
                      <a:pos x="31" y="0"/>
                    </a:cxn>
                    <a:cxn ang="0">
                      <a:pos x="37" y="1"/>
                    </a:cxn>
                    <a:cxn ang="0">
                      <a:pos x="41" y="2"/>
                    </a:cxn>
                    <a:cxn ang="0">
                      <a:pos x="44" y="5"/>
                    </a:cxn>
                    <a:cxn ang="0">
                      <a:pos x="48" y="8"/>
                    </a:cxn>
                    <a:cxn ang="0">
                      <a:pos x="49" y="11"/>
                    </a:cxn>
                    <a:cxn ang="0">
                      <a:pos x="51" y="14"/>
                    </a:cxn>
                    <a:cxn ang="0">
                      <a:pos x="52" y="18"/>
                    </a:cxn>
                    <a:cxn ang="0">
                      <a:pos x="51" y="21"/>
                    </a:cxn>
                    <a:cxn ang="0">
                      <a:pos x="49" y="24"/>
                    </a:cxn>
                    <a:cxn ang="0">
                      <a:pos x="48" y="27"/>
                    </a:cxn>
                    <a:cxn ang="0">
                      <a:pos x="44" y="30"/>
                    </a:cxn>
                    <a:cxn ang="0">
                      <a:pos x="41" y="33"/>
                    </a:cxn>
                    <a:cxn ang="0">
                      <a:pos x="37" y="34"/>
                    </a:cxn>
                    <a:cxn ang="0">
                      <a:pos x="31" y="35"/>
                    </a:cxn>
                    <a:cxn ang="0">
                      <a:pos x="27" y="35"/>
                    </a:cxn>
                    <a:cxn ang="0">
                      <a:pos x="21" y="35"/>
                    </a:cxn>
                    <a:cxn ang="0">
                      <a:pos x="17" y="34"/>
                    </a:cxn>
                    <a:cxn ang="0">
                      <a:pos x="11" y="33"/>
                    </a:cxn>
                    <a:cxn ang="0">
                      <a:pos x="8" y="30"/>
                    </a:cxn>
                    <a:cxn ang="0">
                      <a:pos x="6" y="27"/>
                    </a:cxn>
                    <a:cxn ang="0">
                      <a:pos x="3" y="24"/>
                    </a:cxn>
                    <a:cxn ang="0">
                      <a:pos x="1" y="21"/>
                    </a:cxn>
                    <a:cxn ang="0">
                      <a:pos x="0" y="18"/>
                    </a:cxn>
                    <a:cxn ang="0">
                      <a:pos x="1" y="14"/>
                    </a:cxn>
                    <a:cxn ang="0">
                      <a:pos x="3" y="11"/>
                    </a:cxn>
                    <a:cxn ang="0">
                      <a:pos x="6" y="8"/>
                    </a:cxn>
                    <a:cxn ang="0">
                      <a:pos x="8" y="5"/>
                    </a:cxn>
                    <a:cxn ang="0">
                      <a:pos x="11" y="2"/>
                    </a:cxn>
                    <a:cxn ang="0">
                      <a:pos x="17" y="1"/>
                    </a:cxn>
                    <a:cxn ang="0">
                      <a:pos x="21" y="0"/>
                    </a:cxn>
                    <a:cxn ang="0">
                      <a:pos x="27" y="0"/>
                    </a:cxn>
                  </a:cxnLst>
                  <a:rect l="0" t="0" r="r" b="b"/>
                  <a:pathLst>
                    <a:path w="53" h="36">
                      <a:moveTo>
                        <a:pt x="27" y="0"/>
                      </a:moveTo>
                      <a:lnTo>
                        <a:pt x="27" y="0"/>
                      </a:lnTo>
                      <a:lnTo>
                        <a:pt x="31" y="0"/>
                      </a:lnTo>
                      <a:lnTo>
                        <a:pt x="37" y="1"/>
                      </a:lnTo>
                      <a:lnTo>
                        <a:pt x="41" y="2"/>
                      </a:lnTo>
                      <a:lnTo>
                        <a:pt x="44" y="5"/>
                      </a:lnTo>
                      <a:lnTo>
                        <a:pt x="48" y="8"/>
                      </a:lnTo>
                      <a:lnTo>
                        <a:pt x="49" y="11"/>
                      </a:lnTo>
                      <a:lnTo>
                        <a:pt x="51" y="14"/>
                      </a:lnTo>
                      <a:lnTo>
                        <a:pt x="52" y="18"/>
                      </a:lnTo>
                      <a:lnTo>
                        <a:pt x="51" y="21"/>
                      </a:lnTo>
                      <a:lnTo>
                        <a:pt x="49" y="24"/>
                      </a:lnTo>
                      <a:lnTo>
                        <a:pt x="48" y="27"/>
                      </a:lnTo>
                      <a:lnTo>
                        <a:pt x="44" y="30"/>
                      </a:lnTo>
                      <a:lnTo>
                        <a:pt x="41" y="33"/>
                      </a:lnTo>
                      <a:lnTo>
                        <a:pt x="37" y="34"/>
                      </a:lnTo>
                      <a:lnTo>
                        <a:pt x="31" y="35"/>
                      </a:lnTo>
                      <a:lnTo>
                        <a:pt x="27" y="35"/>
                      </a:lnTo>
                      <a:lnTo>
                        <a:pt x="21" y="35"/>
                      </a:lnTo>
                      <a:lnTo>
                        <a:pt x="17" y="34"/>
                      </a:lnTo>
                      <a:lnTo>
                        <a:pt x="11" y="33"/>
                      </a:lnTo>
                      <a:lnTo>
                        <a:pt x="8" y="30"/>
                      </a:lnTo>
                      <a:lnTo>
                        <a:pt x="6" y="27"/>
                      </a:lnTo>
                      <a:lnTo>
                        <a:pt x="3" y="24"/>
                      </a:lnTo>
                      <a:lnTo>
                        <a:pt x="1" y="21"/>
                      </a:lnTo>
                      <a:lnTo>
                        <a:pt x="0" y="18"/>
                      </a:lnTo>
                      <a:lnTo>
                        <a:pt x="1" y="14"/>
                      </a:lnTo>
                      <a:lnTo>
                        <a:pt x="3" y="11"/>
                      </a:lnTo>
                      <a:lnTo>
                        <a:pt x="6" y="8"/>
                      </a:lnTo>
                      <a:lnTo>
                        <a:pt x="8" y="5"/>
                      </a:lnTo>
                      <a:lnTo>
                        <a:pt x="11" y="2"/>
                      </a:lnTo>
                      <a:lnTo>
                        <a:pt x="17" y="1"/>
                      </a:lnTo>
                      <a:lnTo>
                        <a:pt x="21" y="0"/>
                      </a:lnTo>
                      <a:lnTo>
                        <a:pt x="27"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24" name="Group 112"/>
              <p:cNvGrpSpPr>
                <a:grpSpLocks/>
              </p:cNvGrpSpPr>
              <p:nvPr/>
            </p:nvGrpSpPr>
            <p:grpSpPr bwMode="auto">
              <a:xfrm>
                <a:off x="1718" y="1487"/>
                <a:ext cx="53" cy="34"/>
                <a:chOff x="1625" y="1690"/>
                <a:chExt cx="53" cy="34"/>
              </a:xfrm>
            </p:grpSpPr>
            <p:sp>
              <p:nvSpPr>
                <p:cNvPr id="50289" name="Freeform 113"/>
                <p:cNvSpPr>
                  <a:spLocks/>
                </p:cNvSpPr>
                <p:nvPr/>
              </p:nvSpPr>
              <p:spPr bwMode="auto">
                <a:xfrm>
                  <a:off x="1625" y="1690"/>
                  <a:ext cx="45" cy="30"/>
                </a:xfrm>
                <a:custGeom>
                  <a:avLst/>
                  <a:gdLst/>
                  <a:ahLst/>
                  <a:cxnLst>
                    <a:cxn ang="0">
                      <a:pos x="23" y="0"/>
                    </a:cxn>
                    <a:cxn ang="0">
                      <a:pos x="26" y="0"/>
                    </a:cxn>
                    <a:cxn ang="0">
                      <a:pos x="31" y="1"/>
                    </a:cxn>
                    <a:cxn ang="0">
                      <a:pos x="34" y="2"/>
                    </a:cxn>
                    <a:cxn ang="0">
                      <a:pos x="38" y="4"/>
                    </a:cxn>
                    <a:cxn ang="0">
                      <a:pos x="40" y="6"/>
                    </a:cxn>
                    <a:cxn ang="0">
                      <a:pos x="43" y="9"/>
                    </a:cxn>
                    <a:cxn ang="0">
                      <a:pos x="44" y="11"/>
                    </a:cxn>
                    <a:cxn ang="0">
                      <a:pos x="44" y="15"/>
                    </a:cxn>
                    <a:cxn ang="0">
                      <a:pos x="44" y="18"/>
                    </a:cxn>
                    <a:cxn ang="0">
                      <a:pos x="43" y="21"/>
                    </a:cxn>
                    <a:cxn ang="0">
                      <a:pos x="40" y="23"/>
                    </a:cxn>
                    <a:cxn ang="0">
                      <a:pos x="38" y="25"/>
                    </a:cxn>
                    <a:cxn ang="0">
                      <a:pos x="34" y="27"/>
                    </a:cxn>
                    <a:cxn ang="0">
                      <a:pos x="31" y="28"/>
                    </a:cxn>
                    <a:cxn ang="0">
                      <a:pos x="26" y="29"/>
                    </a:cxn>
                    <a:cxn ang="0">
                      <a:pos x="23" y="29"/>
                    </a:cxn>
                    <a:cxn ang="0">
                      <a:pos x="18" y="29"/>
                    </a:cxn>
                    <a:cxn ang="0">
                      <a:pos x="14" y="28"/>
                    </a:cxn>
                    <a:cxn ang="0">
                      <a:pos x="11" y="27"/>
                    </a:cxn>
                    <a:cxn ang="0">
                      <a:pos x="7" y="25"/>
                    </a:cxn>
                    <a:cxn ang="0">
                      <a:pos x="5" y="23"/>
                    </a:cxn>
                    <a:cxn ang="0">
                      <a:pos x="2" y="21"/>
                    </a:cxn>
                    <a:cxn ang="0">
                      <a:pos x="1" y="18"/>
                    </a:cxn>
                    <a:cxn ang="0">
                      <a:pos x="0" y="15"/>
                    </a:cxn>
                    <a:cxn ang="0">
                      <a:pos x="1" y="11"/>
                    </a:cxn>
                    <a:cxn ang="0">
                      <a:pos x="2" y="9"/>
                    </a:cxn>
                    <a:cxn ang="0">
                      <a:pos x="5" y="6"/>
                    </a:cxn>
                    <a:cxn ang="0">
                      <a:pos x="7" y="4"/>
                    </a:cxn>
                    <a:cxn ang="0">
                      <a:pos x="11" y="2"/>
                    </a:cxn>
                    <a:cxn ang="0">
                      <a:pos x="14" y="1"/>
                    </a:cxn>
                    <a:cxn ang="0">
                      <a:pos x="18" y="0"/>
                    </a:cxn>
                    <a:cxn ang="0">
                      <a:pos x="23" y="0"/>
                    </a:cxn>
                  </a:cxnLst>
                  <a:rect l="0" t="0" r="r" b="b"/>
                  <a:pathLst>
                    <a:path w="45" h="30">
                      <a:moveTo>
                        <a:pt x="23" y="0"/>
                      </a:moveTo>
                      <a:lnTo>
                        <a:pt x="26" y="0"/>
                      </a:lnTo>
                      <a:lnTo>
                        <a:pt x="31" y="1"/>
                      </a:lnTo>
                      <a:lnTo>
                        <a:pt x="34" y="2"/>
                      </a:lnTo>
                      <a:lnTo>
                        <a:pt x="38" y="4"/>
                      </a:lnTo>
                      <a:lnTo>
                        <a:pt x="40" y="6"/>
                      </a:lnTo>
                      <a:lnTo>
                        <a:pt x="43" y="9"/>
                      </a:lnTo>
                      <a:lnTo>
                        <a:pt x="44" y="11"/>
                      </a:lnTo>
                      <a:lnTo>
                        <a:pt x="44" y="15"/>
                      </a:lnTo>
                      <a:lnTo>
                        <a:pt x="44" y="18"/>
                      </a:lnTo>
                      <a:lnTo>
                        <a:pt x="43" y="21"/>
                      </a:lnTo>
                      <a:lnTo>
                        <a:pt x="40" y="23"/>
                      </a:lnTo>
                      <a:lnTo>
                        <a:pt x="38" y="25"/>
                      </a:lnTo>
                      <a:lnTo>
                        <a:pt x="34" y="27"/>
                      </a:lnTo>
                      <a:lnTo>
                        <a:pt x="31" y="28"/>
                      </a:lnTo>
                      <a:lnTo>
                        <a:pt x="26" y="29"/>
                      </a:lnTo>
                      <a:lnTo>
                        <a:pt x="23" y="29"/>
                      </a:lnTo>
                      <a:lnTo>
                        <a:pt x="18" y="29"/>
                      </a:lnTo>
                      <a:lnTo>
                        <a:pt x="14" y="28"/>
                      </a:lnTo>
                      <a:lnTo>
                        <a:pt x="11" y="27"/>
                      </a:lnTo>
                      <a:lnTo>
                        <a:pt x="7" y="25"/>
                      </a:lnTo>
                      <a:lnTo>
                        <a:pt x="5" y="23"/>
                      </a:lnTo>
                      <a:lnTo>
                        <a:pt x="2" y="21"/>
                      </a:lnTo>
                      <a:lnTo>
                        <a:pt x="1" y="18"/>
                      </a:lnTo>
                      <a:lnTo>
                        <a:pt x="0" y="15"/>
                      </a:lnTo>
                      <a:lnTo>
                        <a:pt x="1" y="11"/>
                      </a:lnTo>
                      <a:lnTo>
                        <a:pt x="2" y="9"/>
                      </a:lnTo>
                      <a:lnTo>
                        <a:pt x="5" y="6"/>
                      </a:lnTo>
                      <a:lnTo>
                        <a:pt x="7" y="4"/>
                      </a:lnTo>
                      <a:lnTo>
                        <a:pt x="11" y="2"/>
                      </a:lnTo>
                      <a:lnTo>
                        <a:pt x="14" y="1"/>
                      </a:lnTo>
                      <a:lnTo>
                        <a:pt x="18" y="0"/>
                      </a:lnTo>
                      <a:lnTo>
                        <a:pt x="23" y="0"/>
                      </a:lnTo>
                    </a:path>
                  </a:pathLst>
                </a:custGeom>
                <a:solidFill>
                  <a:srgbClr val="FFFFFF"/>
                </a:solidFill>
                <a:ln w="12700" cap="rnd" cmpd="sng">
                  <a:noFill/>
                  <a:prstDash val="solid"/>
                  <a:round/>
                  <a:headEnd type="none" w="med" len="med"/>
                  <a:tailEnd type="none" w="med" len="med"/>
                </a:ln>
                <a:effectLst/>
              </p:spPr>
              <p:txBody>
                <a:bodyPr/>
                <a:lstStyle/>
                <a:p>
                  <a:endParaRPr lang="it-IT"/>
                </a:p>
              </p:txBody>
            </p:sp>
            <p:sp>
              <p:nvSpPr>
                <p:cNvPr id="50290" name="Freeform 114"/>
                <p:cNvSpPr>
                  <a:spLocks/>
                </p:cNvSpPr>
                <p:nvPr/>
              </p:nvSpPr>
              <p:spPr bwMode="auto">
                <a:xfrm>
                  <a:off x="1625" y="1690"/>
                  <a:ext cx="53" cy="34"/>
                </a:xfrm>
                <a:custGeom>
                  <a:avLst/>
                  <a:gdLst/>
                  <a:ahLst/>
                  <a:cxnLst>
                    <a:cxn ang="0">
                      <a:pos x="27" y="0"/>
                    </a:cxn>
                    <a:cxn ang="0">
                      <a:pos x="27" y="0"/>
                    </a:cxn>
                    <a:cxn ang="0">
                      <a:pos x="31" y="0"/>
                    </a:cxn>
                    <a:cxn ang="0">
                      <a:pos x="37" y="1"/>
                    </a:cxn>
                    <a:cxn ang="0">
                      <a:pos x="41" y="3"/>
                    </a:cxn>
                    <a:cxn ang="0">
                      <a:pos x="45" y="5"/>
                    </a:cxn>
                    <a:cxn ang="0">
                      <a:pos x="48" y="7"/>
                    </a:cxn>
                    <a:cxn ang="0">
                      <a:pos x="51" y="10"/>
                    </a:cxn>
                    <a:cxn ang="0">
                      <a:pos x="52" y="13"/>
                    </a:cxn>
                    <a:cxn ang="0">
                      <a:pos x="52" y="17"/>
                    </a:cxn>
                    <a:cxn ang="0">
                      <a:pos x="52" y="20"/>
                    </a:cxn>
                    <a:cxn ang="0">
                      <a:pos x="51" y="24"/>
                    </a:cxn>
                    <a:cxn ang="0">
                      <a:pos x="48" y="26"/>
                    </a:cxn>
                    <a:cxn ang="0">
                      <a:pos x="45" y="28"/>
                    </a:cxn>
                    <a:cxn ang="0">
                      <a:pos x="41" y="31"/>
                    </a:cxn>
                    <a:cxn ang="0">
                      <a:pos x="37" y="32"/>
                    </a:cxn>
                    <a:cxn ang="0">
                      <a:pos x="31" y="33"/>
                    </a:cxn>
                    <a:cxn ang="0">
                      <a:pos x="27" y="33"/>
                    </a:cxn>
                    <a:cxn ang="0">
                      <a:pos x="21" y="33"/>
                    </a:cxn>
                    <a:cxn ang="0">
                      <a:pos x="17" y="32"/>
                    </a:cxn>
                    <a:cxn ang="0">
                      <a:pos x="13" y="31"/>
                    </a:cxn>
                    <a:cxn ang="0">
                      <a:pos x="8" y="28"/>
                    </a:cxn>
                    <a:cxn ang="0">
                      <a:pos x="6" y="26"/>
                    </a:cxn>
                    <a:cxn ang="0">
                      <a:pos x="3" y="24"/>
                    </a:cxn>
                    <a:cxn ang="0">
                      <a:pos x="1" y="20"/>
                    </a:cxn>
                    <a:cxn ang="0">
                      <a:pos x="0" y="17"/>
                    </a:cxn>
                    <a:cxn ang="0">
                      <a:pos x="1" y="13"/>
                    </a:cxn>
                    <a:cxn ang="0">
                      <a:pos x="3" y="10"/>
                    </a:cxn>
                    <a:cxn ang="0">
                      <a:pos x="6" y="7"/>
                    </a:cxn>
                    <a:cxn ang="0">
                      <a:pos x="8" y="5"/>
                    </a:cxn>
                    <a:cxn ang="0">
                      <a:pos x="13" y="3"/>
                    </a:cxn>
                    <a:cxn ang="0">
                      <a:pos x="17" y="1"/>
                    </a:cxn>
                    <a:cxn ang="0">
                      <a:pos x="21" y="0"/>
                    </a:cxn>
                    <a:cxn ang="0">
                      <a:pos x="27" y="0"/>
                    </a:cxn>
                  </a:cxnLst>
                  <a:rect l="0" t="0" r="r" b="b"/>
                  <a:pathLst>
                    <a:path w="53" h="34">
                      <a:moveTo>
                        <a:pt x="27" y="0"/>
                      </a:moveTo>
                      <a:lnTo>
                        <a:pt x="27" y="0"/>
                      </a:lnTo>
                      <a:lnTo>
                        <a:pt x="31" y="0"/>
                      </a:lnTo>
                      <a:lnTo>
                        <a:pt x="37" y="1"/>
                      </a:lnTo>
                      <a:lnTo>
                        <a:pt x="41" y="3"/>
                      </a:lnTo>
                      <a:lnTo>
                        <a:pt x="45" y="5"/>
                      </a:lnTo>
                      <a:lnTo>
                        <a:pt x="48" y="7"/>
                      </a:lnTo>
                      <a:lnTo>
                        <a:pt x="51" y="10"/>
                      </a:lnTo>
                      <a:lnTo>
                        <a:pt x="52" y="13"/>
                      </a:lnTo>
                      <a:lnTo>
                        <a:pt x="52" y="17"/>
                      </a:lnTo>
                      <a:lnTo>
                        <a:pt x="52" y="20"/>
                      </a:lnTo>
                      <a:lnTo>
                        <a:pt x="51" y="24"/>
                      </a:lnTo>
                      <a:lnTo>
                        <a:pt x="48" y="26"/>
                      </a:lnTo>
                      <a:lnTo>
                        <a:pt x="45" y="28"/>
                      </a:lnTo>
                      <a:lnTo>
                        <a:pt x="41" y="31"/>
                      </a:lnTo>
                      <a:lnTo>
                        <a:pt x="37" y="32"/>
                      </a:lnTo>
                      <a:lnTo>
                        <a:pt x="31" y="33"/>
                      </a:lnTo>
                      <a:lnTo>
                        <a:pt x="27" y="33"/>
                      </a:lnTo>
                      <a:lnTo>
                        <a:pt x="21" y="33"/>
                      </a:lnTo>
                      <a:lnTo>
                        <a:pt x="17" y="32"/>
                      </a:lnTo>
                      <a:lnTo>
                        <a:pt x="13" y="31"/>
                      </a:lnTo>
                      <a:lnTo>
                        <a:pt x="8" y="28"/>
                      </a:lnTo>
                      <a:lnTo>
                        <a:pt x="6" y="26"/>
                      </a:lnTo>
                      <a:lnTo>
                        <a:pt x="3" y="24"/>
                      </a:lnTo>
                      <a:lnTo>
                        <a:pt x="1" y="20"/>
                      </a:lnTo>
                      <a:lnTo>
                        <a:pt x="0" y="17"/>
                      </a:lnTo>
                      <a:lnTo>
                        <a:pt x="1" y="13"/>
                      </a:lnTo>
                      <a:lnTo>
                        <a:pt x="3" y="10"/>
                      </a:lnTo>
                      <a:lnTo>
                        <a:pt x="6" y="7"/>
                      </a:lnTo>
                      <a:lnTo>
                        <a:pt x="8" y="5"/>
                      </a:lnTo>
                      <a:lnTo>
                        <a:pt x="13" y="3"/>
                      </a:lnTo>
                      <a:lnTo>
                        <a:pt x="17" y="1"/>
                      </a:lnTo>
                      <a:lnTo>
                        <a:pt x="21" y="0"/>
                      </a:lnTo>
                      <a:lnTo>
                        <a:pt x="27"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sp>
            <p:nvSpPr>
              <p:cNvPr id="50291" name="Text Box 115"/>
              <p:cNvSpPr txBox="1">
                <a:spLocks noChangeArrowheads="1"/>
              </p:cNvSpPr>
              <p:nvPr/>
            </p:nvSpPr>
            <p:spPr bwMode="auto">
              <a:xfrm>
                <a:off x="2819" y="1983"/>
                <a:ext cx="244" cy="173"/>
              </a:xfrm>
              <a:prstGeom prst="rect">
                <a:avLst/>
              </a:prstGeom>
              <a:noFill/>
              <a:ln w="9525">
                <a:noFill/>
                <a:miter lim="800000"/>
                <a:headEnd/>
                <a:tailEnd/>
              </a:ln>
              <a:effectLst/>
            </p:spPr>
            <p:txBody>
              <a:bodyPr wrap="none">
                <a:spAutoFit/>
              </a:bodyPr>
              <a:lstStyle/>
              <a:p>
                <a:pPr eaLnBrk="0" hangingPunct="0"/>
                <a:r>
                  <a:rPr lang="en-US" sz="1200" b="1"/>
                  <a:t>PS</a:t>
                </a:r>
              </a:p>
            </p:txBody>
          </p:sp>
        </p:grpSp>
      </p:grpSp>
      <p:grpSp>
        <p:nvGrpSpPr>
          <p:cNvPr id="25" name="Group 116"/>
          <p:cNvGrpSpPr>
            <a:grpSpLocks/>
          </p:cNvGrpSpPr>
          <p:nvPr/>
        </p:nvGrpSpPr>
        <p:grpSpPr bwMode="auto">
          <a:xfrm>
            <a:off x="2990850" y="3306763"/>
            <a:ext cx="1951038" cy="1020762"/>
            <a:chOff x="2041" y="2083"/>
            <a:chExt cx="1331" cy="643"/>
          </a:xfrm>
        </p:grpSpPr>
        <p:grpSp>
          <p:nvGrpSpPr>
            <p:cNvPr id="26" name="Group 117"/>
            <p:cNvGrpSpPr>
              <a:grpSpLocks/>
            </p:cNvGrpSpPr>
            <p:nvPr/>
          </p:nvGrpSpPr>
          <p:grpSpPr bwMode="auto">
            <a:xfrm>
              <a:off x="2783" y="2196"/>
              <a:ext cx="35" cy="29"/>
              <a:chOff x="2454" y="2024"/>
              <a:chExt cx="35" cy="29"/>
            </a:xfrm>
          </p:grpSpPr>
          <p:sp>
            <p:nvSpPr>
              <p:cNvPr id="50294" name="Freeform 118"/>
              <p:cNvSpPr>
                <a:spLocks/>
              </p:cNvSpPr>
              <p:nvPr/>
            </p:nvSpPr>
            <p:spPr bwMode="auto">
              <a:xfrm>
                <a:off x="2467" y="2024"/>
                <a:ext cx="10" cy="29"/>
              </a:xfrm>
              <a:custGeom>
                <a:avLst/>
                <a:gdLst/>
                <a:ahLst/>
                <a:cxnLst>
                  <a:cxn ang="0">
                    <a:pos x="5" y="28"/>
                  </a:cxn>
                  <a:cxn ang="0">
                    <a:pos x="9" y="28"/>
                  </a:cxn>
                  <a:cxn ang="0">
                    <a:pos x="9" y="0"/>
                  </a:cxn>
                  <a:cxn ang="0">
                    <a:pos x="0" y="0"/>
                  </a:cxn>
                  <a:cxn ang="0">
                    <a:pos x="0" y="28"/>
                  </a:cxn>
                  <a:cxn ang="0">
                    <a:pos x="5" y="28"/>
                  </a:cxn>
                </a:cxnLst>
                <a:rect l="0" t="0" r="r" b="b"/>
                <a:pathLst>
                  <a:path w="10" h="29">
                    <a:moveTo>
                      <a:pt x="5" y="28"/>
                    </a:moveTo>
                    <a:lnTo>
                      <a:pt x="9" y="28"/>
                    </a:lnTo>
                    <a:lnTo>
                      <a:pt x="9" y="0"/>
                    </a:lnTo>
                    <a:lnTo>
                      <a:pt x="0" y="0"/>
                    </a:lnTo>
                    <a:lnTo>
                      <a:pt x="0" y="28"/>
                    </a:lnTo>
                    <a:lnTo>
                      <a:pt x="5" y="28"/>
                    </a:lnTo>
                  </a:path>
                </a:pathLst>
              </a:custGeom>
              <a:solidFill>
                <a:srgbClr val="0000FF"/>
              </a:solidFill>
              <a:ln w="12700" cap="rnd" cmpd="sng">
                <a:noFill/>
                <a:prstDash val="solid"/>
                <a:round/>
                <a:headEnd type="none" w="med" len="med"/>
                <a:tailEnd type="none" w="med" len="med"/>
              </a:ln>
              <a:effectLst/>
            </p:spPr>
            <p:txBody>
              <a:bodyPr/>
              <a:lstStyle/>
              <a:p>
                <a:endParaRPr lang="it-IT"/>
              </a:p>
            </p:txBody>
          </p:sp>
          <p:sp>
            <p:nvSpPr>
              <p:cNvPr id="50295" name="Freeform 119"/>
              <p:cNvSpPr>
                <a:spLocks/>
              </p:cNvSpPr>
              <p:nvPr/>
            </p:nvSpPr>
            <p:spPr bwMode="auto">
              <a:xfrm>
                <a:off x="2454" y="2038"/>
                <a:ext cx="35" cy="8"/>
              </a:xfrm>
              <a:custGeom>
                <a:avLst/>
                <a:gdLst/>
                <a:ahLst/>
                <a:cxnLst>
                  <a:cxn ang="0">
                    <a:pos x="0" y="4"/>
                  </a:cxn>
                  <a:cxn ang="0">
                    <a:pos x="0" y="7"/>
                  </a:cxn>
                  <a:cxn ang="0">
                    <a:pos x="34" y="7"/>
                  </a:cxn>
                  <a:cxn ang="0">
                    <a:pos x="34" y="0"/>
                  </a:cxn>
                  <a:cxn ang="0">
                    <a:pos x="0" y="0"/>
                  </a:cxn>
                  <a:cxn ang="0">
                    <a:pos x="0" y="4"/>
                  </a:cxn>
                </a:cxnLst>
                <a:rect l="0" t="0" r="r" b="b"/>
                <a:pathLst>
                  <a:path w="35" h="8">
                    <a:moveTo>
                      <a:pt x="0" y="4"/>
                    </a:moveTo>
                    <a:lnTo>
                      <a:pt x="0" y="7"/>
                    </a:lnTo>
                    <a:lnTo>
                      <a:pt x="34" y="7"/>
                    </a:lnTo>
                    <a:lnTo>
                      <a:pt x="34" y="0"/>
                    </a:lnTo>
                    <a:lnTo>
                      <a:pt x="0" y="0"/>
                    </a:lnTo>
                    <a:lnTo>
                      <a:pt x="0" y="4"/>
                    </a:lnTo>
                  </a:path>
                </a:pathLst>
              </a:custGeom>
              <a:solidFill>
                <a:srgbClr val="0000FF"/>
              </a:solidFill>
              <a:ln w="12700" cap="rnd" cmpd="sng">
                <a:noFill/>
                <a:prstDash val="solid"/>
                <a:round/>
                <a:headEnd type="none" w="med" len="med"/>
                <a:tailEnd type="none" w="med" len="med"/>
              </a:ln>
              <a:effectLst/>
            </p:spPr>
            <p:txBody>
              <a:bodyPr/>
              <a:lstStyle/>
              <a:p>
                <a:endParaRPr lang="it-IT"/>
              </a:p>
            </p:txBody>
          </p:sp>
        </p:grpSp>
        <p:grpSp>
          <p:nvGrpSpPr>
            <p:cNvPr id="27" name="Group 120"/>
            <p:cNvGrpSpPr>
              <a:grpSpLocks/>
            </p:cNvGrpSpPr>
            <p:nvPr/>
          </p:nvGrpSpPr>
          <p:grpSpPr bwMode="auto">
            <a:xfrm>
              <a:off x="2041" y="2083"/>
              <a:ext cx="34" cy="28"/>
              <a:chOff x="1948" y="2286"/>
              <a:chExt cx="34" cy="28"/>
            </a:xfrm>
          </p:grpSpPr>
          <p:sp>
            <p:nvSpPr>
              <p:cNvPr id="50297" name="Freeform 121"/>
              <p:cNvSpPr>
                <a:spLocks/>
              </p:cNvSpPr>
              <p:nvPr/>
            </p:nvSpPr>
            <p:spPr bwMode="auto">
              <a:xfrm>
                <a:off x="1958" y="2286"/>
                <a:ext cx="10" cy="28"/>
              </a:xfrm>
              <a:custGeom>
                <a:avLst/>
                <a:gdLst/>
                <a:ahLst/>
                <a:cxnLst>
                  <a:cxn ang="0">
                    <a:pos x="5" y="27"/>
                  </a:cxn>
                  <a:cxn ang="0">
                    <a:pos x="9" y="27"/>
                  </a:cxn>
                  <a:cxn ang="0">
                    <a:pos x="9" y="0"/>
                  </a:cxn>
                  <a:cxn ang="0">
                    <a:pos x="0" y="0"/>
                  </a:cxn>
                  <a:cxn ang="0">
                    <a:pos x="0" y="27"/>
                  </a:cxn>
                  <a:cxn ang="0">
                    <a:pos x="5" y="27"/>
                  </a:cxn>
                </a:cxnLst>
                <a:rect l="0" t="0" r="r" b="b"/>
                <a:pathLst>
                  <a:path w="10" h="28">
                    <a:moveTo>
                      <a:pt x="5" y="27"/>
                    </a:moveTo>
                    <a:lnTo>
                      <a:pt x="9" y="27"/>
                    </a:lnTo>
                    <a:lnTo>
                      <a:pt x="9" y="0"/>
                    </a:lnTo>
                    <a:lnTo>
                      <a:pt x="0" y="0"/>
                    </a:lnTo>
                    <a:lnTo>
                      <a:pt x="0" y="27"/>
                    </a:lnTo>
                    <a:lnTo>
                      <a:pt x="5" y="27"/>
                    </a:lnTo>
                  </a:path>
                </a:pathLst>
              </a:custGeom>
              <a:solidFill>
                <a:srgbClr val="0000FF"/>
              </a:solidFill>
              <a:ln w="12700" cap="rnd" cmpd="sng">
                <a:noFill/>
                <a:prstDash val="solid"/>
                <a:round/>
                <a:headEnd type="none" w="med" len="med"/>
                <a:tailEnd type="none" w="med" len="med"/>
              </a:ln>
              <a:effectLst/>
            </p:spPr>
            <p:txBody>
              <a:bodyPr/>
              <a:lstStyle/>
              <a:p>
                <a:endParaRPr lang="it-IT"/>
              </a:p>
            </p:txBody>
          </p:sp>
          <p:sp>
            <p:nvSpPr>
              <p:cNvPr id="50298" name="Freeform 122"/>
              <p:cNvSpPr>
                <a:spLocks/>
              </p:cNvSpPr>
              <p:nvPr/>
            </p:nvSpPr>
            <p:spPr bwMode="auto">
              <a:xfrm>
                <a:off x="1948" y="2297"/>
                <a:ext cx="34" cy="8"/>
              </a:xfrm>
              <a:custGeom>
                <a:avLst/>
                <a:gdLst/>
                <a:ahLst/>
                <a:cxnLst>
                  <a:cxn ang="0">
                    <a:pos x="0" y="4"/>
                  </a:cxn>
                  <a:cxn ang="0">
                    <a:pos x="0" y="7"/>
                  </a:cxn>
                  <a:cxn ang="0">
                    <a:pos x="33" y="7"/>
                  </a:cxn>
                  <a:cxn ang="0">
                    <a:pos x="33" y="0"/>
                  </a:cxn>
                  <a:cxn ang="0">
                    <a:pos x="0" y="0"/>
                  </a:cxn>
                  <a:cxn ang="0">
                    <a:pos x="0" y="4"/>
                  </a:cxn>
                </a:cxnLst>
                <a:rect l="0" t="0" r="r" b="b"/>
                <a:pathLst>
                  <a:path w="34" h="8">
                    <a:moveTo>
                      <a:pt x="0" y="4"/>
                    </a:moveTo>
                    <a:lnTo>
                      <a:pt x="0" y="7"/>
                    </a:lnTo>
                    <a:lnTo>
                      <a:pt x="33" y="7"/>
                    </a:lnTo>
                    <a:lnTo>
                      <a:pt x="33" y="0"/>
                    </a:lnTo>
                    <a:lnTo>
                      <a:pt x="0" y="0"/>
                    </a:lnTo>
                    <a:lnTo>
                      <a:pt x="0" y="4"/>
                    </a:lnTo>
                  </a:path>
                </a:pathLst>
              </a:custGeom>
              <a:solidFill>
                <a:srgbClr val="0000FF"/>
              </a:solidFill>
              <a:ln w="12700" cap="rnd" cmpd="sng">
                <a:noFill/>
                <a:prstDash val="solid"/>
                <a:round/>
                <a:headEnd type="none" w="med" len="med"/>
                <a:tailEnd type="none" w="med" len="med"/>
              </a:ln>
              <a:effectLst/>
            </p:spPr>
            <p:txBody>
              <a:bodyPr/>
              <a:lstStyle/>
              <a:p>
                <a:endParaRPr lang="it-IT"/>
              </a:p>
            </p:txBody>
          </p:sp>
        </p:grpSp>
        <p:grpSp>
          <p:nvGrpSpPr>
            <p:cNvPr id="28" name="Group 123"/>
            <p:cNvGrpSpPr>
              <a:grpSpLocks/>
            </p:cNvGrpSpPr>
            <p:nvPr/>
          </p:nvGrpSpPr>
          <p:grpSpPr bwMode="auto">
            <a:xfrm>
              <a:off x="2398" y="2698"/>
              <a:ext cx="35" cy="28"/>
              <a:chOff x="2305" y="2901"/>
              <a:chExt cx="35" cy="28"/>
            </a:xfrm>
          </p:grpSpPr>
          <p:sp>
            <p:nvSpPr>
              <p:cNvPr id="50300" name="Freeform 124"/>
              <p:cNvSpPr>
                <a:spLocks/>
              </p:cNvSpPr>
              <p:nvPr/>
            </p:nvSpPr>
            <p:spPr bwMode="auto">
              <a:xfrm>
                <a:off x="2316" y="2901"/>
                <a:ext cx="10" cy="28"/>
              </a:xfrm>
              <a:custGeom>
                <a:avLst/>
                <a:gdLst/>
                <a:ahLst/>
                <a:cxnLst>
                  <a:cxn ang="0">
                    <a:pos x="5" y="27"/>
                  </a:cxn>
                  <a:cxn ang="0">
                    <a:pos x="9" y="27"/>
                  </a:cxn>
                  <a:cxn ang="0">
                    <a:pos x="9" y="0"/>
                  </a:cxn>
                  <a:cxn ang="0">
                    <a:pos x="0" y="0"/>
                  </a:cxn>
                  <a:cxn ang="0">
                    <a:pos x="0" y="27"/>
                  </a:cxn>
                  <a:cxn ang="0">
                    <a:pos x="5" y="27"/>
                  </a:cxn>
                </a:cxnLst>
                <a:rect l="0" t="0" r="r" b="b"/>
                <a:pathLst>
                  <a:path w="10" h="28">
                    <a:moveTo>
                      <a:pt x="5" y="27"/>
                    </a:moveTo>
                    <a:lnTo>
                      <a:pt x="9" y="27"/>
                    </a:lnTo>
                    <a:lnTo>
                      <a:pt x="9" y="0"/>
                    </a:lnTo>
                    <a:lnTo>
                      <a:pt x="0" y="0"/>
                    </a:lnTo>
                    <a:lnTo>
                      <a:pt x="0" y="27"/>
                    </a:lnTo>
                    <a:lnTo>
                      <a:pt x="5" y="27"/>
                    </a:lnTo>
                  </a:path>
                </a:pathLst>
              </a:custGeom>
              <a:solidFill>
                <a:srgbClr val="0000FF"/>
              </a:solidFill>
              <a:ln w="12700" cap="rnd" cmpd="sng">
                <a:noFill/>
                <a:prstDash val="solid"/>
                <a:round/>
                <a:headEnd type="none" w="med" len="med"/>
                <a:tailEnd type="none" w="med" len="med"/>
              </a:ln>
              <a:effectLst/>
            </p:spPr>
            <p:txBody>
              <a:bodyPr/>
              <a:lstStyle/>
              <a:p>
                <a:endParaRPr lang="it-IT"/>
              </a:p>
            </p:txBody>
          </p:sp>
          <p:sp>
            <p:nvSpPr>
              <p:cNvPr id="50301" name="Freeform 125"/>
              <p:cNvSpPr>
                <a:spLocks/>
              </p:cNvSpPr>
              <p:nvPr/>
            </p:nvSpPr>
            <p:spPr bwMode="auto">
              <a:xfrm>
                <a:off x="2305" y="2911"/>
                <a:ext cx="35" cy="9"/>
              </a:xfrm>
              <a:custGeom>
                <a:avLst/>
                <a:gdLst/>
                <a:ahLst/>
                <a:cxnLst>
                  <a:cxn ang="0">
                    <a:pos x="0" y="4"/>
                  </a:cxn>
                  <a:cxn ang="0">
                    <a:pos x="0" y="8"/>
                  </a:cxn>
                  <a:cxn ang="0">
                    <a:pos x="34" y="8"/>
                  </a:cxn>
                  <a:cxn ang="0">
                    <a:pos x="34" y="0"/>
                  </a:cxn>
                  <a:cxn ang="0">
                    <a:pos x="0" y="0"/>
                  </a:cxn>
                  <a:cxn ang="0">
                    <a:pos x="0" y="4"/>
                  </a:cxn>
                </a:cxnLst>
                <a:rect l="0" t="0" r="r" b="b"/>
                <a:pathLst>
                  <a:path w="35" h="9">
                    <a:moveTo>
                      <a:pt x="0" y="4"/>
                    </a:moveTo>
                    <a:lnTo>
                      <a:pt x="0" y="8"/>
                    </a:lnTo>
                    <a:lnTo>
                      <a:pt x="34" y="8"/>
                    </a:lnTo>
                    <a:lnTo>
                      <a:pt x="34" y="0"/>
                    </a:lnTo>
                    <a:lnTo>
                      <a:pt x="0" y="0"/>
                    </a:lnTo>
                    <a:lnTo>
                      <a:pt x="0" y="4"/>
                    </a:lnTo>
                  </a:path>
                </a:pathLst>
              </a:custGeom>
              <a:solidFill>
                <a:srgbClr val="0000FF"/>
              </a:solidFill>
              <a:ln w="12700" cap="rnd" cmpd="sng">
                <a:noFill/>
                <a:prstDash val="solid"/>
                <a:round/>
                <a:headEnd type="none" w="med" len="med"/>
                <a:tailEnd type="none" w="med" len="med"/>
              </a:ln>
              <a:effectLst/>
            </p:spPr>
            <p:txBody>
              <a:bodyPr/>
              <a:lstStyle/>
              <a:p>
                <a:endParaRPr lang="it-IT"/>
              </a:p>
            </p:txBody>
          </p:sp>
        </p:grpSp>
        <p:grpSp>
          <p:nvGrpSpPr>
            <p:cNvPr id="29" name="Group 126"/>
            <p:cNvGrpSpPr>
              <a:grpSpLocks/>
            </p:cNvGrpSpPr>
            <p:nvPr/>
          </p:nvGrpSpPr>
          <p:grpSpPr bwMode="auto">
            <a:xfrm>
              <a:off x="2403" y="2648"/>
              <a:ext cx="32" cy="29"/>
              <a:chOff x="2310" y="2851"/>
              <a:chExt cx="32" cy="29"/>
            </a:xfrm>
          </p:grpSpPr>
          <p:sp>
            <p:nvSpPr>
              <p:cNvPr id="50303" name="Freeform 127"/>
              <p:cNvSpPr>
                <a:spLocks/>
              </p:cNvSpPr>
              <p:nvPr/>
            </p:nvSpPr>
            <p:spPr bwMode="auto">
              <a:xfrm>
                <a:off x="2320" y="2851"/>
                <a:ext cx="10" cy="29"/>
              </a:xfrm>
              <a:custGeom>
                <a:avLst/>
                <a:gdLst/>
                <a:ahLst/>
                <a:cxnLst>
                  <a:cxn ang="0">
                    <a:pos x="5" y="28"/>
                  </a:cxn>
                  <a:cxn ang="0">
                    <a:pos x="9" y="28"/>
                  </a:cxn>
                  <a:cxn ang="0">
                    <a:pos x="9" y="0"/>
                  </a:cxn>
                  <a:cxn ang="0">
                    <a:pos x="0" y="0"/>
                  </a:cxn>
                  <a:cxn ang="0">
                    <a:pos x="0" y="28"/>
                  </a:cxn>
                  <a:cxn ang="0">
                    <a:pos x="5" y="28"/>
                  </a:cxn>
                </a:cxnLst>
                <a:rect l="0" t="0" r="r" b="b"/>
                <a:pathLst>
                  <a:path w="10" h="29">
                    <a:moveTo>
                      <a:pt x="5" y="28"/>
                    </a:moveTo>
                    <a:lnTo>
                      <a:pt x="9" y="28"/>
                    </a:lnTo>
                    <a:lnTo>
                      <a:pt x="9" y="0"/>
                    </a:lnTo>
                    <a:lnTo>
                      <a:pt x="0" y="0"/>
                    </a:lnTo>
                    <a:lnTo>
                      <a:pt x="0" y="28"/>
                    </a:lnTo>
                    <a:lnTo>
                      <a:pt x="5" y="28"/>
                    </a:lnTo>
                  </a:path>
                </a:pathLst>
              </a:custGeom>
              <a:solidFill>
                <a:srgbClr val="0000FF"/>
              </a:solidFill>
              <a:ln w="12700" cap="rnd" cmpd="sng">
                <a:noFill/>
                <a:prstDash val="solid"/>
                <a:round/>
                <a:headEnd type="none" w="med" len="med"/>
                <a:tailEnd type="none" w="med" len="med"/>
              </a:ln>
              <a:effectLst/>
            </p:spPr>
            <p:txBody>
              <a:bodyPr/>
              <a:lstStyle/>
              <a:p>
                <a:endParaRPr lang="it-IT"/>
              </a:p>
            </p:txBody>
          </p:sp>
          <p:sp>
            <p:nvSpPr>
              <p:cNvPr id="50304" name="Freeform 128"/>
              <p:cNvSpPr>
                <a:spLocks/>
              </p:cNvSpPr>
              <p:nvPr/>
            </p:nvSpPr>
            <p:spPr bwMode="auto">
              <a:xfrm>
                <a:off x="2310" y="2863"/>
                <a:ext cx="32" cy="6"/>
              </a:xfrm>
              <a:custGeom>
                <a:avLst/>
                <a:gdLst/>
                <a:ahLst/>
                <a:cxnLst>
                  <a:cxn ang="0">
                    <a:pos x="0" y="3"/>
                  </a:cxn>
                  <a:cxn ang="0">
                    <a:pos x="0" y="5"/>
                  </a:cxn>
                  <a:cxn ang="0">
                    <a:pos x="31" y="5"/>
                  </a:cxn>
                  <a:cxn ang="0">
                    <a:pos x="31" y="0"/>
                  </a:cxn>
                  <a:cxn ang="0">
                    <a:pos x="0" y="0"/>
                  </a:cxn>
                  <a:cxn ang="0">
                    <a:pos x="0" y="3"/>
                  </a:cxn>
                </a:cxnLst>
                <a:rect l="0" t="0" r="r" b="b"/>
                <a:pathLst>
                  <a:path w="32" h="6">
                    <a:moveTo>
                      <a:pt x="0" y="3"/>
                    </a:moveTo>
                    <a:lnTo>
                      <a:pt x="0" y="5"/>
                    </a:lnTo>
                    <a:lnTo>
                      <a:pt x="31" y="5"/>
                    </a:lnTo>
                    <a:lnTo>
                      <a:pt x="31" y="0"/>
                    </a:lnTo>
                    <a:lnTo>
                      <a:pt x="0" y="0"/>
                    </a:lnTo>
                    <a:lnTo>
                      <a:pt x="0" y="3"/>
                    </a:lnTo>
                  </a:path>
                </a:pathLst>
              </a:custGeom>
              <a:solidFill>
                <a:srgbClr val="0000FF"/>
              </a:solidFill>
              <a:ln w="12700" cap="rnd" cmpd="sng">
                <a:noFill/>
                <a:prstDash val="solid"/>
                <a:round/>
                <a:headEnd type="none" w="med" len="med"/>
                <a:tailEnd type="none" w="med" len="med"/>
              </a:ln>
              <a:effectLst/>
            </p:spPr>
            <p:txBody>
              <a:bodyPr/>
              <a:lstStyle/>
              <a:p>
                <a:endParaRPr lang="it-IT"/>
              </a:p>
            </p:txBody>
          </p:sp>
        </p:grpSp>
        <p:grpSp>
          <p:nvGrpSpPr>
            <p:cNvPr id="30" name="Group 129"/>
            <p:cNvGrpSpPr>
              <a:grpSpLocks/>
            </p:cNvGrpSpPr>
            <p:nvPr/>
          </p:nvGrpSpPr>
          <p:grpSpPr bwMode="auto">
            <a:xfrm>
              <a:off x="2203" y="2309"/>
              <a:ext cx="36" cy="30"/>
              <a:chOff x="2110" y="2512"/>
              <a:chExt cx="36" cy="30"/>
            </a:xfrm>
          </p:grpSpPr>
          <p:sp>
            <p:nvSpPr>
              <p:cNvPr id="50306" name="Freeform 130"/>
              <p:cNvSpPr>
                <a:spLocks/>
              </p:cNvSpPr>
              <p:nvPr/>
            </p:nvSpPr>
            <p:spPr bwMode="auto">
              <a:xfrm>
                <a:off x="2122" y="2512"/>
                <a:ext cx="8" cy="30"/>
              </a:xfrm>
              <a:custGeom>
                <a:avLst/>
                <a:gdLst/>
                <a:ahLst/>
                <a:cxnLst>
                  <a:cxn ang="0">
                    <a:pos x="4" y="29"/>
                  </a:cxn>
                  <a:cxn ang="0">
                    <a:pos x="7" y="29"/>
                  </a:cxn>
                  <a:cxn ang="0">
                    <a:pos x="7" y="0"/>
                  </a:cxn>
                  <a:cxn ang="0">
                    <a:pos x="0" y="0"/>
                  </a:cxn>
                  <a:cxn ang="0">
                    <a:pos x="0" y="29"/>
                  </a:cxn>
                  <a:cxn ang="0">
                    <a:pos x="4" y="29"/>
                  </a:cxn>
                </a:cxnLst>
                <a:rect l="0" t="0" r="r" b="b"/>
                <a:pathLst>
                  <a:path w="8" h="30">
                    <a:moveTo>
                      <a:pt x="4" y="29"/>
                    </a:moveTo>
                    <a:lnTo>
                      <a:pt x="7" y="29"/>
                    </a:lnTo>
                    <a:lnTo>
                      <a:pt x="7" y="0"/>
                    </a:lnTo>
                    <a:lnTo>
                      <a:pt x="0" y="0"/>
                    </a:lnTo>
                    <a:lnTo>
                      <a:pt x="0" y="29"/>
                    </a:lnTo>
                    <a:lnTo>
                      <a:pt x="4" y="29"/>
                    </a:lnTo>
                  </a:path>
                </a:pathLst>
              </a:custGeom>
              <a:solidFill>
                <a:srgbClr val="0000FF"/>
              </a:solidFill>
              <a:ln w="12700" cap="rnd" cmpd="sng">
                <a:noFill/>
                <a:prstDash val="solid"/>
                <a:round/>
                <a:headEnd type="none" w="med" len="med"/>
                <a:tailEnd type="none" w="med" len="med"/>
              </a:ln>
              <a:effectLst/>
            </p:spPr>
            <p:txBody>
              <a:bodyPr/>
              <a:lstStyle/>
              <a:p>
                <a:endParaRPr lang="it-IT"/>
              </a:p>
            </p:txBody>
          </p:sp>
          <p:sp>
            <p:nvSpPr>
              <p:cNvPr id="50307" name="Freeform 131"/>
              <p:cNvSpPr>
                <a:spLocks/>
              </p:cNvSpPr>
              <p:nvPr/>
            </p:nvSpPr>
            <p:spPr bwMode="auto">
              <a:xfrm>
                <a:off x="2110" y="2525"/>
                <a:ext cx="36" cy="8"/>
              </a:xfrm>
              <a:custGeom>
                <a:avLst/>
                <a:gdLst/>
                <a:ahLst/>
                <a:cxnLst>
                  <a:cxn ang="0">
                    <a:pos x="0" y="3"/>
                  </a:cxn>
                  <a:cxn ang="0">
                    <a:pos x="0" y="7"/>
                  </a:cxn>
                  <a:cxn ang="0">
                    <a:pos x="35" y="7"/>
                  </a:cxn>
                  <a:cxn ang="0">
                    <a:pos x="35" y="0"/>
                  </a:cxn>
                  <a:cxn ang="0">
                    <a:pos x="0" y="0"/>
                  </a:cxn>
                  <a:cxn ang="0">
                    <a:pos x="0" y="3"/>
                  </a:cxn>
                </a:cxnLst>
                <a:rect l="0" t="0" r="r" b="b"/>
                <a:pathLst>
                  <a:path w="36" h="8">
                    <a:moveTo>
                      <a:pt x="0" y="3"/>
                    </a:moveTo>
                    <a:lnTo>
                      <a:pt x="0" y="7"/>
                    </a:lnTo>
                    <a:lnTo>
                      <a:pt x="35" y="7"/>
                    </a:lnTo>
                    <a:lnTo>
                      <a:pt x="35" y="0"/>
                    </a:lnTo>
                    <a:lnTo>
                      <a:pt x="0" y="0"/>
                    </a:lnTo>
                    <a:lnTo>
                      <a:pt x="0" y="3"/>
                    </a:lnTo>
                  </a:path>
                </a:pathLst>
              </a:custGeom>
              <a:solidFill>
                <a:srgbClr val="0000FF"/>
              </a:solidFill>
              <a:ln w="12700" cap="rnd" cmpd="sng">
                <a:noFill/>
                <a:prstDash val="solid"/>
                <a:round/>
                <a:headEnd type="none" w="med" len="med"/>
                <a:tailEnd type="none" w="med" len="med"/>
              </a:ln>
              <a:effectLst/>
            </p:spPr>
            <p:txBody>
              <a:bodyPr/>
              <a:lstStyle/>
              <a:p>
                <a:endParaRPr lang="it-IT"/>
              </a:p>
            </p:txBody>
          </p:sp>
        </p:grpSp>
        <p:grpSp>
          <p:nvGrpSpPr>
            <p:cNvPr id="31" name="Group 132"/>
            <p:cNvGrpSpPr>
              <a:grpSpLocks/>
            </p:cNvGrpSpPr>
            <p:nvPr/>
          </p:nvGrpSpPr>
          <p:grpSpPr bwMode="auto">
            <a:xfrm>
              <a:off x="2107" y="2198"/>
              <a:ext cx="34" cy="31"/>
              <a:chOff x="2014" y="2401"/>
              <a:chExt cx="34" cy="31"/>
            </a:xfrm>
          </p:grpSpPr>
          <p:sp>
            <p:nvSpPr>
              <p:cNvPr id="50309" name="Freeform 133"/>
              <p:cNvSpPr>
                <a:spLocks/>
              </p:cNvSpPr>
              <p:nvPr/>
            </p:nvSpPr>
            <p:spPr bwMode="auto">
              <a:xfrm>
                <a:off x="2025" y="2401"/>
                <a:ext cx="9" cy="31"/>
              </a:xfrm>
              <a:custGeom>
                <a:avLst/>
                <a:gdLst/>
                <a:ahLst/>
                <a:cxnLst>
                  <a:cxn ang="0">
                    <a:pos x="4" y="30"/>
                  </a:cxn>
                  <a:cxn ang="0">
                    <a:pos x="8" y="30"/>
                  </a:cxn>
                  <a:cxn ang="0">
                    <a:pos x="8" y="0"/>
                  </a:cxn>
                  <a:cxn ang="0">
                    <a:pos x="0" y="0"/>
                  </a:cxn>
                  <a:cxn ang="0">
                    <a:pos x="0" y="30"/>
                  </a:cxn>
                  <a:cxn ang="0">
                    <a:pos x="4" y="30"/>
                  </a:cxn>
                </a:cxnLst>
                <a:rect l="0" t="0" r="r" b="b"/>
                <a:pathLst>
                  <a:path w="9" h="31">
                    <a:moveTo>
                      <a:pt x="4" y="30"/>
                    </a:moveTo>
                    <a:lnTo>
                      <a:pt x="8" y="30"/>
                    </a:lnTo>
                    <a:lnTo>
                      <a:pt x="8" y="0"/>
                    </a:lnTo>
                    <a:lnTo>
                      <a:pt x="0" y="0"/>
                    </a:lnTo>
                    <a:lnTo>
                      <a:pt x="0" y="30"/>
                    </a:lnTo>
                    <a:lnTo>
                      <a:pt x="4" y="30"/>
                    </a:lnTo>
                  </a:path>
                </a:pathLst>
              </a:custGeom>
              <a:solidFill>
                <a:srgbClr val="0000FF"/>
              </a:solidFill>
              <a:ln w="12700" cap="rnd" cmpd="sng">
                <a:noFill/>
                <a:prstDash val="solid"/>
                <a:round/>
                <a:headEnd type="none" w="med" len="med"/>
                <a:tailEnd type="none" w="med" len="med"/>
              </a:ln>
              <a:effectLst/>
            </p:spPr>
            <p:txBody>
              <a:bodyPr/>
              <a:lstStyle/>
              <a:p>
                <a:endParaRPr lang="it-IT"/>
              </a:p>
            </p:txBody>
          </p:sp>
          <p:sp>
            <p:nvSpPr>
              <p:cNvPr id="50310" name="Freeform 134"/>
              <p:cNvSpPr>
                <a:spLocks/>
              </p:cNvSpPr>
              <p:nvPr/>
            </p:nvSpPr>
            <p:spPr bwMode="auto">
              <a:xfrm>
                <a:off x="2014" y="2413"/>
                <a:ext cx="34" cy="9"/>
              </a:xfrm>
              <a:custGeom>
                <a:avLst/>
                <a:gdLst/>
                <a:ahLst/>
                <a:cxnLst>
                  <a:cxn ang="0">
                    <a:pos x="0" y="4"/>
                  </a:cxn>
                  <a:cxn ang="0">
                    <a:pos x="0" y="8"/>
                  </a:cxn>
                  <a:cxn ang="0">
                    <a:pos x="33" y="8"/>
                  </a:cxn>
                  <a:cxn ang="0">
                    <a:pos x="33" y="0"/>
                  </a:cxn>
                  <a:cxn ang="0">
                    <a:pos x="0" y="0"/>
                  </a:cxn>
                  <a:cxn ang="0">
                    <a:pos x="0" y="4"/>
                  </a:cxn>
                </a:cxnLst>
                <a:rect l="0" t="0" r="r" b="b"/>
                <a:pathLst>
                  <a:path w="34" h="9">
                    <a:moveTo>
                      <a:pt x="0" y="4"/>
                    </a:moveTo>
                    <a:lnTo>
                      <a:pt x="0" y="8"/>
                    </a:lnTo>
                    <a:lnTo>
                      <a:pt x="33" y="8"/>
                    </a:lnTo>
                    <a:lnTo>
                      <a:pt x="33" y="0"/>
                    </a:lnTo>
                    <a:lnTo>
                      <a:pt x="0" y="0"/>
                    </a:lnTo>
                    <a:lnTo>
                      <a:pt x="0" y="4"/>
                    </a:lnTo>
                  </a:path>
                </a:pathLst>
              </a:custGeom>
              <a:solidFill>
                <a:srgbClr val="0000FF"/>
              </a:solidFill>
              <a:ln w="12700" cap="rnd" cmpd="sng">
                <a:noFill/>
                <a:prstDash val="solid"/>
                <a:round/>
                <a:headEnd type="none" w="med" len="med"/>
                <a:tailEnd type="none" w="med" len="med"/>
              </a:ln>
              <a:effectLst/>
            </p:spPr>
            <p:txBody>
              <a:bodyPr/>
              <a:lstStyle/>
              <a:p>
                <a:endParaRPr lang="it-IT"/>
              </a:p>
            </p:txBody>
          </p:sp>
        </p:grpSp>
        <p:sp>
          <p:nvSpPr>
            <p:cNvPr id="50311" name="Text Box 135"/>
            <p:cNvSpPr txBox="1">
              <a:spLocks noChangeArrowheads="1"/>
            </p:cNvSpPr>
            <p:nvPr/>
          </p:nvSpPr>
          <p:spPr bwMode="auto">
            <a:xfrm>
              <a:off x="2819" y="2104"/>
              <a:ext cx="553" cy="173"/>
            </a:xfrm>
            <a:prstGeom prst="rect">
              <a:avLst/>
            </a:prstGeom>
            <a:noFill/>
            <a:ln w="9525">
              <a:noFill/>
              <a:miter lim="800000"/>
              <a:headEnd/>
              <a:tailEnd/>
            </a:ln>
            <a:effectLst/>
          </p:spPr>
          <p:txBody>
            <a:bodyPr wrap="none">
              <a:spAutoFit/>
            </a:bodyPr>
            <a:lstStyle/>
            <a:p>
              <a:pPr eaLnBrk="0" hangingPunct="0"/>
              <a:r>
                <a:rPr lang="en-US" sz="1200" b="1"/>
                <a:t>PS “Star”</a:t>
              </a:r>
            </a:p>
          </p:txBody>
        </p:sp>
      </p:grpSp>
      <p:grpSp>
        <p:nvGrpSpPr>
          <p:cNvPr id="50402" name="Group 136"/>
          <p:cNvGrpSpPr>
            <a:grpSpLocks/>
          </p:cNvGrpSpPr>
          <p:nvPr/>
        </p:nvGrpSpPr>
        <p:grpSpPr bwMode="auto">
          <a:xfrm>
            <a:off x="2538413" y="2513013"/>
            <a:ext cx="3362325" cy="2100262"/>
            <a:chOff x="1732" y="1583"/>
            <a:chExt cx="2295" cy="1323"/>
          </a:xfrm>
        </p:grpSpPr>
        <p:grpSp>
          <p:nvGrpSpPr>
            <p:cNvPr id="50406" name="Group 137"/>
            <p:cNvGrpSpPr>
              <a:grpSpLocks/>
            </p:cNvGrpSpPr>
            <p:nvPr/>
          </p:nvGrpSpPr>
          <p:grpSpPr bwMode="auto">
            <a:xfrm>
              <a:off x="2773" y="2303"/>
              <a:ext cx="54" cy="40"/>
              <a:chOff x="2444" y="2116"/>
              <a:chExt cx="54" cy="40"/>
            </a:xfrm>
          </p:grpSpPr>
          <p:sp>
            <p:nvSpPr>
              <p:cNvPr id="50314" name="Freeform 138"/>
              <p:cNvSpPr>
                <a:spLocks/>
              </p:cNvSpPr>
              <p:nvPr/>
            </p:nvSpPr>
            <p:spPr bwMode="auto">
              <a:xfrm>
                <a:off x="2444" y="2120"/>
                <a:ext cx="40" cy="34"/>
              </a:xfrm>
              <a:custGeom>
                <a:avLst/>
                <a:gdLst/>
                <a:ahLst/>
                <a:cxnLst>
                  <a:cxn ang="0">
                    <a:pos x="18" y="0"/>
                  </a:cxn>
                  <a:cxn ang="0">
                    <a:pos x="0" y="33"/>
                  </a:cxn>
                  <a:cxn ang="0">
                    <a:pos x="39" y="33"/>
                  </a:cxn>
                  <a:cxn ang="0">
                    <a:pos x="18" y="0"/>
                  </a:cxn>
                </a:cxnLst>
                <a:rect l="0" t="0" r="r" b="b"/>
                <a:pathLst>
                  <a:path w="40" h="34">
                    <a:moveTo>
                      <a:pt x="18" y="0"/>
                    </a:moveTo>
                    <a:lnTo>
                      <a:pt x="0" y="33"/>
                    </a:lnTo>
                    <a:lnTo>
                      <a:pt x="39" y="33"/>
                    </a:lnTo>
                    <a:lnTo>
                      <a:pt x="18" y="0"/>
                    </a:lnTo>
                  </a:path>
                </a:pathLst>
              </a:custGeom>
              <a:solidFill>
                <a:srgbClr val="00FF00"/>
              </a:solidFill>
              <a:ln w="12700" cap="rnd" cmpd="sng">
                <a:noFill/>
                <a:prstDash val="solid"/>
                <a:round/>
                <a:headEnd type="none" w="med" len="med"/>
                <a:tailEnd type="none" w="med" len="med"/>
              </a:ln>
              <a:effectLst/>
            </p:spPr>
            <p:txBody>
              <a:bodyPr/>
              <a:lstStyle/>
              <a:p>
                <a:endParaRPr lang="it-IT"/>
              </a:p>
            </p:txBody>
          </p:sp>
          <p:sp>
            <p:nvSpPr>
              <p:cNvPr id="50315" name="Freeform 139"/>
              <p:cNvSpPr>
                <a:spLocks/>
              </p:cNvSpPr>
              <p:nvPr/>
            </p:nvSpPr>
            <p:spPr bwMode="auto">
              <a:xfrm>
                <a:off x="2450" y="2116"/>
                <a:ext cx="48" cy="40"/>
              </a:xfrm>
              <a:custGeom>
                <a:avLst/>
                <a:gdLst/>
                <a:ahLst/>
                <a:cxnLst>
                  <a:cxn ang="0">
                    <a:pos x="22" y="0"/>
                  </a:cxn>
                  <a:cxn ang="0">
                    <a:pos x="0" y="39"/>
                  </a:cxn>
                  <a:cxn ang="0">
                    <a:pos x="47" y="39"/>
                  </a:cxn>
                  <a:cxn ang="0">
                    <a:pos x="22" y="0"/>
                  </a:cxn>
                </a:cxnLst>
                <a:rect l="0" t="0" r="r" b="b"/>
                <a:pathLst>
                  <a:path w="48" h="40">
                    <a:moveTo>
                      <a:pt x="22" y="0"/>
                    </a:moveTo>
                    <a:lnTo>
                      <a:pt x="0" y="39"/>
                    </a:lnTo>
                    <a:lnTo>
                      <a:pt x="47" y="39"/>
                    </a:lnTo>
                    <a:lnTo>
                      <a:pt x="22"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407" name="Group 140"/>
            <p:cNvGrpSpPr>
              <a:grpSpLocks/>
            </p:cNvGrpSpPr>
            <p:nvPr/>
          </p:nvGrpSpPr>
          <p:grpSpPr bwMode="auto">
            <a:xfrm>
              <a:off x="1908" y="1919"/>
              <a:ext cx="49" cy="40"/>
              <a:chOff x="1815" y="2122"/>
              <a:chExt cx="49" cy="40"/>
            </a:xfrm>
          </p:grpSpPr>
          <p:sp>
            <p:nvSpPr>
              <p:cNvPr id="50317" name="Freeform 141"/>
              <p:cNvSpPr>
                <a:spLocks/>
              </p:cNvSpPr>
              <p:nvPr/>
            </p:nvSpPr>
            <p:spPr bwMode="auto">
              <a:xfrm>
                <a:off x="1815" y="2122"/>
                <a:ext cx="41" cy="34"/>
              </a:xfrm>
              <a:custGeom>
                <a:avLst/>
                <a:gdLst/>
                <a:ahLst/>
                <a:cxnLst>
                  <a:cxn ang="0">
                    <a:pos x="19" y="0"/>
                  </a:cxn>
                  <a:cxn ang="0">
                    <a:pos x="0" y="33"/>
                  </a:cxn>
                  <a:cxn ang="0">
                    <a:pos x="40" y="33"/>
                  </a:cxn>
                  <a:cxn ang="0">
                    <a:pos x="19" y="0"/>
                  </a:cxn>
                </a:cxnLst>
                <a:rect l="0" t="0" r="r" b="b"/>
                <a:pathLst>
                  <a:path w="41" h="34">
                    <a:moveTo>
                      <a:pt x="19" y="0"/>
                    </a:moveTo>
                    <a:lnTo>
                      <a:pt x="0" y="33"/>
                    </a:lnTo>
                    <a:lnTo>
                      <a:pt x="40" y="33"/>
                    </a:lnTo>
                    <a:lnTo>
                      <a:pt x="19" y="0"/>
                    </a:lnTo>
                  </a:path>
                </a:pathLst>
              </a:custGeom>
              <a:solidFill>
                <a:srgbClr val="00FF00"/>
              </a:solidFill>
              <a:ln w="12700" cap="rnd" cmpd="sng">
                <a:noFill/>
                <a:prstDash val="solid"/>
                <a:round/>
                <a:headEnd type="none" w="med" len="med"/>
                <a:tailEnd type="none" w="med" len="med"/>
              </a:ln>
              <a:effectLst/>
            </p:spPr>
            <p:txBody>
              <a:bodyPr/>
              <a:lstStyle/>
              <a:p>
                <a:endParaRPr lang="it-IT"/>
              </a:p>
            </p:txBody>
          </p:sp>
          <p:sp>
            <p:nvSpPr>
              <p:cNvPr id="50318" name="Freeform 142"/>
              <p:cNvSpPr>
                <a:spLocks/>
              </p:cNvSpPr>
              <p:nvPr/>
            </p:nvSpPr>
            <p:spPr bwMode="auto">
              <a:xfrm>
                <a:off x="1815" y="2122"/>
                <a:ext cx="49" cy="40"/>
              </a:xfrm>
              <a:custGeom>
                <a:avLst/>
                <a:gdLst/>
                <a:ahLst/>
                <a:cxnLst>
                  <a:cxn ang="0">
                    <a:pos x="23" y="0"/>
                  </a:cxn>
                  <a:cxn ang="0">
                    <a:pos x="0" y="39"/>
                  </a:cxn>
                  <a:cxn ang="0">
                    <a:pos x="48" y="39"/>
                  </a:cxn>
                  <a:cxn ang="0">
                    <a:pos x="23" y="0"/>
                  </a:cxn>
                </a:cxnLst>
                <a:rect l="0" t="0" r="r" b="b"/>
                <a:pathLst>
                  <a:path w="49" h="40">
                    <a:moveTo>
                      <a:pt x="23" y="0"/>
                    </a:moveTo>
                    <a:lnTo>
                      <a:pt x="0" y="39"/>
                    </a:lnTo>
                    <a:lnTo>
                      <a:pt x="48" y="39"/>
                    </a:lnTo>
                    <a:lnTo>
                      <a:pt x="23"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408" name="Group 143"/>
            <p:cNvGrpSpPr>
              <a:grpSpLocks/>
            </p:cNvGrpSpPr>
            <p:nvPr/>
          </p:nvGrpSpPr>
          <p:grpSpPr bwMode="auto">
            <a:xfrm>
              <a:off x="2330" y="2567"/>
              <a:ext cx="49" cy="40"/>
              <a:chOff x="2237" y="2770"/>
              <a:chExt cx="49" cy="40"/>
            </a:xfrm>
          </p:grpSpPr>
          <p:sp>
            <p:nvSpPr>
              <p:cNvPr id="50320" name="Freeform 144"/>
              <p:cNvSpPr>
                <a:spLocks/>
              </p:cNvSpPr>
              <p:nvPr/>
            </p:nvSpPr>
            <p:spPr bwMode="auto">
              <a:xfrm>
                <a:off x="2237" y="2770"/>
                <a:ext cx="42" cy="32"/>
              </a:xfrm>
              <a:custGeom>
                <a:avLst/>
                <a:gdLst/>
                <a:ahLst/>
                <a:cxnLst>
                  <a:cxn ang="0">
                    <a:pos x="19" y="0"/>
                  </a:cxn>
                  <a:cxn ang="0">
                    <a:pos x="0" y="31"/>
                  </a:cxn>
                  <a:cxn ang="0">
                    <a:pos x="41" y="31"/>
                  </a:cxn>
                  <a:cxn ang="0">
                    <a:pos x="19" y="0"/>
                  </a:cxn>
                </a:cxnLst>
                <a:rect l="0" t="0" r="r" b="b"/>
                <a:pathLst>
                  <a:path w="42" h="32">
                    <a:moveTo>
                      <a:pt x="19" y="0"/>
                    </a:moveTo>
                    <a:lnTo>
                      <a:pt x="0" y="31"/>
                    </a:lnTo>
                    <a:lnTo>
                      <a:pt x="41" y="31"/>
                    </a:lnTo>
                    <a:lnTo>
                      <a:pt x="19" y="0"/>
                    </a:lnTo>
                  </a:path>
                </a:pathLst>
              </a:custGeom>
              <a:solidFill>
                <a:srgbClr val="00FF00"/>
              </a:solidFill>
              <a:ln w="12700" cap="rnd" cmpd="sng">
                <a:noFill/>
                <a:prstDash val="solid"/>
                <a:round/>
                <a:headEnd type="none" w="med" len="med"/>
                <a:tailEnd type="none" w="med" len="med"/>
              </a:ln>
              <a:effectLst/>
            </p:spPr>
            <p:txBody>
              <a:bodyPr/>
              <a:lstStyle/>
              <a:p>
                <a:endParaRPr lang="it-IT"/>
              </a:p>
            </p:txBody>
          </p:sp>
          <p:sp>
            <p:nvSpPr>
              <p:cNvPr id="50321" name="Freeform 145"/>
              <p:cNvSpPr>
                <a:spLocks/>
              </p:cNvSpPr>
              <p:nvPr/>
            </p:nvSpPr>
            <p:spPr bwMode="auto">
              <a:xfrm>
                <a:off x="2237" y="2770"/>
                <a:ext cx="49" cy="40"/>
              </a:xfrm>
              <a:custGeom>
                <a:avLst/>
                <a:gdLst/>
                <a:ahLst/>
                <a:cxnLst>
                  <a:cxn ang="0">
                    <a:pos x="22" y="0"/>
                  </a:cxn>
                  <a:cxn ang="0">
                    <a:pos x="0" y="39"/>
                  </a:cxn>
                  <a:cxn ang="0">
                    <a:pos x="48" y="39"/>
                  </a:cxn>
                  <a:cxn ang="0">
                    <a:pos x="22" y="0"/>
                  </a:cxn>
                </a:cxnLst>
                <a:rect l="0" t="0" r="r" b="b"/>
                <a:pathLst>
                  <a:path w="49" h="40">
                    <a:moveTo>
                      <a:pt x="22" y="0"/>
                    </a:moveTo>
                    <a:lnTo>
                      <a:pt x="0" y="39"/>
                    </a:lnTo>
                    <a:lnTo>
                      <a:pt x="48" y="39"/>
                    </a:lnTo>
                    <a:lnTo>
                      <a:pt x="22"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409" name="Group 146"/>
            <p:cNvGrpSpPr>
              <a:grpSpLocks/>
            </p:cNvGrpSpPr>
            <p:nvPr/>
          </p:nvGrpSpPr>
          <p:grpSpPr bwMode="auto">
            <a:xfrm>
              <a:off x="2508" y="2866"/>
              <a:ext cx="51" cy="40"/>
              <a:chOff x="2415" y="3069"/>
              <a:chExt cx="51" cy="40"/>
            </a:xfrm>
          </p:grpSpPr>
          <p:sp>
            <p:nvSpPr>
              <p:cNvPr id="50323" name="Freeform 147"/>
              <p:cNvSpPr>
                <a:spLocks/>
              </p:cNvSpPr>
              <p:nvPr/>
            </p:nvSpPr>
            <p:spPr bwMode="auto">
              <a:xfrm>
                <a:off x="2415" y="3069"/>
                <a:ext cx="43" cy="33"/>
              </a:xfrm>
              <a:custGeom>
                <a:avLst/>
                <a:gdLst/>
                <a:ahLst/>
                <a:cxnLst>
                  <a:cxn ang="0">
                    <a:pos x="19" y="0"/>
                  </a:cxn>
                  <a:cxn ang="0">
                    <a:pos x="0" y="32"/>
                  </a:cxn>
                  <a:cxn ang="0">
                    <a:pos x="42" y="32"/>
                  </a:cxn>
                  <a:cxn ang="0">
                    <a:pos x="19" y="0"/>
                  </a:cxn>
                </a:cxnLst>
                <a:rect l="0" t="0" r="r" b="b"/>
                <a:pathLst>
                  <a:path w="43" h="33">
                    <a:moveTo>
                      <a:pt x="19" y="0"/>
                    </a:moveTo>
                    <a:lnTo>
                      <a:pt x="0" y="32"/>
                    </a:lnTo>
                    <a:lnTo>
                      <a:pt x="42" y="32"/>
                    </a:lnTo>
                    <a:lnTo>
                      <a:pt x="19" y="0"/>
                    </a:lnTo>
                  </a:path>
                </a:pathLst>
              </a:custGeom>
              <a:solidFill>
                <a:srgbClr val="00FF00"/>
              </a:solidFill>
              <a:ln w="12700" cap="rnd" cmpd="sng">
                <a:noFill/>
                <a:prstDash val="solid"/>
                <a:round/>
                <a:headEnd type="none" w="med" len="med"/>
                <a:tailEnd type="none" w="med" len="med"/>
              </a:ln>
              <a:effectLst/>
            </p:spPr>
            <p:txBody>
              <a:bodyPr/>
              <a:lstStyle/>
              <a:p>
                <a:endParaRPr lang="it-IT"/>
              </a:p>
            </p:txBody>
          </p:sp>
          <p:sp>
            <p:nvSpPr>
              <p:cNvPr id="50324" name="Freeform 148"/>
              <p:cNvSpPr>
                <a:spLocks/>
              </p:cNvSpPr>
              <p:nvPr/>
            </p:nvSpPr>
            <p:spPr bwMode="auto">
              <a:xfrm>
                <a:off x="2415" y="3069"/>
                <a:ext cx="51" cy="40"/>
              </a:xfrm>
              <a:custGeom>
                <a:avLst/>
                <a:gdLst/>
                <a:ahLst/>
                <a:cxnLst>
                  <a:cxn ang="0">
                    <a:pos x="23" y="0"/>
                  </a:cxn>
                  <a:cxn ang="0">
                    <a:pos x="0" y="39"/>
                  </a:cxn>
                  <a:cxn ang="0">
                    <a:pos x="50" y="39"/>
                  </a:cxn>
                  <a:cxn ang="0">
                    <a:pos x="23" y="0"/>
                  </a:cxn>
                </a:cxnLst>
                <a:rect l="0" t="0" r="r" b="b"/>
                <a:pathLst>
                  <a:path w="51" h="40">
                    <a:moveTo>
                      <a:pt x="23" y="0"/>
                    </a:moveTo>
                    <a:lnTo>
                      <a:pt x="0" y="39"/>
                    </a:lnTo>
                    <a:lnTo>
                      <a:pt x="50" y="39"/>
                    </a:lnTo>
                    <a:lnTo>
                      <a:pt x="23"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410" name="Group 149"/>
            <p:cNvGrpSpPr>
              <a:grpSpLocks/>
            </p:cNvGrpSpPr>
            <p:nvPr/>
          </p:nvGrpSpPr>
          <p:grpSpPr bwMode="auto">
            <a:xfrm>
              <a:off x="2263" y="2509"/>
              <a:ext cx="48" cy="39"/>
              <a:chOff x="2170" y="2712"/>
              <a:chExt cx="48" cy="39"/>
            </a:xfrm>
          </p:grpSpPr>
          <p:sp>
            <p:nvSpPr>
              <p:cNvPr id="50326" name="Freeform 150"/>
              <p:cNvSpPr>
                <a:spLocks/>
              </p:cNvSpPr>
              <p:nvPr/>
            </p:nvSpPr>
            <p:spPr bwMode="auto">
              <a:xfrm>
                <a:off x="2170" y="2712"/>
                <a:ext cx="40" cy="33"/>
              </a:xfrm>
              <a:custGeom>
                <a:avLst/>
                <a:gdLst/>
                <a:ahLst/>
                <a:cxnLst>
                  <a:cxn ang="0">
                    <a:pos x="18" y="0"/>
                  </a:cxn>
                  <a:cxn ang="0">
                    <a:pos x="0" y="32"/>
                  </a:cxn>
                  <a:cxn ang="0">
                    <a:pos x="39" y="32"/>
                  </a:cxn>
                  <a:cxn ang="0">
                    <a:pos x="18" y="0"/>
                  </a:cxn>
                </a:cxnLst>
                <a:rect l="0" t="0" r="r" b="b"/>
                <a:pathLst>
                  <a:path w="40" h="33">
                    <a:moveTo>
                      <a:pt x="18" y="0"/>
                    </a:moveTo>
                    <a:lnTo>
                      <a:pt x="0" y="32"/>
                    </a:lnTo>
                    <a:lnTo>
                      <a:pt x="39" y="32"/>
                    </a:lnTo>
                    <a:lnTo>
                      <a:pt x="18" y="0"/>
                    </a:lnTo>
                  </a:path>
                </a:pathLst>
              </a:custGeom>
              <a:solidFill>
                <a:srgbClr val="00FF00"/>
              </a:solidFill>
              <a:ln w="12700" cap="rnd" cmpd="sng">
                <a:noFill/>
                <a:prstDash val="solid"/>
                <a:round/>
                <a:headEnd type="none" w="med" len="med"/>
                <a:tailEnd type="none" w="med" len="med"/>
              </a:ln>
              <a:effectLst/>
            </p:spPr>
            <p:txBody>
              <a:bodyPr/>
              <a:lstStyle/>
              <a:p>
                <a:endParaRPr lang="it-IT"/>
              </a:p>
            </p:txBody>
          </p:sp>
          <p:sp>
            <p:nvSpPr>
              <p:cNvPr id="50327" name="Freeform 151"/>
              <p:cNvSpPr>
                <a:spLocks/>
              </p:cNvSpPr>
              <p:nvPr/>
            </p:nvSpPr>
            <p:spPr bwMode="auto">
              <a:xfrm>
                <a:off x="2170" y="2712"/>
                <a:ext cx="48" cy="39"/>
              </a:xfrm>
              <a:custGeom>
                <a:avLst/>
                <a:gdLst/>
                <a:ahLst/>
                <a:cxnLst>
                  <a:cxn ang="0">
                    <a:pos x="22" y="0"/>
                  </a:cxn>
                  <a:cxn ang="0">
                    <a:pos x="0" y="38"/>
                  </a:cxn>
                  <a:cxn ang="0">
                    <a:pos x="47" y="38"/>
                  </a:cxn>
                  <a:cxn ang="0">
                    <a:pos x="22" y="0"/>
                  </a:cxn>
                </a:cxnLst>
                <a:rect l="0" t="0" r="r" b="b"/>
                <a:pathLst>
                  <a:path w="48" h="39">
                    <a:moveTo>
                      <a:pt x="22" y="0"/>
                    </a:moveTo>
                    <a:lnTo>
                      <a:pt x="0" y="38"/>
                    </a:lnTo>
                    <a:lnTo>
                      <a:pt x="47" y="38"/>
                    </a:lnTo>
                    <a:lnTo>
                      <a:pt x="22"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411" name="Group 152"/>
            <p:cNvGrpSpPr>
              <a:grpSpLocks/>
            </p:cNvGrpSpPr>
            <p:nvPr/>
          </p:nvGrpSpPr>
          <p:grpSpPr bwMode="auto">
            <a:xfrm>
              <a:off x="2294" y="2472"/>
              <a:ext cx="49" cy="39"/>
              <a:chOff x="2201" y="2675"/>
              <a:chExt cx="49" cy="39"/>
            </a:xfrm>
          </p:grpSpPr>
          <p:sp>
            <p:nvSpPr>
              <p:cNvPr id="50329" name="Freeform 153"/>
              <p:cNvSpPr>
                <a:spLocks/>
              </p:cNvSpPr>
              <p:nvPr/>
            </p:nvSpPr>
            <p:spPr bwMode="auto">
              <a:xfrm>
                <a:off x="2201" y="2675"/>
                <a:ext cx="41" cy="33"/>
              </a:xfrm>
              <a:custGeom>
                <a:avLst/>
                <a:gdLst/>
                <a:ahLst/>
                <a:cxnLst>
                  <a:cxn ang="0">
                    <a:pos x="19" y="0"/>
                  </a:cxn>
                  <a:cxn ang="0">
                    <a:pos x="0" y="32"/>
                  </a:cxn>
                  <a:cxn ang="0">
                    <a:pos x="40" y="32"/>
                  </a:cxn>
                  <a:cxn ang="0">
                    <a:pos x="19" y="0"/>
                  </a:cxn>
                </a:cxnLst>
                <a:rect l="0" t="0" r="r" b="b"/>
                <a:pathLst>
                  <a:path w="41" h="33">
                    <a:moveTo>
                      <a:pt x="19" y="0"/>
                    </a:moveTo>
                    <a:lnTo>
                      <a:pt x="0" y="32"/>
                    </a:lnTo>
                    <a:lnTo>
                      <a:pt x="40" y="32"/>
                    </a:lnTo>
                    <a:lnTo>
                      <a:pt x="19" y="0"/>
                    </a:lnTo>
                  </a:path>
                </a:pathLst>
              </a:custGeom>
              <a:solidFill>
                <a:srgbClr val="00FF00"/>
              </a:solidFill>
              <a:ln w="12700" cap="rnd" cmpd="sng">
                <a:noFill/>
                <a:prstDash val="solid"/>
                <a:round/>
                <a:headEnd type="none" w="med" len="med"/>
                <a:tailEnd type="none" w="med" len="med"/>
              </a:ln>
              <a:effectLst/>
            </p:spPr>
            <p:txBody>
              <a:bodyPr/>
              <a:lstStyle/>
              <a:p>
                <a:endParaRPr lang="it-IT"/>
              </a:p>
            </p:txBody>
          </p:sp>
          <p:sp>
            <p:nvSpPr>
              <p:cNvPr id="50330" name="Freeform 154"/>
              <p:cNvSpPr>
                <a:spLocks/>
              </p:cNvSpPr>
              <p:nvPr/>
            </p:nvSpPr>
            <p:spPr bwMode="auto">
              <a:xfrm>
                <a:off x="2201" y="2675"/>
                <a:ext cx="49" cy="39"/>
              </a:xfrm>
              <a:custGeom>
                <a:avLst/>
                <a:gdLst/>
                <a:ahLst/>
                <a:cxnLst>
                  <a:cxn ang="0">
                    <a:pos x="23" y="0"/>
                  </a:cxn>
                  <a:cxn ang="0">
                    <a:pos x="0" y="38"/>
                  </a:cxn>
                  <a:cxn ang="0">
                    <a:pos x="48" y="38"/>
                  </a:cxn>
                  <a:cxn ang="0">
                    <a:pos x="23" y="0"/>
                  </a:cxn>
                </a:cxnLst>
                <a:rect l="0" t="0" r="r" b="b"/>
                <a:pathLst>
                  <a:path w="49" h="39">
                    <a:moveTo>
                      <a:pt x="23" y="0"/>
                    </a:moveTo>
                    <a:lnTo>
                      <a:pt x="0" y="38"/>
                    </a:lnTo>
                    <a:lnTo>
                      <a:pt x="48" y="38"/>
                    </a:lnTo>
                    <a:lnTo>
                      <a:pt x="23"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412" name="Group 155"/>
            <p:cNvGrpSpPr>
              <a:grpSpLocks/>
            </p:cNvGrpSpPr>
            <p:nvPr/>
          </p:nvGrpSpPr>
          <p:grpSpPr bwMode="auto">
            <a:xfrm>
              <a:off x="1732" y="1583"/>
              <a:ext cx="50" cy="39"/>
              <a:chOff x="1639" y="1786"/>
              <a:chExt cx="50" cy="39"/>
            </a:xfrm>
          </p:grpSpPr>
          <p:sp>
            <p:nvSpPr>
              <p:cNvPr id="50332" name="Freeform 156"/>
              <p:cNvSpPr>
                <a:spLocks/>
              </p:cNvSpPr>
              <p:nvPr/>
            </p:nvSpPr>
            <p:spPr bwMode="auto">
              <a:xfrm>
                <a:off x="1639" y="1786"/>
                <a:ext cx="41" cy="33"/>
              </a:xfrm>
              <a:custGeom>
                <a:avLst/>
                <a:gdLst/>
                <a:ahLst/>
                <a:cxnLst>
                  <a:cxn ang="0">
                    <a:pos x="19" y="0"/>
                  </a:cxn>
                  <a:cxn ang="0">
                    <a:pos x="0" y="32"/>
                  </a:cxn>
                  <a:cxn ang="0">
                    <a:pos x="40" y="32"/>
                  </a:cxn>
                  <a:cxn ang="0">
                    <a:pos x="19" y="0"/>
                  </a:cxn>
                </a:cxnLst>
                <a:rect l="0" t="0" r="r" b="b"/>
                <a:pathLst>
                  <a:path w="41" h="33">
                    <a:moveTo>
                      <a:pt x="19" y="0"/>
                    </a:moveTo>
                    <a:lnTo>
                      <a:pt x="0" y="32"/>
                    </a:lnTo>
                    <a:lnTo>
                      <a:pt x="40" y="32"/>
                    </a:lnTo>
                    <a:lnTo>
                      <a:pt x="19" y="0"/>
                    </a:lnTo>
                  </a:path>
                </a:pathLst>
              </a:custGeom>
              <a:solidFill>
                <a:srgbClr val="00FF00"/>
              </a:solidFill>
              <a:ln w="12700" cap="rnd" cmpd="sng">
                <a:noFill/>
                <a:prstDash val="solid"/>
                <a:round/>
                <a:headEnd type="none" w="med" len="med"/>
                <a:tailEnd type="none" w="med" len="med"/>
              </a:ln>
              <a:effectLst/>
            </p:spPr>
            <p:txBody>
              <a:bodyPr/>
              <a:lstStyle/>
              <a:p>
                <a:endParaRPr lang="it-IT"/>
              </a:p>
            </p:txBody>
          </p:sp>
          <p:sp>
            <p:nvSpPr>
              <p:cNvPr id="50333" name="Freeform 157"/>
              <p:cNvSpPr>
                <a:spLocks/>
              </p:cNvSpPr>
              <p:nvPr/>
            </p:nvSpPr>
            <p:spPr bwMode="auto">
              <a:xfrm>
                <a:off x="1639" y="1786"/>
                <a:ext cx="50" cy="39"/>
              </a:xfrm>
              <a:custGeom>
                <a:avLst/>
                <a:gdLst/>
                <a:ahLst/>
                <a:cxnLst>
                  <a:cxn ang="0">
                    <a:pos x="23" y="0"/>
                  </a:cxn>
                  <a:cxn ang="0">
                    <a:pos x="0" y="38"/>
                  </a:cxn>
                  <a:cxn ang="0">
                    <a:pos x="49" y="38"/>
                  </a:cxn>
                  <a:cxn ang="0">
                    <a:pos x="23" y="0"/>
                  </a:cxn>
                </a:cxnLst>
                <a:rect l="0" t="0" r="r" b="b"/>
                <a:pathLst>
                  <a:path w="50" h="39">
                    <a:moveTo>
                      <a:pt x="23" y="0"/>
                    </a:moveTo>
                    <a:lnTo>
                      <a:pt x="0" y="38"/>
                    </a:lnTo>
                    <a:lnTo>
                      <a:pt x="49" y="38"/>
                    </a:lnTo>
                    <a:lnTo>
                      <a:pt x="23"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sp>
          <p:nvSpPr>
            <p:cNvPr id="50334" name="Text Box 158"/>
            <p:cNvSpPr txBox="1">
              <a:spLocks noChangeArrowheads="1"/>
            </p:cNvSpPr>
            <p:nvPr/>
          </p:nvSpPr>
          <p:spPr bwMode="auto">
            <a:xfrm>
              <a:off x="2819" y="2223"/>
              <a:ext cx="1208" cy="173"/>
            </a:xfrm>
            <a:prstGeom prst="rect">
              <a:avLst/>
            </a:prstGeom>
            <a:noFill/>
            <a:ln w="9525">
              <a:noFill/>
              <a:miter lim="800000"/>
              <a:headEnd/>
              <a:tailEnd/>
            </a:ln>
            <a:effectLst/>
          </p:spPr>
          <p:txBody>
            <a:bodyPr wrap="none">
              <a:spAutoFit/>
            </a:bodyPr>
            <a:lstStyle/>
            <a:p>
              <a:pPr eaLnBrk="0" hangingPunct="0"/>
              <a:r>
                <a:rPr lang="en-US" sz="1200" b="1"/>
                <a:t>Hetero-Graft Copolymer</a:t>
              </a:r>
            </a:p>
          </p:txBody>
        </p:sp>
      </p:grpSp>
      <p:grpSp>
        <p:nvGrpSpPr>
          <p:cNvPr id="50413" name="Group 159"/>
          <p:cNvGrpSpPr>
            <a:grpSpLocks/>
          </p:cNvGrpSpPr>
          <p:nvPr/>
        </p:nvGrpSpPr>
        <p:grpSpPr bwMode="auto">
          <a:xfrm>
            <a:off x="2593975" y="2533650"/>
            <a:ext cx="3454400" cy="1447800"/>
            <a:chOff x="1770" y="1596"/>
            <a:chExt cx="2358" cy="912"/>
          </a:xfrm>
        </p:grpSpPr>
        <p:grpSp>
          <p:nvGrpSpPr>
            <p:cNvPr id="50414" name="Group 160"/>
            <p:cNvGrpSpPr>
              <a:grpSpLocks/>
            </p:cNvGrpSpPr>
            <p:nvPr/>
          </p:nvGrpSpPr>
          <p:grpSpPr bwMode="auto">
            <a:xfrm>
              <a:off x="2780" y="2422"/>
              <a:ext cx="40" cy="28"/>
              <a:chOff x="2451" y="2213"/>
              <a:chExt cx="40" cy="28"/>
            </a:xfrm>
          </p:grpSpPr>
          <p:sp>
            <p:nvSpPr>
              <p:cNvPr id="50337" name="Freeform 161"/>
              <p:cNvSpPr>
                <a:spLocks/>
              </p:cNvSpPr>
              <p:nvPr/>
            </p:nvSpPr>
            <p:spPr bwMode="auto">
              <a:xfrm>
                <a:off x="2451" y="2213"/>
                <a:ext cx="40" cy="28"/>
              </a:xfrm>
              <a:custGeom>
                <a:avLst/>
                <a:gdLst/>
                <a:ahLst/>
                <a:cxnLst>
                  <a:cxn ang="0">
                    <a:pos x="5" y="23"/>
                  </a:cxn>
                  <a:cxn ang="0">
                    <a:pos x="10" y="27"/>
                  </a:cxn>
                  <a:cxn ang="0">
                    <a:pos x="39" y="7"/>
                  </a:cxn>
                  <a:cxn ang="0">
                    <a:pos x="28" y="0"/>
                  </a:cxn>
                  <a:cxn ang="0">
                    <a:pos x="0" y="20"/>
                  </a:cxn>
                  <a:cxn ang="0">
                    <a:pos x="5" y="23"/>
                  </a:cxn>
                </a:cxnLst>
                <a:rect l="0" t="0" r="r" b="b"/>
                <a:pathLst>
                  <a:path w="40" h="28">
                    <a:moveTo>
                      <a:pt x="5" y="23"/>
                    </a:moveTo>
                    <a:lnTo>
                      <a:pt x="10" y="27"/>
                    </a:lnTo>
                    <a:lnTo>
                      <a:pt x="39" y="7"/>
                    </a:lnTo>
                    <a:lnTo>
                      <a:pt x="28" y="0"/>
                    </a:lnTo>
                    <a:lnTo>
                      <a:pt x="0" y="20"/>
                    </a:lnTo>
                    <a:lnTo>
                      <a:pt x="5" y="23"/>
                    </a:lnTo>
                  </a:path>
                </a:pathLst>
              </a:custGeom>
              <a:solidFill>
                <a:srgbClr val="FF00FF"/>
              </a:solidFill>
              <a:ln w="12700" cap="rnd" cmpd="sng">
                <a:noFill/>
                <a:prstDash val="solid"/>
                <a:round/>
                <a:headEnd type="none" w="med" len="med"/>
                <a:tailEnd type="none" w="med" len="med"/>
              </a:ln>
              <a:effectLst/>
            </p:spPr>
            <p:txBody>
              <a:bodyPr/>
              <a:lstStyle/>
              <a:p>
                <a:endParaRPr lang="it-IT"/>
              </a:p>
            </p:txBody>
          </p:sp>
          <p:sp>
            <p:nvSpPr>
              <p:cNvPr id="50338" name="Freeform 162"/>
              <p:cNvSpPr>
                <a:spLocks/>
              </p:cNvSpPr>
              <p:nvPr/>
            </p:nvSpPr>
            <p:spPr bwMode="auto">
              <a:xfrm>
                <a:off x="2454" y="2216"/>
                <a:ext cx="35" cy="25"/>
              </a:xfrm>
              <a:custGeom>
                <a:avLst/>
                <a:gdLst/>
                <a:ahLst/>
                <a:cxnLst>
                  <a:cxn ang="0">
                    <a:pos x="5" y="4"/>
                  </a:cxn>
                  <a:cxn ang="0">
                    <a:pos x="0" y="7"/>
                  </a:cxn>
                  <a:cxn ang="0">
                    <a:pos x="24" y="24"/>
                  </a:cxn>
                  <a:cxn ang="0">
                    <a:pos x="34" y="17"/>
                  </a:cxn>
                  <a:cxn ang="0">
                    <a:pos x="10" y="0"/>
                  </a:cxn>
                  <a:cxn ang="0">
                    <a:pos x="5" y="4"/>
                  </a:cxn>
                </a:cxnLst>
                <a:rect l="0" t="0" r="r" b="b"/>
                <a:pathLst>
                  <a:path w="35" h="25">
                    <a:moveTo>
                      <a:pt x="5" y="4"/>
                    </a:moveTo>
                    <a:lnTo>
                      <a:pt x="0" y="7"/>
                    </a:lnTo>
                    <a:lnTo>
                      <a:pt x="24" y="24"/>
                    </a:lnTo>
                    <a:lnTo>
                      <a:pt x="34" y="17"/>
                    </a:lnTo>
                    <a:lnTo>
                      <a:pt x="10" y="0"/>
                    </a:lnTo>
                    <a:lnTo>
                      <a:pt x="5" y="4"/>
                    </a:lnTo>
                  </a:path>
                </a:pathLst>
              </a:custGeom>
              <a:solidFill>
                <a:srgbClr val="FF00FF"/>
              </a:solidFill>
              <a:ln w="12700" cap="rnd" cmpd="sng">
                <a:noFill/>
                <a:prstDash val="solid"/>
                <a:round/>
                <a:headEnd type="none" w="med" len="med"/>
                <a:tailEnd type="none" w="med" len="med"/>
              </a:ln>
              <a:effectLst/>
            </p:spPr>
            <p:txBody>
              <a:bodyPr/>
              <a:lstStyle/>
              <a:p>
                <a:endParaRPr lang="it-IT"/>
              </a:p>
            </p:txBody>
          </p:sp>
        </p:grpSp>
        <p:grpSp>
          <p:nvGrpSpPr>
            <p:cNvPr id="50415" name="Group 163"/>
            <p:cNvGrpSpPr>
              <a:grpSpLocks/>
            </p:cNvGrpSpPr>
            <p:nvPr/>
          </p:nvGrpSpPr>
          <p:grpSpPr bwMode="auto">
            <a:xfrm>
              <a:off x="1789" y="1687"/>
              <a:ext cx="40" cy="31"/>
              <a:chOff x="1696" y="1890"/>
              <a:chExt cx="40" cy="31"/>
            </a:xfrm>
          </p:grpSpPr>
          <p:sp>
            <p:nvSpPr>
              <p:cNvPr id="50340" name="Freeform 164"/>
              <p:cNvSpPr>
                <a:spLocks/>
              </p:cNvSpPr>
              <p:nvPr/>
            </p:nvSpPr>
            <p:spPr bwMode="auto">
              <a:xfrm>
                <a:off x="1696" y="1890"/>
                <a:ext cx="40" cy="31"/>
              </a:xfrm>
              <a:custGeom>
                <a:avLst/>
                <a:gdLst/>
                <a:ahLst/>
                <a:cxnLst>
                  <a:cxn ang="0">
                    <a:pos x="6" y="26"/>
                  </a:cxn>
                  <a:cxn ang="0">
                    <a:pos x="10" y="30"/>
                  </a:cxn>
                  <a:cxn ang="0">
                    <a:pos x="39" y="8"/>
                  </a:cxn>
                  <a:cxn ang="0">
                    <a:pos x="29" y="0"/>
                  </a:cxn>
                  <a:cxn ang="0">
                    <a:pos x="0" y="21"/>
                  </a:cxn>
                  <a:cxn ang="0">
                    <a:pos x="6" y="26"/>
                  </a:cxn>
                </a:cxnLst>
                <a:rect l="0" t="0" r="r" b="b"/>
                <a:pathLst>
                  <a:path w="40" h="31">
                    <a:moveTo>
                      <a:pt x="6" y="26"/>
                    </a:moveTo>
                    <a:lnTo>
                      <a:pt x="10" y="30"/>
                    </a:lnTo>
                    <a:lnTo>
                      <a:pt x="39" y="8"/>
                    </a:lnTo>
                    <a:lnTo>
                      <a:pt x="29" y="0"/>
                    </a:lnTo>
                    <a:lnTo>
                      <a:pt x="0" y="21"/>
                    </a:lnTo>
                    <a:lnTo>
                      <a:pt x="6" y="26"/>
                    </a:lnTo>
                  </a:path>
                </a:pathLst>
              </a:custGeom>
              <a:solidFill>
                <a:srgbClr val="FF00FF"/>
              </a:solidFill>
              <a:ln w="12700" cap="rnd" cmpd="sng">
                <a:noFill/>
                <a:prstDash val="solid"/>
                <a:round/>
                <a:headEnd type="none" w="med" len="med"/>
                <a:tailEnd type="none" w="med" len="med"/>
              </a:ln>
              <a:effectLst/>
            </p:spPr>
            <p:txBody>
              <a:bodyPr/>
              <a:lstStyle/>
              <a:p>
                <a:endParaRPr lang="it-IT"/>
              </a:p>
            </p:txBody>
          </p:sp>
          <p:sp>
            <p:nvSpPr>
              <p:cNvPr id="50341" name="Freeform 165"/>
              <p:cNvSpPr>
                <a:spLocks/>
              </p:cNvSpPr>
              <p:nvPr/>
            </p:nvSpPr>
            <p:spPr bwMode="auto">
              <a:xfrm>
                <a:off x="1700" y="1895"/>
                <a:ext cx="35" cy="26"/>
              </a:xfrm>
              <a:custGeom>
                <a:avLst/>
                <a:gdLst/>
                <a:ahLst/>
                <a:cxnLst>
                  <a:cxn ang="0">
                    <a:pos x="6" y="3"/>
                  </a:cxn>
                  <a:cxn ang="0">
                    <a:pos x="0" y="8"/>
                  </a:cxn>
                  <a:cxn ang="0">
                    <a:pos x="24" y="25"/>
                  </a:cxn>
                  <a:cxn ang="0">
                    <a:pos x="34" y="17"/>
                  </a:cxn>
                  <a:cxn ang="0">
                    <a:pos x="11" y="0"/>
                  </a:cxn>
                  <a:cxn ang="0">
                    <a:pos x="6" y="3"/>
                  </a:cxn>
                </a:cxnLst>
                <a:rect l="0" t="0" r="r" b="b"/>
                <a:pathLst>
                  <a:path w="35" h="26">
                    <a:moveTo>
                      <a:pt x="6" y="3"/>
                    </a:moveTo>
                    <a:lnTo>
                      <a:pt x="0" y="8"/>
                    </a:lnTo>
                    <a:lnTo>
                      <a:pt x="24" y="25"/>
                    </a:lnTo>
                    <a:lnTo>
                      <a:pt x="34" y="17"/>
                    </a:lnTo>
                    <a:lnTo>
                      <a:pt x="11" y="0"/>
                    </a:lnTo>
                    <a:lnTo>
                      <a:pt x="6" y="3"/>
                    </a:lnTo>
                  </a:path>
                </a:pathLst>
              </a:custGeom>
              <a:solidFill>
                <a:srgbClr val="FF00FF"/>
              </a:solidFill>
              <a:ln w="12700" cap="rnd" cmpd="sng">
                <a:noFill/>
                <a:prstDash val="solid"/>
                <a:round/>
                <a:headEnd type="none" w="med" len="med"/>
                <a:tailEnd type="none" w="med" len="med"/>
              </a:ln>
              <a:effectLst/>
            </p:spPr>
            <p:txBody>
              <a:bodyPr/>
              <a:lstStyle/>
              <a:p>
                <a:endParaRPr lang="it-IT"/>
              </a:p>
            </p:txBody>
          </p:sp>
        </p:grpSp>
        <p:grpSp>
          <p:nvGrpSpPr>
            <p:cNvPr id="50416" name="Group 166"/>
            <p:cNvGrpSpPr>
              <a:grpSpLocks/>
            </p:cNvGrpSpPr>
            <p:nvPr/>
          </p:nvGrpSpPr>
          <p:grpSpPr bwMode="auto">
            <a:xfrm>
              <a:off x="1770" y="1596"/>
              <a:ext cx="41" cy="26"/>
              <a:chOff x="1677" y="1799"/>
              <a:chExt cx="41" cy="26"/>
            </a:xfrm>
          </p:grpSpPr>
          <p:sp>
            <p:nvSpPr>
              <p:cNvPr id="50343" name="Freeform 167"/>
              <p:cNvSpPr>
                <a:spLocks/>
              </p:cNvSpPr>
              <p:nvPr/>
            </p:nvSpPr>
            <p:spPr bwMode="auto">
              <a:xfrm>
                <a:off x="1677" y="1799"/>
                <a:ext cx="41" cy="26"/>
              </a:xfrm>
              <a:custGeom>
                <a:avLst/>
                <a:gdLst/>
                <a:ahLst/>
                <a:cxnLst>
                  <a:cxn ang="0">
                    <a:pos x="6" y="21"/>
                  </a:cxn>
                  <a:cxn ang="0">
                    <a:pos x="12" y="25"/>
                  </a:cxn>
                  <a:cxn ang="0">
                    <a:pos x="40" y="7"/>
                  </a:cxn>
                  <a:cxn ang="0">
                    <a:pos x="29" y="0"/>
                  </a:cxn>
                  <a:cxn ang="0">
                    <a:pos x="0" y="18"/>
                  </a:cxn>
                  <a:cxn ang="0">
                    <a:pos x="6" y="21"/>
                  </a:cxn>
                </a:cxnLst>
                <a:rect l="0" t="0" r="r" b="b"/>
                <a:pathLst>
                  <a:path w="41" h="26">
                    <a:moveTo>
                      <a:pt x="6" y="21"/>
                    </a:moveTo>
                    <a:lnTo>
                      <a:pt x="12" y="25"/>
                    </a:lnTo>
                    <a:lnTo>
                      <a:pt x="40" y="7"/>
                    </a:lnTo>
                    <a:lnTo>
                      <a:pt x="29" y="0"/>
                    </a:lnTo>
                    <a:lnTo>
                      <a:pt x="0" y="18"/>
                    </a:lnTo>
                    <a:lnTo>
                      <a:pt x="6" y="21"/>
                    </a:lnTo>
                  </a:path>
                </a:pathLst>
              </a:custGeom>
              <a:solidFill>
                <a:srgbClr val="FF00FF"/>
              </a:solidFill>
              <a:ln w="12700" cap="rnd" cmpd="sng">
                <a:noFill/>
                <a:prstDash val="solid"/>
                <a:round/>
                <a:headEnd type="none" w="med" len="med"/>
                <a:tailEnd type="none" w="med" len="med"/>
              </a:ln>
              <a:effectLst/>
            </p:spPr>
            <p:txBody>
              <a:bodyPr/>
              <a:lstStyle/>
              <a:p>
                <a:endParaRPr lang="it-IT"/>
              </a:p>
            </p:txBody>
          </p:sp>
          <p:sp>
            <p:nvSpPr>
              <p:cNvPr id="50344" name="Freeform 168"/>
              <p:cNvSpPr>
                <a:spLocks/>
              </p:cNvSpPr>
              <p:nvPr/>
            </p:nvSpPr>
            <p:spPr bwMode="auto">
              <a:xfrm>
                <a:off x="1682" y="1802"/>
                <a:ext cx="35" cy="23"/>
              </a:xfrm>
              <a:custGeom>
                <a:avLst/>
                <a:gdLst/>
                <a:ahLst/>
                <a:cxnLst>
                  <a:cxn ang="0">
                    <a:pos x="5" y="3"/>
                  </a:cxn>
                  <a:cxn ang="0">
                    <a:pos x="0" y="7"/>
                  </a:cxn>
                  <a:cxn ang="0">
                    <a:pos x="23" y="22"/>
                  </a:cxn>
                  <a:cxn ang="0">
                    <a:pos x="34" y="15"/>
                  </a:cxn>
                  <a:cxn ang="0">
                    <a:pos x="10" y="0"/>
                  </a:cxn>
                  <a:cxn ang="0">
                    <a:pos x="5" y="3"/>
                  </a:cxn>
                </a:cxnLst>
                <a:rect l="0" t="0" r="r" b="b"/>
                <a:pathLst>
                  <a:path w="35" h="23">
                    <a:moveTo>
                      <a:pt x="5" y="3"/>
                    </a:moveTo>
                    <a:lnTo>
                      <a:pt x="0" y="7"/>
                    </a:lnTo>
                    <a:lnTo>
                      <a:pt x="23" y="22"/>
                    </a:lnTo>
                    <a:lnTo>
                      <a:pt x="34" y="15"/>
                    </a:lnTo>
                    <a:lnTo>
                      <a:pt x="10" y="0"/>
                    </a:lnTo>
                    <a:lnTo>
                      <a:pt x="5" y="3"/>
                    </a:lnTo>
                  </a:path>
                </a:pathLst>
              </a:custGeom>
              <a:solidFill>
                <a:srgbClr val="FF00FF"/>
              </a:solidFill>
              <a:ln w="12700" cap="rnd" cmpd="sng">
                <a:noFill/>
                <a:prstDash val="solid"/>
                <a:round/>
                <a:headEnd type="none" w="med" len="med"/>
                <a:tailEnd type="none" w="med" len="med"/>
              </a:ln>
              <a:effectLst/>
            </p:spPr>
            <p:txBody>
              <a:bodyPr/>
              <a:lstStyle/>
              <a:p>
                <a:endParaRPr lang="it-IT"/>
              </a:p>
            </p:txBody>
          </p:sp>
        </p:grpSp>
        <p:grpSp>
          <p:nvGrpSpPr>
            <p:cNvPr id="50417" name="Group 169"/>
            <p:cNvGrpSpPr>
              <a:grpSpLocks/>
            </p:cNvGrpSpPr>
            <p:nvPr/>
          </p:nvGrpSpPr>
          <p:grpSpPr bwMode="auto">
            <a:xfrm>
              <a:off x="1978" y="2012"/>
              <a:ext cx="41" cy="27"/>
              <a:chOff x="1885" y="2215"/>
              <a:chExt cx="41" cy="27"/>
            </a:xfrm>
          </p:grpSpPr>
          <p:sp>
            <p:nvSpPr>
              <p:cNvPr id="50346" name="Freeform 170"/>
              <p:cNvSpPr>
                <a:spLocks/>
              </p:cNvSpPr>
              <p:nvPr/>
            </p:nvSpPr>
            <p:spPr bwMode="auto">
              <a:xfrm>
                <a:off x="1885" y="2215"/>
                <a:ext cx="41" cy="27"/>
              </a:xfrm>
              <a:custGeom>
                <a:avLst/>
                <a:gdLst/>
                <a:ahLst/>
                <a:cxnLst>
                  <a:cxn ang="0">
                    <a:pos x="6" y="22"/>
                  </a:cxn>
                  <a:cxn ang="0">
                    <a:pos x="11" y="26"/>
                  </a:cxn>
                  <a:cxn ang="0">
                    <a:pos x="40" y="7"/>
                  </a:cxn>
                  <a:cxn ang="0">
                    <a:pos x="29" y="0"/>
                  </a:cxn>
                  <a:cxn ang="0">
                    <a:pos x="0" y="18"/>
                  </a:cxn>
                  <a:cxn ang="0">
                    <a:pos x="6" y="22"/>
                  </a:cxn>
                </a:cxnLst>
                <a:rect l="0" t="0" r="r" b="b"/>
                <a:pathLst>
                  <a:path w="41" h="27">
                    <a:moveTo>
                      <a:pt x="6" y="22"/>
                    </a:moveTo>
                    <a:lnTo>
                      <a:pt x="11" y="26"/>
                    </a:lnTo>
                    <a:lnTo>
                      <a:pt x="40" y="7"/>
                    </a:lnTo>
                    <a:lnTo>
                      <a:pt x="29" y="0"/>
                    </a:lnTo>
                    <a:lnTo>
                      <a:pt x="0" y="18"/>
                    </a:lnTo>
                    <a:lnTo>
                      <a:pt x="6" y="22"/>
                    </a:lnTo>
                  </a:path>
                </a:pathLst>
              </a:custGeom>
              <a:solidFill>
                <a:srgbClr val="FF00FF"/>
              </a:solidFill>
              <a:ln w="12700" cap="rnd" cmpd="sng">
                <a:noFill/>
                <a:prstDash val="solid"/>
                <a:round/>
                <a:headEnd type="none" w="med" len="med"/>
                <a:tailEnd type="none" w="med" len="med"/>
              </a:ln>
              <a:effectLst/>
            </p:spPr>
            <p:txBody>
              <a:bodyPr/>
              <a:lstStyle/>
              <a:p>
                <a:endParaRPr lang="it-IT"/>
              </a:p>
            </p:txBody>
          </p:sp>
          <p:sp>
            <p:nvSpPr>
              <p:cNvPr id="50347" name="Freeform 171"/>
              <p:cNvSpPr>
                <a:spLocks/>
              </p:cNvSpPr>
              <p:nvPr/>
            </p:nvSpPr>
            <p:spPr bwMode="auto">
              <a:xfrm>
                <a:off x="1887" y="2218"/>
                <a:ext cx="36" cy="24"/>
              </a:xfrm>
              <a:custGeom>
                <a:avLst/>
                <a:gdLst/>
                <a:ahLst/>
                <a:cxnLst>
                  <a:cxn ang="0">
                    <a:pos x="6" y="3"/>
                  </a:cxn>
                  <a:cxn ang="0">
                    <a:pos x="0" y="7"/>
                  </a:cxn>
                  <a:cxn ang="0">
                    <a:pos x="25" y="23"/>
                  </a:cxn>
                  <a:cxn ang="0">
                    <a:pos x="35" y="15"/>
                  </a:cxn>
                  <a:cxn ang="0">
                    <a:pos x="12" y="0"/>
                  </a:cxn>
                  <a:cxn ang="0">
                    <a:pos x="6" y="3"/>
                  </a:cxn>
                </a:cxnLst>
                <a:rect l="0" t="0" r="r" b="b"/>
                <a:pathLst>
                  <a:path w="36" h="24">
                    <a:moveTo>
                      <a:pt x="6" y="3"/>
                    </a:moveTo>
                    <a:lnTo>
                      <a:pt x="0" y="7"/>
                    </a:lnTo>
                    <a:lnTo>
                      <a:pt x="25" y="23"/>
                    </a:lnTo>
                    <a:lnTo>
                      <a:pt x="35" y="15"/>
                    </a:lnTo>
                    <a:lnTo>
                      <a:pt x="12" y="0"/>
                    </a:lnTo>
                    <a:lnTo>
                      <a:pt x="6" y="3"/>
                    </a:lnTo>
                  </a:path>
                </a:pathLst>
              </a:custGeom>
              <a:solidFill>
                <a:srgbClr val="FF00FF"/>
              </a:solidFill>
              <a:ln w="12700" cap="rnd" cmpd="sng">
                <a:noFill/>
                <a:prstDash val="solid"/>
                <a:round/>
                <a:headEnd type="none" w="med" len="med"/>
                <a:tailEnd type="none" w="med" len="med"/>
              </a:ln>
              <a:effectLst/>
            </p:spPr>
            <p:txBody>
              <a:bodyPr/>
              <a:lstStyle/>
              <a:p>
                <a:endParaRPr lang="it-IT"/>
              </a:p>
            </p:txBody>
          </p:sp>
        </p:grpSp>
        <p:grpSp>
          <p:nvGrpSpPr>
            <p:cNvPr id="50418" name="Group 172"/>
            <p:cNvGrpSpPr>
              <a:grpSpLocks/>
            </p:cNvGrpSpPr>
            <p:nvPr/>
          </p:nvGrpSpPr>
          <p:grpSpPr bwMode="auto">
            <a:xfrm>
              <a:off x="2220" y="2447"/>
              <a:ext cx="39" cy="28"/>
              <a:chOff x="2127" y="2650"/>
              <a:chExt cx="39" cy="28"/>
            </a:xfrm>
          </p:grpSpPr>
          <p:sp>
            <p:nvSpPr>
              <p:cNvPr id="50349" name="Freeform 173"/>
              <p:cNvSpPr>
                <a:spLocks/>
              </p:cNvSpPr>
              <p:nvPr/>
            </p:nvSpPr>
            <p:spPr bwMode="auto">
              <a:xfrm>
                <a:off x="2127" y="2650"/>
                <a:ext cx="39" cy="28"/>
              </a:xfrm>
              <a:custGeom>
                <a:avLst/>
                <a:gdLst/>
                <a:ahLst/>
                <a:cxnLst>
                  <a:cxn ang="0">
                    <a:pos x="5" y="24"/>
                  </a:cxn>
                  <a:cxn ang="0">
                    <a:pos x="10" y="27"/>
                  </a:cxn>
                  <a:cxn ang="0">
                    <a:pos x="38" y="7"/>
                  </a:cxn>
                  <a:cxn ang="0">
                    <a:pos x="28" y="0"/>
                  </a:cxn>
                  <a:cxn ang="0">
                    <a:pos x="0" y="20"/>
                  </a:cxn>
                  <a:cxn ang="0">
                    <a:pos x="5" y="24"/>
                  </a:cxn>
                </a:cxnLst>
                <a:rect l="0" t="0" r="r" b="b"/>
                <a:pathLst>
                  <a:path w="39" h="28">
                    <a:moveTo>
                      <a:pt x="5" y="24"/>
                    </a:moveTo>
                    <a:lnTo>
                      <a:pt x="10" y="27"/>
                    </a:lnTo>
                    <a:lnTo>
                      <a:pt x="38" y="7"/>
                    </a:lnTo>
                    <a:lnTo>
                      <a:pt x="28" y="0"/>
                    </a:lnTo>
                    <a:lnTo>
                      <a:pt x="0" y="20"/>
                    </a:lnTo>
                    <a:lnTo>
                      <a:pt x="5" y="24"/>
                    </a:lnTo>
                  </a:path>
                </a:pathLst>
              </a:custGeom>
              <a:solidFill>
                <a:srgbClr val="FF00FF"/>
              </a:solidFill>
              <a:ln w="12700" cap="rnd" cmpd="sng">
                <a:noFill/>
                <a:prstDash val="solid"/>
                <a:round/>
                <a:headEnd type="none" w="med" len="med"/>
                <a:tailEnd type="none" w="med" len="med"/>
              </a:ln>
              <a:effectLst/>
            </p:spPr>
            <p:txBody>
              <a:bodyPr/>
              <a:lstStyle/>
              <a:p>
                <a:endParaRPr lang="it-IT"/>
              </a:p>
            </p:txBody>
          </p:sp>
          <p:sp>
            <p:nvSpPr>
              <p:cNvPr id="50350" name="Freeform 174"/>
              <p:cNvSpPr>
                <a:spLocks/>
              </p:cNvSpPr>
              <p:nvPr/>
            </p:nvSpPr>
            <p:spPr bwMode="auto">
              <a:xfrm>
                <a:off x="2129" y="2653"/>
                <a:ext cx="36" cy="25"/>
              </a:xfrm>
              <a:custGeom>
                <a:avLst/>
                <a:gdLst/>
                <a:ahLst/>
                <a:cxnLst>
                  <a:cxn ang="0">
                    <a:pos x="6" y="3"/>
                  </a:cxn>
                  <a:cxn ang="0">
                    <a:pos x="0" y="7"/>
                  </a:cxn>
                  <a:cxn ang="0">
                    <a:pos x="25" y="24"/>
                  </a:cxn>
                  <a:cxn ang="0">
                    <a:pos x="35" y="16"/>
                  </a:cxn>
                  <a:cxn ang="0">
                    <a:pos x="12" y="0"/>
                  </a:cxn>
                  <a:cxn ang="0">
                    <a:pos x="6" y="3"/>
                  </a:cxn>
                </a:cxnLst>
                <a:rect l="0" t="0" r="r" b="b"/>
                <a:pathLst>
                  <a:path w="36" h="25">
                    <a:moveTo>
                      <a:pt x="6" y="3"/>
                    </a:moveTo>
                    <a:lnTo>
                      <a:pt x="0" y="7"/>
                    </a:lnTo>
                    <a:lnTo>
                      <a:pt x="25" y="24"/>
                    </a:lnTo>
                    <a:lnTo>
                      <a:pt x="35" y="16"/>
                    </a:lnTo>
                    <a:lnTo>
                      <a:pt x="12" y="0"/>
                    </a:lnTo>
                    <a:lnTo>
                      <a:pt x="6" y="3"/>
                    </a:lnTo>
                  </a:path>
                </a:pathLst>
              </a:custGeom>
              <a:solidFill>
                <a:srgbClr val="FF00FF"/>
              </a:solidFill>
              <a:ln w="12700" cap="rnd" cmpd="sng">
                <a:noFill/>
                <a:prstDash val="solid"/>
                <a:round/>
                <a:headEnd type="none" w="med" len="med"/>
                <a:tailEnd type="none" w="med" len="med"/>
              </a:ln>
              <a:effectLst/>
            </p:spPr>
            <p:txBody>
              <a:bodyPr/>
              <a:lstStyle/>
              <a:p>
                <a:endParaRPr lang="it-IT"/>
              </a:p>
            </p:txBody>
          </p:sp>
        </p:grpSp>
        <p:sp>
          <p:nvSpPr>
            <p:cNvPr id="50351" name="Text Box 175"/>
            <p:cNvSpPr txBox="1">
              <a:spLocks noChangeArrowheads="1"/>
            </p:cNvSpPr>
            <p:nvPr/>
          </p:nvSpPr>
          <p:spPr bwMode="auto">
            <a:xfrm>
              <a:off x="2819" y="2335"/>
              <a:ext cx="1309" cy="173"/>
            </a:xfrm>
            <a:prstGeom prst="rect">
              <a:avLst/>
            </a:prstGeom>
            <a:noFill/>
            <a:ln w="9525">
              <a:noFill/>
              <a:miter lim="800000"/>
              <a:headEnd/>
              <a:tailEnd/>
            </a:ln>
            <a:effectLst/>
          </p:spPr>
          <p:txBody>
            <a:bodyPr wrap="none">
              <a:spAutoFit/>
            </a:bodyPr>
            <a:lstStyle/>
            <a:p>
              <a:pPr eaLnBrk="0" hangingPunct="0"/>
              <a:r>
                <a:rPr lang="en-US" sz="1200" b="1"/>
                <a:t>PolyMethylMethacrylate</a:t>
              </a:r>
            </a:p>
          </p:txBody>
        </p:sp>
      </p:grpSp>
      <p:grpSp>
        <p:nvGrpSpPr>
          <p:cNvPr id="50419" name="Group 176"/>
          <p:cNvGrpSpPr>
            <a:grpSpLocks/>
          </p:cNvGrpSpPr>
          <p:nvPr/>
        </p:nvGrpSpPr>
        <p:grpSpPr bwMode="auto">
          <a:xfrm>
            <a:off x="2409825" y="2078038"/>
            <a:ext cx="3097213" cy="3541712"/>
            <a:chOff x="1644" y="1309"/>
            <a:chExt cx="2114" cy="2231"/>
          </a:xfrm>
        </p:grpSpPr>
        <p:grpSp>
          <p:nvGrpSpPr>
            <p:cNvPr id="50420" name="Group 177"/>
            <p:cNvGrpSpPr>
              <a:grpSpLocks/>
            </p:cNvGrpSpPr>
            <p:nvPr/>
          </p:nvGrpSpPr>
          <p:grpSpPr bwMode="auto">
            <a:xfrm>
              <a:off x="1644" y="1309"/>
              <a:ext cx="53" cy="38"/>
              <a:chOff x="1551" y="1512"/>
              <a:chExt cx="53" cy="38"/>
            </a:xfrm>
          </p:grpSpPr>
          <p:sp>
            <p:nvSpPr>
              <p:cNvPr id="50354" name="Freeform 178"/>
              <p:cNvSpPr>
                <a:spLocks/>
              </p:cNvSpPr>
              <p:nvPr/>
            </p:nvSpPr>
            <p:spPr bwMode="auto">
              <a:xfrm>
                <a:off x="1551" y="1512"/>
                <a:ext cx="44" cy="32"/>
              </a:xfrm>
              <a:custGeom>
                <a:avLst/>
                <a:gdLst/>
                <a:ahLst/>
                <a:cxnLst>
                  <a:cxn ang="0">
                    <a:pos x="22" y="0"/>
                  </a:cxn>
                  <a:cxn ang="0">
                    <a:pos x="26" y="1"/>
                  </a:cxn>
                  <a:cxn ang="0">
                    <a:pos x="30" y="1"/>
                  </a:cxn>
                  <a:cxn ang="0">
                    <a:pos x="34" y="3"/>
                  </a:cxn>
                  <a:cxn ang="0">
                    <a:pos x="37" y="4"/>
                  </a:cxn>
                  <a:cxn ang="0">
                    <a:pos x="40" y="7"/>
                  </a:cxn>
                  <a:cxn ang="0">
                    <a:pos x="42" y="9"/>
                  </a:cxn>
                  <a:cxn ang="0">
                    <a:pos x="43" y="13"/>
                  </a:cxn>
                  <a:cxn ang="0">
                    <a:pos x="43" y="16"/>
                  </a:cxn>
                  <a:cxn ang="0">
                    <a:pos x="43" y="19"/>
                  </a:cxn>
                  <a:cxn ang="0">
                    <a:pos x="42" y="22"/>
                  </a:cxn>
                  <a:cxn ang="0">
                    <a:pos x="40" y="24"/>
                  </a:cxn>
                  <a:cxn ang="0">
                    <a:pos x="37" y="27"/>
                  </a:cxn>
                  <a:cxn ang="0">
                    <a:pos x="34" y="28"/>
                  </a:cxn>
                  <a:cxn ang="0">
                    <a:pos x="30" y="30"/>
                  </a:cxn>
                  <a:cxn ang="0">
                    <a:pos x="26" y="31"/>
                  </a:cxn>
                  <a:cxn ang="0">
                    <a:pos x="22" y="31"/>
                  </a:cxn>
                  <a:cxn ang="0">
                    <a:pos x="17" y="31"/>
                  </a:cxn>
                  <a:cxn ang="0">
                    <a:pos x="14" y="30"/>
                  </a:cxn>
                  <a:cxn ang="0">
                    <a:pos x="10" y="28"/>
                  </a:cxn>
                  <a:cxn ang="0">
                    <a:pos x="7" y="27"/>
                  </a:cxn>
                  <a:cxn ang="0">
                    <a:pos x="5" y="24"/>
                  </a:cxn>
                  <a:cxn ang="0">
                    <a:pos x="2" y="22"/>
                  </a:cxn>
                  <a:cxn ang="0">
                    <a:pos x="1" y="19"/>
                  </a:cxn>
                  <a:cxn ang="0">
                    <a:pos x="0" y="16"/>
                  </a:cxn>
                  <a:cxn ang="0">
                    <a:pos x="1" y="13"/>
                  </a:cxn>
                  <a:cxn ang="0">
                    <a:pos x="2" y="9"/>
                  </a:cxn>
                  <a:cxn ang="0">
                    <a:pos x="5" y="7"/>
                  </a:cxn>
                  <a:cxn ang="0">
                    <a:pos x="7" y="4"/>
                  </a:cxn>
                  <a:cxn ang="0">
                    <a:pos x="10" y="3"/>
                  </a:cxn>
                  <a:cxn ang="0">
                    <a:pos x="14" y="1"/>
                  </a:cxn>
                  <a:cxn ang="0">
                    <a:pos x="17" y="1"/>
                  </a:cxn>
                  <a:cxn ang="0">
                    <a:pos x="22" y="0"/>
                  </a:cxn>
                </a:cxnLst>
                <a:rect l="0" t="0" r="r" b="b"/>
                <a:pathLst>
                  <a:path w="44" h="32">
                    <a:moveTo>
                      <a:pt x="22" y="0"/>
                    </a:moveTo>
                    <a:lnTo>
                      <a:pt x="26" y="1"/>
                    </a:lnTo>
                    <a:lnTo>
                      <a:pt x="30" y="1"/>
                    </a:lnTo>
                    <a:lnTo>
                      <a:pt x="34" y="3"/>
                    </a:lnTo>
                    <a:lnTo>
                      <a:pt x="37" y="4"/>
                    </a:lnTo>
                    <a:lnTo>
                      <a:pt x="40" y="7"/>
                    </a:lnTo>
                    <a:lnTo>
                      <a:pt x="42" y="9"/>
                    </a:lnTo>
                    <a:lnTo>
                      <a:pt x="43" y="13"/>
                    </a:lnTo>
                    <a:lnTo>
                      <a:pt x="43" y="16"/>
                    </a:lnTo>
                    <a:lnTo>
                      <a:pt x="43" y="19"/>
                    </a:lnTo>
                    <a:lnTo>
                      <a:pt x="42" y="22"/>
                    </a:lnTo>
                    <a:lnTo>
                      <a:pt x="40" y="24"/>
                    </a:lnTo>
                    <a:lnTo>
                      <a:pt x="37" y="27"/>
                    </a:lnTo>
                    <a:lnTo>
                      <a:pt x="34" y="28"/>
                    </a:lnTo>
                    <a:lnTo>
                      <a:pt x="30" y="30"/>
                    </a:lnTo>
                    <a:lnTo>
                      <a:pt x="26" y="31"/>
                    </a:lnTo>
                    <a:lnTo>
                      <a:pt x="22" y="31"/>
                    </a:lnTo>
                    <a:lnTo>
                      <a:pt x="17" y="31"/>
                    </a:lnTo>
                    <a:lnTo>
                      <a:pt x="14" y="30"/>
                    </a:lnTo>
                    <a:lnTo>
                      <a:pt x="10" y="28"/>
                    </a:lnTo>
                    <a:lnTo>
                      <a:pt x="7" y="27"/>
                    </a:lnTo>
                    <a:lnTo>
                      <a:pt x="5" y="24"/>
                    </a:lnTo>
                    <a:lnTo>
                      <a:pt x="2" y="22"/>
                    </a:lnTo>
                    <a:lnTo>
                      <a:pt x="1" y="19"/>
                    </a:lnTo>
                    <a:lnTo>
                      <a:pt x="0" y="16"/>
                    </a:lnTo>
                    <a:lnTo>
                      <a:pt x="1" y="13"/>
                    </a:lnTo>
                    <a:lnTo>
                      <a:pt x="2" y="9"/>
                    </a:lnTo>
                    <a:lnTo>
                      <a:pt x="5" y="7"/>
                    </a:lnTo>
                    <a:lnTo>
                      <a:pt x="7" y="4"/>
                    </a:lnTo>
                    <a:lnTo>
                      <a:pt x="10" y="3"/>
                    </a:lnTo>
                    <a:lnTo>
                      <a:pt x="14" y="1"/>
                    </a:lnTo>
                    <a:lnTo>
                      <a:pt x="17" y="1"/>
                    </a:lnTo>
                    <a:lnTo>
                      <a:pt x="22" y="0"/>
                    </a:lnTo>
                  </a:path>
                </a:pathLst>
              </a:custGeom>
              <a:solidFill>
                <a:srgbClr val="FFFF99"/>
              </a:solidFill>
              <a:ln w="12700" cap="rnd" cmpd="sng">
                <a:noFill/>
                <a:prstDash val="solid"/>
                <a:round/>
                <a:headEnd type="none" w="med" len="med"/>
                <a:tailEnd type="none" w="med" len="med"/>
              </a:ln>
              <a:effectLst/>
            </p:spPr>
            <p:txBody>
              <a:bodyPr/>
              <a:lstStyle/>
              <a:p>
                <a:endParaRPr lang="it-IT"/>
              </a:p>
            </p:txBody>
          </p:sp>
          <p:sp>
            <p:nvSpPr>
              <p:cNvPr id="50355" name="Freeform 179"/>
              <p:cNvSpPr>
                <a:spLocks/>
              </p:cNvSpPr>
              <p:nvPr/>
            </p:nvSpPr>
            <p:spPr bwMode="auto">
              <a:xfrm>
                <a:off x="1551" y="1512"/>
                <a:ext cx="53" cy="38"/>
              </a:xfrm>
              <a:custGeom>
                <a:avLst/>
                <a:gdLst/>
                <a:ahLst/>
                <a:cxnLst>
                  <a:cxn ang="0">
                    <a:pos x="27" y="0"/>
                  </a:cxn>
                  <a:cxn ang="0">
                    <a:pos x="27" y="0"/>
                  </a:cxn>
                  <a:cxn ang="0">
                    <a:pos x="31" y="1"/>
                  </a:cxn>
                  <a:cxn ang="0">
                    <a:pos x="37" y="1"/>
                  </a:cxn>
                  <a:cxn ang="0">
                    <a:pos x="41" y="3"/>
                  </a:cxn>
                  <a:cxn ang="0">
                    <a:pos x="45" y="5"/>
                  </a:cxn>
                  <a:cxn ang="0">
                    <a:pos x="48" y="8"/>
                  </a:cxn>
                  <a:cxn ang="0">
                    <a:pos x="51" y="11"/>
                  </a:cxn>
                  <a:cxn ang="0">
                    <a:pos x="52" y="15"/>
                  </a:cxn>
                  <a:cxn ang="0">
                    <a:pos x="52" y="19"/>
                  </a:cxn>
                  <a:cxn ang="0">
                    <a:pos x="52" y="23"/>
                  </a:cxn>
                  <a:cxn ang="0">
                    <a:pos x="51" y="26"/>
                  </a:cxn>
                  <a:cxn ang="0">
                    <a:pos x="48" y="29"/>
                  </a:cxn>
                  <a:cxn ang="0">
                    <a:pos x="45" y="32"/>
                  </a:cxn>
                  <a:cxn ang="0">
                    <a:pos x="41" y="34"/>
                  </a:cxn>
                  <a:cxn ang="0">
                    <a:pos x="37" y="36"/>
                  </a:cxn>
                  <a:cxn ang="0">
                    <a:pos x="31" y="37"/>
                  </a:cxn>
                  <a:cxn ang="0">
                    <a:pos x="27" y="37"/>
                  </a:cxn>
                  <a:cxn ang="0">
                    <a:pos x="21" y="37"/>
                  </a:cxn>
                  <a:cxn ang="0">
                    <a:pos x="17" y="36"/>
                  </a:cxn>
                  <a:cxn ang="0">
                    <a:pos x="13" y="34"/>
                  </a:cxn>
                  <a:cxn ang="0">
                    <a:pos x="8" y="32"/>
                  </a:cxn>
                  <a:cxn ang="0">
                    <a:pos x="6" y="29"/>
                  </a:cxn>
                  <a:cxn ang="0">
                    <a:pos x="3" y="26"/>
                  </a:cxn>
                  <a:cxn ang="0">
                    <a:pos x="1" y="23"/>
                  </a:cxn>
                  <a:cxn ang="0">
                    <a:pos x="0" y="19"/>
                  </a:cxn>
                  <a:cxn ang="0">
                    <a:pos x="1" y="15"/>
                  </a:cxn>
                  <a:cxn ang="0">
                    <a:pos x="3" y="11"/>
                  </a:cxn>
                  <a:cxn ang="0">
                    <a:pos x="6" y="8"/>
                  </a:cxn>
                  <a:cxn ang="0">
                    <a:pos x="8" y="5"/>
                  </a:cxn>
                  <a:cxn ang="0">
                    <a:pos x="13" y="3"/>
                  </a:cxn>
                  <a:cxn ang="0">
                    <a:pos x="17" y="1"/>
                  </a:cxn>
                  <a:cxn ang="0">
                    <a:pos x="21" y="1"/>
                  </a:cxn>
                  <a:cxn ang="0">
                    <a:pos x="27" y="0"/>
                  </a:cxn>
                </a:cxnLst>
                <a:rect l="0" t="0" r="r" b="b"/>
                <a:pathLst>
                  <a:path w="53" h="38">
                    <a:moveTo>
                      <a:pt x="27" y="0"/>
                    </a:moveTo>
                    <a:lnTo>
                      <a:pt x="27" y="0"/>
                    </a:lnTo>
                    <a:lnTo>
                      <a:pt x="31" y="1"/>
                    </a:lnTo>
                    <a:lnTo>
                      <a:pt x="37" y="1"/>
                    </a:lnTo>
                    <a:lnTo>
                      <a:pt x="41" y="3"/>
                    </a:lnTo>
                    <a:lnTo>
                      <a:pt x="45" y="5"/>
                    </a:lnTo>
                    <a:lnTo>
                      <a:pt x="48" y="8"/>
                    </a:lnTo>
                    <a:lnTo>
                      <a:pt x="51" y="11"/>
                    </a:lnTo>
                    <a:lnTo>
                      <a:pt x="52" y="15"/>
                    </a:lnTo>
                    <a:lnTo>
                      <a:pt x="52" y="19"/>
                    </a:lnTo>
                    <a:lnTo>
                      <a:pt x="52" y="23"/>
                    </a:lnTo>
                    <a:lnTo>
                      <a:pt x="51" y="26"/>
                    </a:lnTo>
                    <a:lnTo>
                      <a:pt x="48" y="29"/>
                    </a:lnTo>
                    <a:lnTo>
                      <a:pt x="45" y="32"/>
                    </a:lnTo>
                    <a:lnTo>
                      <a:pt x="41" y="34"/>
                    </a:lnTo>
                    <a:lnTo>
                      <a:pt x="37" y="36"/>
                    </a:lnTo>
                    <a:lnTo>
                      <a:pt x="31" y="37"/>
                    </a:lnTo>
                    <a:lnTo>
                      <a:pt x="27" y="37"/>
                    </a:lnTo>
                    <a:lnTo>
                      <a:pt x="21" y="37"/>
                    </a:lnTo>
                    <a:lnTo>
                      <a:pt x="17" y="36"/>
                    </a:lnTo>
                    <a:lnTo>
                      <a:pt x="13" y="34"/>
                    </a:lnTo>
                    <a:lnTo>
                      <a:pt x="8" y="32"/>
                    </a:lnTo>
                    <a:lnTo>
                      <a:pt x="6" y="29"/>
                    </a:lnTo>
                    <a:lnTo>
                      <a:pt x="3" y="26"/>
                    </a:lnTo>
                    <a:lnTo>
                      <a:pt x="1" y="23"/>
                    </a:lnTo>
                    <a:lnTo>
                      <a:pt x="0" y="19"/>
                    </a:lnTo>
                    <a:lnTo>
                      <a:pt x="1" y="15"/>
                    </a:lnTo>
                    <a:lnTo>
                      <a:pt x="3" y="11"/>
                    </a:lnTo>
                    <a:lnTo>
                      <a:pt x="6" y="8"/>
                    </a:lnTo>
                    <a:lnTo>
                      <a:pt x="8" y="5"/>
                    </a:lnTo>
                    <a:lnTo>
                      <a:pt x="13" y="3"/>
                    </a:lnTo>
                    <a:lnTo>
                      <a:pt x="17" y="1"/>
                    </a:lnTo>
                    <a:lnTo>
                      <a:pt x="21" y="1"/>
                    </a:lnTo>
                    <a:lnTo>
                      <a:pt x="27" y="0"/>
                    </a:lnTo>
                  </a:path>
                </a:pathLst>
              </a:custGeom>
              <a:solidFill>
                <a:srgbClr val="FFFF99"/>
              </a:solid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421" name="Group 180"/>
            <p:cNvGrpSpPr>
              <a:grpSpLocks/>
            </p:cNvGrpSpPr>
            <p:nvPr/>
          </p:nvGrpSpPr>
          <p:grpSpPr bwMode="auto">
            <a:xfrm>
              <a:off x="2884" y="3501"/>
              <a:ext cx="53" cy="39"/>
              <a:chOff x="2791" y="3704"/>
              <a:chExt cx="53" cy="39"/>
            </a:xfrm>
          </p:grpSpPr>
          <p:sp>
            <p:nvSpPr>
              <p:cNvPr id="50357" name="Freeform 181"/>
              <p:cNvSpPr>
                <a:spLocks/>
              </p:cNvSpPr>
              <p:nvPr/>
            </p:nvSpPr>
            <p:spPr bwMode="auto">
              <a:xfrm>
                <a:off x="2791" y="3704"/>
                <a:ext cx="45" cy="33"/>
              </a:xfrm>
              <a:custGeom>
                <a:avLst/>
                <a:gdLst/>
                <a:ahLst/>
                <a:cxnLst>
                  <a:cxn ang="0">
                    <a:pos x="21" y="0"/>
                  </a:cxn>
                  <a:cxn ang="0">
                    <a:pos x="26" y="1"/>
                  </a:cxn>
                  <a:cxn ang="0">
                    <a:pos x="30" y="1"/>
                  </a:cxn>
                  <a:cxn ang="0">
                    <a:pos x="34" y="3"/>
                  </a:cxn>
                  <a:cxn ang="0">
                    <a:pos x="37" y="4"/>
                  </a:cxn>
                  <a:cxn ang="0">
                    <a:pos x="39" y="7"/>
                  </a:cxn>
                  <a:cxn ang="0">
                    <a:pos x="42" y="10"/>
                  </a:cxn>
                  <a:cxn ang="0">
                    <a:pos x="43" y="12"/>
                  </a:cxn>
                  <a:cxn ang="0">
                    <a:pos x="44" y="16"/>
                  </a:cxn>
                  <a:cxn ang="0">
                    <a:pos x="43" y="19"/>
                  </a:cxn>
                  <a:cxn ang="0">
                    <a:pos x="42" y="22"/>
                  </a:cxn>
                  <a:cxn ang="0">
                    <a:pos x="39" y="25"/>
                  </a:cxn>
                  <a:cxn ang="0">
                    <a:pos x="37" y="28"/>
                  </a:cxn>
                  <a:cxn ang="0">
                    <a:pos x="34" y="29"/>
                  </a:cxn>
                  <a:cxn ang="0">
                    <a:pos x="30" y="31"/>
                  </a:cxn>
                  <a:cxn ang="0">
                    <a:pos x="26" y="31"/>
                  </a:cxn>
                  <a:cxn ang="0">
                    <a:pos x="21" y="32"/>
                  </a:cxn>
                  <a:cxn ang="0">
                    <a:pos x="18" y="31"/>
                  </a:cxn>
                  <a:cxn ang="0">
                    <a:pos x="14" y="31"/>
                  </a:cxn>
                  <a:cxn ang="0">
                    <a:pos x="10" y="29"/>
                  </a:cxn>
                  <a:cxn ang="0">
                    <a:pos x="7" y="28"/>
                  </a:cxn>
                  <a:cxn ang="0">
                    <a:pos x="4" y="25"/>
                  </a:cxn>
                  <a:cxn ang="0">
                    <a:pos x="2" y="22"/>
                  </a:cxn>
                  <a:cxn ang="0">
                    <a:pos x="1" y="19"/>
                  </a:cxn>
                  <a:cxn ang="0">
                    <a:pos x="0" y="16"/>
                  </a:cxn>
                  <a:cxn ang="0">
                    <a:pos x="1" y="12"/>
                  </a:cxn>
                  <a:cxn ang="0">
                    <a:pos x="2" y="10"/>
                  </a:cxn>
                  <a:cxn ang="0">
                    <a:pos x="4" y="7"/>
                  </a:cxn>
                  <a:cxn ang="0">
                    <a:pos x="7" y="4"/>
                  </a:cxn>
                  <a:cxn ang="0">
                    <a:pos x="10" y="3"/>
                  </a:cxn>
                  <a:cxn ang="0">
                    <a:pos x="14" y="1"/>
                  </a:cxn>
                  <a:cxn ang="0">
                    <a:pos x="18" y="1"/>
                  </a:cxn>
                  <a:cxn ang="0">
                    <a:pos x="21" y="0"/>
                  </a:cxn>
                </a:cxnLst>
                <a:rect l="0" t="0" r="r" b="b"/>
                <a:pathLst>
                  <a:path w="45" h="33">
                    <a:moveTo>
                      <a:pt x="21" y="0"/>
                    </a:moveTo>
                    <a:lnTo>
                      <a:pt x="26" y="1"/>
                    </a:lnTo>
                    <a:lnTo>
                      <a:pt x="30" y="1"/>
                    </a:lnTo>
                    <a:lnTo>
                      <a:pt x="34" y="3"/>
                    </a:lnTo>
                    <a:lnTo>
                      <a:pt x="37" y="4"/>
                    </a:lnTo>
                    <a:lnTo>
                      <a:pt x="39" y="7"/>
                    </a:lnTo>
                    <a:lnTo>
                      <a:pt x="42" y="10"/>
                    </a:lnTo>
                    <a:lnTo>
                      <a:pt x="43" y="12"/>
                    </a:lnTo>
                    <a:lnTo>
                      <a:pt x="44" y="16"/>
                    </a:lnTo>
                    <a:lnTo>
                      <a:pt x="43" y="19"/>
                    </a:lnTo>
                    <a:lnTo>
                      <a:pt x="42" y="22"/>
                    </a:lnTo>
                    <a:lnTo>
                      <a:pt x="39" y="25"/>
                    </a:lnTo>
                    <a:lnTo>
                      <a:pt x="37" y="28"/>
                    </a:lnTo>
                    <a:lnTo>
                      <a:pt x="34" y="29"/>
                    </a:lnTo>
                    <a:lnTo>
                      <a:pt x="30" y="31"/>
                    </a:lnTo>
                    <a:lnTo>
                      <a:pt x="26" y="31"/>
                    </a:lnTo>
                    <a:lnTo>
                      <a:pt x="21" y="32"/>
                    </a:lnTo>
                    <a:lnTo>
                      <a:pt x="18" y="31"/>
                    </a:lnTo>
                    <a:lnTo>
                      <a:pt x="14" y="31"/>
                    </a:lnTo>
                    <a:lnTo>
                      <a:pt x="10" y="29"/>
                    </a:lnTo>
                    <a:lnTo>
                      <a:pt x="7" y="28"/>
                    </a:lnTo>
                    <a:lnTo>
                      <a:pt x="4" y="25"/>
                    </a:lnTo>
                    <a:lnTo>
                      <a:pt x="2" y="22"/>
                    </a:lnTo>
                    <a:lnTo>
                      <a:pt x="1" y="19"/>
                    </a:lnTo>
                    <a:lnTo>
                      <a:pt x="0" y="16"/>
                    </a:lnTo>
                    <a:lnTo>
                      <a:pt x="1" y="12"/>
                    </a:lnTo>
                    <a:lnTo>
                      <a:pt x="2" y="10"/>
                    </a:lnTo>
                    <a:lnTo>
                      <a:pt x="4" y="7"/>
                    </a:lnTo>
                    <a:lnTo>
                      <a:pt x="7" y="4"/>
                    </a:lnTo>
                    <a:lnTo>
                      <a:pt x="10" y="3"/>
                    </a:lnTo>
                    <a:lnTo>
                      <a:pt x="14" y="1"/>
                    </a:lnTo>
                    <a:lnTo>
                      <a:pt x="18" y="1"/>
                    </a:lnTo>
                    <a:lnTo>
                      <a:pt x="21" y="0"/>
                    </a:lnTo>
                  </a:path>
                </a:pathLst>
              </a:custGeom>
              <a:solidFill>
                <a:srgbClr val="FFFF99"/>
              </a:solidFill>
              <a:ln w="12700" cap="rnd" cmpd="sng">
                <a:noFill/>
                <a:prstDash val="solid"/>
                <a:round/>
                <a:headEnd type="none" w="med" len="med"/>
                <a:tailEnd type="none" w="med" len="med"/>
              </a:ln>
              <a:effectLst/>
            </p:spPr>
            <p:txBody>
              <a:bodyPr/>
              <a:lstStyle/>
              <a:p>
                <a:endParaRPr lang="it-IT"/>
              </a:p>
            </p:txBody>
          </p:sp>
          <p:sp>
            <p:nvSpPr>
              <p:cNvPr id="50358" name="Freeform 182"/>
              <p:cNvSpPr>
                <a:spLocks/>
              </p:cNvSpPr>
              <p:nvPr/>
            </p:nvSpPr>
            <p:spPr bwMode="auto">
              <a:xfrm>
                <a:off x="2791" y="3704"/>
                <a:ext cx="53" cy="39"/>
              </a:xfrm>
              <a:custGeom>
                <a:avLst/>
                <a:gdLst/>
                <a:ahLst/>
                <a:cxnLst>
                  <a:cxn ang="0">
                    <a:pos x="25" y="0"/>
                  </a:cxn>
                  <a:cxn ang="0">
                    <a:pos x="25" y="0"/>
                  </a:cxn>
                  <a:cxn ang="0">
                    <a:pos x="31" y="1"/>
                  </a:cxn>
                  <a:cxn ang="0">
                    <a:pos x="35" y="1"/>
                  </a:cxn>
                  <a:cxn ang="0">
                    <a:pos x="41" y="3"/>
                  </a:cxn>
                  <a:cxn ang="0">
                    <a:pos x="44" y="5"/>
                  </a:cxn>
                  <a:cxn ang="0">
                    <a:pos x="46" y="8"/>
                  </a:cxn>
                  <a:cxn ang="0">
                    <a:pos x="49" y="11"/>
                  </a:cxn>
                  <a:cxn ang="0">
                    <a:pos x="51" y="14"/>
                  </a:cxn>
                  <a:cxn ang="0">
                    <a:pos x="52" y="18"/>
                  </a:cxn>
                  <a:cxn ang="0">
                    <a:pos x="51" y="23"/>
                  </a:cxn>
                  <a:cxn ang="0">
                    <a:pos x="49" y="27"/>
                  </a:cxn>
                  <a:cxn ang="0">
                    <a:pos x="46" y="30"/>
                  </a:cxn>
                  <a:cxn ang="0">
                    <a:pos x="44" y="33"/>
                  </a:cxn>
                  <a:cxn ang="0">
                    <a:pos x="41" y="35"/>
                  </a:cxn>
                  <a:cxn ang="0">
                    <a:pos x="35" y="37"/>
                  </a:cxn>
                  <a:cxn ang="0">
                    <a:pos x="31" y="37"/>
                  </a:cxn>
                  <a:cxn ang="0">
                    <a:pos x="25" y="38"/>
                  </a:cxn>
                  <a:cxn ang="0">
                    <a:pos x="21" y="37"/>
                  </a:cxn>
                  <a:cxn ang="0">
                    <a:pos x="17" y="37"/>
                  </a:cxn>
                  <a:cxn ang="0">
                    <a:pos x="11" y="35"/>
                  </a:cxn>
                  <a:cxn ang="0">
                    <a:pos x="8" y="33"/>
                  </a:cxn>
                  <a:cxn ang="0">
                    <a:pos x="4" y="30"/>
                  </a:cxn>
                  <a:cxn ang="0">
                    <a:pos x="3" y="27"/>
                  </a:cxn>
                  <a:cxn ang="0">
                    <a:pos x="1" y="23"/>
                  </a:cxn>
                  <a:cxn ang="0">
                    <a:pos x="0" y="18"/>
                  </a:cxn>
                  <a:cxn ang="0">
                    <a:pos x="1" y="14"/>
                  </a:cxn>
                  <a:cxn ang="0">
                    <a:pos x="3" y="11"/>
                  </a:cxn>
                  <a:cxn ang="0">
                    <a:pos x="4" y="8"/>
                  </a:cxn>
                  <a:cxn ang="0">
                    <a:pos x="8" y="5"/>
                  </a:cxn>
                  <a:cxn ang="0">
                    <a:pos x="11" y="3"/>
                  </a:cxn>
                  <a:cxn ang="0">
                    <a:pos x="17" y="1"/>
                  </a:cxn>
                  <a:cxn ang="0">
                    <a:pos x="21" y="1"/>
                  </a:cxn>
                  <a:cxn ang="0">
                    <a:pos x="25" y="0"/>
                  </a:cxn>
                </a:cxnLst>
                <a:rect l="0" t="0" r="r" b="b"/>
                <a:pathLst>
                  <a:path w="53" h="39">
                    <a:moveTo>
                      <a:pt x="25" y="0"/>
                    </a:moveTo>
                    <a:lnTo>
                      <a:pt x="25" y="0"/>
                    </a:lnTo>
                    <a:lnTo>
                      <a:pt x="31" y="1"/>
                    </a:lnTo>
                    <a:lnTo>
                      <a:pt x="35" y="1"/>
                    </a:lnTo>
                    <a:lnTo>
                      <a:pt x="41" y="3"/>
                    </a:lnTo>
                    <a:lnTo>
                      <a:pt x="44" y="5"/>
                    </a:lnTo>
                    <a:lnTo>
                      <a:pt x="46" y="8"/>
                    </a:lnTo>
                    <a:lnTo>
                      <a:pt x="49" y="11"/>
                    </a:lnTo>
                    <a:lnTo>
                      <a:pt x="51" y="14"/>
                    </a:lnTo>
                    <a:lnTo>
                      <a:pt x="52" y="18"/>
                    </a:lnTo>
                    <a:lnTo>
                      <a:pt x="51" y="23"/>
                    </a:lnTo>
                    <a:lnTo>
                      <a:pt x="49" y="27"/>
                    </a:lnTo>
                    <a:lnTo>
                      <a:pt x="46" y="30"/>
                    </a:lnTo>
                    <a:lnTo>
                      <a:pt x="44" y="33"/>
                    </a:lnTo>
                    <a:lnTo>
                      <a:pt x="41" y="35"/>
                    </a:lnTo>
                    <a:lnTo>
                      <a:pt x="35" y="37"/>
                    </a:lnTo>
                    <a:lnTo>
                      <a:pt x="31" y="37"/>
                    </a:lnTo>
                    <a:lnTo>
                      <a:pt x="25" y="38"/>
                    </a:lnTo>
                    <a:lnTo>
                      <a:pt x="21" y="37"/>
                    </a:lnTo>
                    <a:lnTo>
                      <a:pt x="17" y="37"/>
                    </a:lnTo>
                    <a:lnTo>
                      <a:pt x="11" y="35"/>
                    </a:lnTo>
                    <a:lnTo>
                      <a:pt x="8" y="33"/>
                    </a:lnTo>
                    <a:lnTo>
                      <a:pt x="4" y="30"/>
                    </a:lnTo>
                    <a:lnTo>
                      <a:pt x="3" y="27"/>
                    </a:lnTo>
                    <a:lnTo>
                      <a:pt x="1" y="23"/>
                    </a:lnTo>
                    <a:lnTo>
                      <a:pt x="0" y="18"/>
                    </a:lnTo>
                    <a:lnTo>
                      <a:pt x="1" y="14"/>
                    </a:lnTo>
                    <a:lnTo>
                      <a:pt x="3" y="11"/>
                    </a:lnTo>
                    <a:lnTo>
                      <a:pt x="4" y="8"/>
                    </a:lnTo>
                    <a:lnTo>
                      <a:pt x="8" y="5"/>
                    </a:lnTo>
                    <a:lnTo>
                      <a:pt x="11" y="3"/>
                    </a:lnTo>
                    <a:lnTo>
                      <a:pt x="17" y="1"/>
                    </a:lnTo>
                    <a:lnTo>
                      <a:pt x="21" y="1"/>
                    </a:lnTo>
                    <a:lnTo>
                      <a:pt x="25" y="0"/>
                    </a:lnTo>
                  </a:path>
                </a:pathLst>
              </a:custGeom>
              <a:solidFill>
                <a:srgbClr val="FFFF99"/>
              </a:solid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422" name="Group 183"/>
            <p:cNvGrpSpPr>
              <a:grpSpLocks/>
            </p:cNvGrpSpPr>
            <p:nvPr/>
          </p:nvGrpSpPr>
          <p:grpSpPr bwMode="auto">
            <a:xfrm>
              <a:off x="2500" y="2833"/>
              <a:ext cx="52" cy="38"/>
              <a:chOff x="2407" y="3036"/>
              <a:chExt cx="52" cy="38"/>
            </a:xfrm>
          </p:grpSpPr>
          <p:sp>
            <p:nvSpPr>
              <p:cNvPr id="50360" name="Freeform 184"/>
              <p:cNvSpPr>
                <a:spLocks/>
              </p:cNvSpPr>
              <p:nvPr/>
            </p:nvSpPr>
            <p:spPr bwMode="auto">
              <a:xfrm>
                <a:off x="2407" y="3036"/>
                <a:ext cx="44" cy="32"/>
              </a:xfrm>
              <a:custGeom>
                <a:avLst/>
                <a:gdLst/>
                <a:ahLst/>
                <a:cxnLst>
                  <a:cxn ang="0">
                    <a:pos x="22" y="0"/>
                  </a:cxn>
                  <a:cxn ang="0">
                    <a:pos x="26" y="1"/>
                  </a:cxn>
                  <a:cxn ang="0">
                    <a:pos x="30" y="2"/>
                  </a:cxn>
                  <a:cxn ang="0">
                    <a:pos x="34" y="3"/>
                  </a:cxn>
                  <a:cxn ang="0">
                    <a:pos x="36" y="5"/>
                  </a:cxn>
                  <a:cxn ang="0">
                    <a:pos x="40" y="7"/>
                  </a:cxn>
                  <a:cxn ang="0">
                    <a:pos x="41" y="9"/>
                  </a:cxn>
                  <a:cxn ang="0">
                    <a:pos x="42" y="13"/>
                  </a:cxn>
                  <a:cxn ang="0">
                    <a:pos x="43" y="16"/>
                  </a:cxn>
                  <a:cxn ang="0">
                    <a:pos x="42" y="19"/>
                  </a:cxn>
                  <a:cxn ang="0">
                    <a:pos x="41" y="22"/>
                  </a:cxn>
                  <a:cxn ang="0">
                    <a:pos x="40" y="24"/>
                  </a:cxn>
                  <a:cxn ang="0">
                    <a:pos x="36" y="27"/>
                  </a:cxn>
                  <a:cxn ang="0">
                    <a:pos x="34" y="28"/>
                  </a:cxn>
                  <a:cxn ang="0">
                    <a:pos x="30" y="30"/>
                  </a:cxn>
                  <a:cxn ang="0">
                    <a:pos x="26" y="31"/>
                  </a:cxn>
                  <a:cxn ang="0">
                    <a:pos x="22" y="31"/>
                  </a:cxn>
                  <a:cxn ang="0">
                    <a:pos x="17" y="31"/>
                  </a:cxn>
                  <a:cxn ang="0">
                    <a:pos x="14" y="30"/>
                  </a:cxn>
                  <a:cxn ang="0">
                    <a:pos x="9" y="28"/>
                  </a:cxn>
                  <a:cxn ang="0">
                    <a:pos x="7" y="27"/>
                  </a:cxn>
                  <a:cxn ang="0">
                    <a:pos x="5" y="24"/>
                  </a:cxn>
                  <a:cxn ang="0">
                    <a:pos x="2" y="22"/>
                  </a:cxn>
                  <a:cxn ang="0">
                    <a:pos x="1" y="19"/>
                  </a:cxn>
                  <a:cxn ang="0">
                    <a:pos x="0" y="16"/>
                  </a:cxn>
                  <a:cxn ang="0">
                    <a:pos x="1" y="13"/>
                  </a:cxn>
                  <a:cxn ang="0">
                    <a:pos x="2" y="9"/>
                  </a:cxn>
                  <a:cxn ang="0">
                    <a:pos x="5" y="7"/>
                  </a:cxn>
                  <a:cxn ang="0">
                    <a:pos x="7" y="5"/>
                  </a:cxn>
                  <a:cxn ang="0">
                    <a:pos x="9" y="3"/>
                  </a:cxn>
                  <a:cxn ang="0">
                    <a:pos x="14" y="2"/>
                  </a:cxn>
                  <a:cxn ang="0">
                    <a:pos x="17" y="1"/>
                  </a:cxn>
                  <a:cxn ang="0">
                    <a:pos x="22" y="0"/>
                  </a:cxn>
                </a:cxnLst>
                <a:rect l="0" t="0" r="r" b="b"/>
                <a:pathLst>
                  <a:path w="44" h="32">
                    <a:moveTo>
                      <a:pt x="22" y="0"/>
                    </a:moveTo>
                    <a:lnTo>
                      <a:pt x="26" y="1"/>
                    </a:lnTo>
                    <a:lnTo>
                      <a:pt x="30" y="2"/>
                    </a:lnTo>
                    <a:lnTo>
                      <a:pt x="34" y="3"/>
                    </a:lnTo>
                    <a:lnTo>
                      <a:pt x="36" y="5"/>
                    </a:lnTo>
                    <a:lnTo>
                      <a:pt x="40" y="7"/>
                    </a:lnTo>
                    <a:lnTo>
                      <a:pt x="41" y="9"/>
                    </a:lnTo>
                    <a:lnTo>
                      <a:pt x="42" y="13"/>
                    </a:lnTo>
                    <a:lnTo>
                      <a:pt x="43" y="16"/>
                    </a:lnTo>
                    <a:lnTo>
                      <a:pt x="42" y="19"/>
                    </a:lnTo>
                    <a:lnTo>
                      <a:pt x="41" y="22"/>
                    </a:lnTo>
                    <a:lnTo>
                      <a:pt x="40" y="24"/>
                    </a:lnTo>
                    <a:lnTo>
                      <a:pt x="36" y="27"/>
                    </a:lnTo>
                    <a:lnTo>
                      <a:pt x="34" y="28"/>
                    </a:lnTo>
                    <a:lnTo>
                      <a:pt x="30" y="30"/>
                    </a:lnTo>
                    <a:lnTo>
                      <a:pt x="26" y="31"/>
                    </a:lnTo>
                    <a:lnTo>
                      <a:pt x="22" y="31"/>
                    </a:lnTo>
                    <a:lnTo>
                      <a:pt x="17" y="31"/>
                    </a:lnTo>
                    <a:lnTo>
                      <a:pt x="14" y="30"/>
                    </a:lnTo>
                    <a:lnTo>
                      <a:pt x="9" y="28"/>
                    </a:lnTo>
                    <a:lnTo>
                      <a:pt x="7" y="27"/>
                    </a:lnTo>
                    <a:lnTo>
                      <a:pt x="5" y="24"/>
                    </a:lnTo>
                    <a:lnTo>
                      <a:pt x="2" y="22"/>
                    </a:lnTo>
                    <a:lnTo>
                      <a:pt x="1" y="19"/>
                    </a:lnTo>
                    <a:lnTo>
                      <a:pt x="0" y="16"/>
                    </a:lnTo>
                    <a:lnTo>
                      <a:pt x="1" y="13"/>
                    </a:lnTo>
                    <a:lnTo>
                      <a:pt x="2" y="9"/>
                    </a:lnTo>
                    <a:lnTo>
                      <a:pt x="5" y="7"/>
                    </a:lnTo>
                    <a:lnTo>
                      <a:pt x="7" y="5"/>
                    </a:lnTo>
                    <a:lnTo>
                      <a:pt x="9" y="3"/>
                    </a:lnTo>
                    <a:lnTo>
                      <a:pt x="14" y="2"/>
                    </a:lnTo>
                    <a:lnTo>
                      <a:pt x="17" y="1"/>
                    </a:lnTo>
                    <a:lnTo>
                      <a:pt x="22" y="0"/>
                    </a:lnTo>
                  </a:path>
                </a:pathLst>
              </a:custGeom>
              <a:solidFill>
                <a:srgbClr val="FFFF99"/>
              </a:solidFill>
              <a:ln w="12700" cap="rnd" cmpd="sng">
                <a:noFill/>
                <a:prstDash val="solid"/>
                <a:round/>
                <a:headEnd type="none" w="med" len="med"/>
                <a:tailEnd type="none" w="med" len="med"/>
              </a:ln>
              <a:effectLst/>
            </p:spPr>
            <p:txBody>
              <a:bodyPr/>
              <a:lstStyle/>
              <a:p>
                <a:endParaRPr lang="it-IT"/>
              </a:p>
            </p:txBody>
          </p:sp>
          <p:sp>
            <p:nvSpPr>
              <p:cNvPr id="50361" name="Freeform 185"/>
              <p:cNvSpPr>
                <a:spLocks/>
              </p:cNvSpPr>
              <p:nvPr/>
            </p:nvSpPr>
            <p:spPr bwMode="auto">
              <a:xfrm>
                <a:off x="2407" y="3036"/>
                <a:ext cx="52" cy="38"/>
              </a:xfrm>
              <a:custGeom>
                <a:avLst/>
                <a:gdLst/>
                <a:ahLst/>
                <a:cxnLst>
                  <a:cxn ang="0">
                    <a:pos x="26" y="0"/>
                  </a:cxn>
                  <a:cxn ang="0">
                    <a:pos x="26" y="0"/>
                  </a:cxn>
                  <a:cxn ang="0">
                    <a:pos x="30" y="1"/>
                  </a:cxn>
                  <a:cxn ang="0">
                    <a:pos x="36" y="2"/>
                  </a:cxn>
                  <a:cxn ang="0">
                    <a:pos x="40" y="3"/>
                  </a:cxn>
                  <a:cxn ang="0">
                    <a:pos x="43" y="6"/>
                  </a:cxn>
                  <a:cxn ang="0">
                    <a:pos x="47" y="8"/>
                  </a:cxn>
                  <a:cxn ang="0">
                    <a:pos x="48" y="11"/>
                  </a:cxn>
                  <a:cxn ang="0">
                    <a:pos x="50" y="15"/>
                  </a:cxn>
                  <a:cxn ang="0">
                    <a:pos x="51" y="19"/>
                  </a:cxn>
                  <a:cxn ang="0">
                    <a:pos x="50" y="23"/>
                  </a:cxn>
                  <a:cxn ang="0">
                    <a:pos x="48" y="26"/>
                  </a:cxn>
                  <a:cxn ang="0">
                    <a:pos x="47" y="29"/>
                  </a:cxn>
                  <a:cxn ang="0">
                    <a:pos x="43" y="32"/>
                  </a:cxn>
                  <a:cxn ang="0">
                    <a:pos x="40" y="34"/>
                  </a:cxn>
                  <a:cxn ang="0">
                    <a:pos x="36" y="36"/>
                  </a:cxn>
                  <a:cxn ang="0">
                    <a:pos x="30" y="37"/>
                  </a:cxn>
                  <a:cxn ang="0">
                    <a:pos x="26" y="37"/>
                  </a:cxn>
                  <a:cxn ang="0">
                    <a:pos x="21" y="37"/>
                  </a:cxn>
                  <a:cxn ang="0">
                    <a:pos x="17" y="36"/>
                  </a:cxn>
                  <a:cxn ang="0">
                    <a:pos x="11" y="34"/>
                  </a:cxn>
                  <a:cxn ang="0">
                    <a:pos x="8" y="32"/>
                  </a:cxn>
                  <a:cxn ang="0">
                    <a:pos x="6" y="29"/>
                  </a:cxn>
                  <a:cxn ang="0">
                    <a:pos x="3" y="26"/>
                  </a:cxn>
                  <a:cxn ang="0">
                    <a:pos x="1" y="23"/>
                  </a:cxn>
                  <a:cxn ang="0">
                    <a:pos x="0" y="19"/>
                  </a:cxn>
                  <a:cxn ang="0">
                    <a:pos x="1" y="15"/>
                  </a:cxn>
                  <a:cxn ang="0">
                    <a:pos x="3" y="11"/>
                  </a:cxn>
                  <a:cxn ang="0">
                    <a:pos x="6" y="8"/>
                  </a:cxn>
                  <a:cxn ang="0">
                    <a:pos x="8" y="6"/>
                  </a:cxn>
                  <a:cxn ang="0">
                    <a:pos x="11" y="3"/>
                  </a:cxn>
                  <a:cxn ang="0">
                    <a:pos x="17" y="2"/>
                  </a:cxn>
                  <a:cxn ang="0">
                    <a:pos x="21" y="1"/>
                  </a:cxn>
                  <a:cxn ang="0">
                    <a:pos x="26" y="0"/>
                  </a:cxn>
                </a:cxnLst>
                <a:rect l="0" t="0" r="r" b="b"/>
                <a:pathLst>
                  <a:path w="52" h="38">
                    <a:moveTo>
                      <a:pt x="26" y="0"/>
                    </a:moveTo>
                    <a:lnTo>
                      <a:pt x="26" y="0"/>
                    </a:lnTo>
                    <a:lnTo>
                      <a:pt x="30" y="1"/>
                    </a:lnTo>
                    <a:lnTo>
                      <a:pt x="36" y="2"/>
                    </a:lnTo>
                    <a:lnTo>
                      <a:pt x="40" y="3"/>
                    </a:lnTo>
                    <a:lnTo>
                      <a:pt x="43" y="6"/>
                    </a:lnTo>
                    <a:lnTo>
                      <a:pt x="47" y="8"/>
                    </a:lnTo>
                    <a:lnTo>
                      <a:pt x="48" y="11"/>
                    </a:lnTo>
                    <a:lnTo>
                      <a:pt x="50" y="15"/>
                    </a:lnTo>
                    <a:lnTo>
                      <a:pt x="51" y="19"/>
                    </a:lnTo>
                    <a:lnTo>
                      <a:pt x="50" y="23"/>
                    </a:lnTo>
                    <a:lnTo>
                      <a:pt x="48" y="26"/>
                    </a:lnTo>
                    <a:lnTo>
                      <a:pt x="47" y="29"/>
                    </a:lnTo>
                    <a:lnTo>
                      <a:pt x="43" y="32"/>
                    </a:lnTo>
                    <a:lnTo>
                      <a:pt x="40" y="34"/>
                    </a:lnTo>
                    <a:lnTo>
                      <a:pt x="36" y="36"/>
                    </a:lnTo>
                    <a:lnTo>
                      <a:pt x="30" y="37"/>
                    </a:lnTo>
                    <a:lnTo>
                      <a:pt x="26" y="37"/>
                    </a:lnTo>
                    <a:lnTo>
                      <a:pt x="21" y="37"/>
                    </a:lnTo>
                    <a:lnTo>
                      <a:pt x="17" y="36"/>
                    </a:lnTo>
                    <a:lnTo>
                      <a:pt x="11" y="34"/>
                    </a:lnTo>
                    <a:lnTo>
                      <a:pt x="8" y="32"/>
                    </a:lnTo>
                    <a:lnTo>
                      <a:pt x="6" y="29"/>
                    </a:lnTo>
                    <a:lnTo>
                      <a:pt x="3" y="26"/>
                    </a:lnTo>
                    <a:lnTo>
                      <a:pt x="1" y="23"/>
                    </a:lnTo>
                    <a:lnTo>
                      <a:pt x="0" y="19"/>
                    </a:lnTo>
                    <a:lnTo>
                      <a:pt x="1" y="15"/>
                    </a:lnTo>
                    <a:lnTo>
                      <a:pt x="3" y="11"/>
                    </a:lnTo>
                    <a:lnTo>
                      <a:pt x="6" y="8"/>
                    </a:lnTo>
                    <a:lnTo>
                      <a:pt x="8" y="6"/>
                    </a:lnTo>
                    <a:lnTo>
                      <a:pt x="11" y="3"/>
                    </a:lnTo>
                    <a:lnTo>
                      <a:pt x="17" y="2"/>
                    </a:lnTo>
                    <a:lnTo>
                      <a:pt x="21" y="1"/>
                    </a:lnTo>
                    <a:lnTo>
                      <a:pt x="26" y="0"/>
                    </a:lnTo>
                  </a:path>
                </a:pathLst>
              </a:custGeom>
              <a:solidFill>
                <a:srgbClr val="FFFF99"/>
              </a:solid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423" name="Group 186"/>
            <p:cNvGrpSpPr>
              <a:grpSpLocks/>
            </p:cNvGrpSpPr>
            <p:nvPr/>
          </p:nvGrpSpPr>
          <p:grpSpPr bwMode="auto">
            <a:xfrm>
              <a:off x="2774" y="2529"/>
              <a:ext cx="53" cy="38"/>
              <a:chOff x="2445" y="2306"/>
              <a:chExt cx="53" cy="38"/>
            </a:xfrm>
          </p:grpSpPr>
          <p:sp>
            <p:nvSpPr>
              <p:cNvPr id="50363" name="Freeform 187"/>
              <p:cNvSpPr>
                <a:spLocks/>
              </p:cNvSpPr>
              <p:nvPr/>
            </p:nvSpPr>
            <p:spPr bwMode="auto">
              <a:xfrm>
                <a:off x="2445" y="2306"/>
                <a:ext cx="45" cy="31"/>
              </a:xfrm>
              <a:custGeom>
                <a:avLst/>
                <a:gdLst/>
                <a:ahLst/>
                <a:cxnLst>
                  <a:cxn ang="0">
                    <a:pos x="23" y="0"/>
                  </a:cxn>
                  <a:cxn ang="0">
                    <a:pos x="26" y="1"/>
                  </a:cxn>
                  <a:cxn ang="0">
                    <a:pos x="31" y="1"/>
                  </a:cxn>
                  <a:cxn ang="0">
                    <a:pos x="34" y="2"/>
                  </a:cxn>
                  <a:cxn ang="0">
                    <a:pos x="37" y="4"/>
                  </a:cxn>
                  <a:cxn ang="0">
                    <a:pos x="40" y="6"/>
                  </a:cxn>
                  <a:cxn ang="0">
                    <a:pos x="42" y="9"/>
                  </a:cxn>
                  <a:cxn ang="0">
                    <a:pos x="43" y="11"/>
                  </a:cxn>
                  <a:cxn ang="0">
                    <a:pos x="44" y="15"/>
                  </a:cxn>
                  <a:cxn ang="0">
                    <a:pos x="43" y="18"/>
                  </a:cxn>
                  <a:cxn ang="0">
                    <a:pos x="42" y="21"/>
                  </a:cxn>
                  <a:cxn ang="0">
                    <a:pos x="40" y="24"/>
                  </a:cxn>
                  <a:cxn ang="0">
                    <a:pos x="37" y="26"/>
                  </a:cxn>
                  <a:cxn ang="0">
                    <a:pos x="34" y="28"/>
                  </a:cxn>
                  <a:cxn ang="0">
                    <a:pos x="31" y="29"/>
                  </a:cxn>
                  <a:cxn ang="0">
                    <a:pos x="26" y="29"/>
                  </a:cxn>
                  <a:cxn ang="0">
                    <a:pos x="23" y="30"/>
                  </a:cxn>
                  <a:cxn ang="0">
                    <a:pos x="18" y="29"/>
                  </a:cxn>
                  <a:cxn ang="0">
                    <a:pos x="14" y="29"/>
                  </a:cxn>
                  <a:cxn ang="0">
                    <a:pos x="10" y="28"/>
                  </a:cxn>
                  <a:cxn ang="0">
                    <a:pos x="7" y="26"/>
                  </a:cxn>
                  <a:cxn ang="0">
                    <a:pos x="5" y="24"/>
                  </a:cxn>
                  <a:cxn ang="0">
                    <a:pos x="2" y="21"/>
                  </a:cxn>
                  <a:cxn ang="0">
                    <a:pos x="1" y="18"/>
                  </a:cxn>
                  <a:cxn ang="0">
                    <a:pos x="0" y="15"/>
                  </a:cxn>
                  <a:cxn ang="0">
                    <a:pos x="1" y="11"/>
                  </a:cxn>
                  <a:cxn ang="0">
                    <a:pos x="2" y="9"/>
                  </a:cxn>
                  <a:cxn ang="0">
                    <a:pos x="5" y="6"/>
                  </a:cxn>
                  <a:cxn ang="0">
                    <a:pos x="7" y="4"/>
                  </a:cxn>
                  <a:cxn ang="0">
                    <a:pos x="10" y="2"/>
                  </a:cxn>
                  <a:cxn ang="0">
                    <a:pos x="14" y="1"/>
                  </a:cxn>
                  <a:cxn ang="0">
                    <a:pos x="18" y="1"/>
                  </a:cxn>
                  <a:cxn ang="0">
                    <a:pos x="23" y="0"/>
                  </a:cxn>
                </a:cxnLst>
                <a:rect l="0" t="0" r="r" b="b"/>
                <a:pathLst>
                  <a:path w="45" h="31">
                    <a:moveTo>
                      <a:pt x="23" y="0"/>
                    </a:moveTo>
                    <a:lnTo>
                      <a:pt x="26" y="1"/>
                    </a:lnTo>
                    <a:lnTo>
                      <a:pt x="31" y="1"/>
                    </a:lnTo>
                    <a:lnTo>
                      <a:pt x="34" y="2"/>
                    </a:lnTo>
                    <a:lnTo>
                      <a:pt x="37" y="4"/>
                    </a:lnTo>
                    <a:lnTo>
                      <a:pt x="40" y="6"/>
                    </a:lnTo>
                    <a:lnTo>
                      <a:pt x="42" y="9"/>
                    </a:lnTo>
                    <a:lnTo>
                      <a:pt x="43" y="11"/>
                    </a:lnTo>
                    <a:lnTo>
                      <a:pt x="44" y="15"/>
                    </a:lnTo>
                    <a:lnTo>
                      <a:pt x="43" y="18"/>
                    </a:lnTo>
                    <a:lnTo>
                      <a:pt x="42" y="21"/>
                    </a:lnTo>
                    <a:lnTo>
                      <a:pt x="40" y="24"/>
                    </a:lnTo>
                    <a:lnTo>
                      <a:pt x="37" y="26"/>
                    </a:lnTo>
                    <a:lnTo>
                      <a:pt x="34" y="28"/>
                    </a:lnTo>
                    <a:lnTo>
                      <a:pt x="31" y="29"/>
                    </a:lnTo>
                    <a:lnTo>
                      <a:pt x="26" y="29"/>
                    </a:lnTo>
                    <a:lnTo>
                      <a:pt x="23" y="30"/>
                    </a:lnTo>
                    <a:lnTo>
                      <a:pt x="18" y="29"/>
                    </a:lnTo>
                    <a:lnTo>
                      <a:pt x="14" y="29"/>
                    </a:lnTo>
                    <a:lnTo>
                      <a:pt x="10" y="28"/>
                    </a:lnTo>
                    <a:lnTo>
                      <a:pt x="7" y="26"/>
                    </a:lnTo>
                    <a:lnTo>
                      <a:pt x="5" y="24"/>
                    </a:lnTo>
                    <a:lnTo>
                      <a:pt x="2" y="21"/>
                    </a:lnTo>
                    <a:lnTo>
                      <a:pt x="1" y="18"/>
                    </a:lnTo>
                    <a:lnTo>
                      <a:pt x="0" y="15"/>
                    </a:lnTo>
                    <a:lnTo>
                      <a:pt x="1" y="11"/>
                    </a:lnTo>
                    <a:lnTo>
                      <a:pt x="2" y="9"/>
                    </a:lnTo>
                    <a:lnTo>
                      <a:pt x="5" y="6"/>
                    </a:lnTo>
                    <a:lnTo>
                      <a:pt x="7" y="4"/>
                    </a:lnTo>
                    <a:lnTo>
                      <a:pt x="10" y="2"/>
                    </a:lnTo>
                    <a:lnTo>
                      <a:pt x="14" y="1"/>
                    </a:lnTo>
                    <a:lnTo>
                      <a:pt x="18" y="1"/>
                    </a:lnTo>
                    <a:lnTo>
                      <a:pt x="23" y="0"/>
                    </a:lnTo>
                  </a:path>
                </a:pathLst>
              </a:custGeom>
              <a:solidFill>
                <a:srgbClr val="FFFF99"/>
              </a:solidFill>
              <a:ln w="12700" cap="rnd" cmpd="sng">
                <a:noFill/>
                <a:prstDash val="solid"/>
                <a:round/>
                <a:headEnd type="none" w="med" len="med"/>
                <a:tailEnd type="none" w="med" len="med"/>
              </a:ln>
              <a:effectLst/>
            </p:spPr>
            <p:txBody>
              <a:bodyPr/>
              <a:lstStyle/>
              <a:p>
                <a:endParaRPr lang="it-IT"/>
              </a:p>
            </p:txBody>
          </p:sp>
          <p:sp>
            <p:nvSpPr>
              <p:cNvPr id="50364" name="Freeform 188"/>
              <p:cNvSpPr>
                <a:spLocks/>
              </p:cNvSpPr>
              <p:nvPr/>
            </p:nvSpPr>
            <p:spPr bwMode="auto">
              <a:xfrm>
                <a:off x="2445" y="2306"/>
                <a:ext cx="53" cy="38"/>
              </a:xfrm>
              <a:custGeom>
                <a:avLst/>
                <a:gdLst/>
                <a:ahLst/>
                <a:cxnLst>
                  <a:cxn ang="0">
                    <a:pos x="27" y="0"/>
                  </a:cxn>
                  <a:cxn ang="0">
                    <a:pos x="27" y="0"/>
                  </a:cxn>
                  <a:cxn ang="0">
                    <a:pos x="31" y="1"/>
                  </a:cxn>
                  <a:cxn ang="0">
                    <a:pos x="37" y="1"/>
                  </a:cxn>
                  <a:cxn ang="0">
                    <a:pos x="41" y="3"/>
                  </a:cxn>
                  <a:cxn ang="0">
                    <a:pos x="44" y="5"/>
                  </a:cxn>
                  <a:cxn ang="0">
                    <a:pos x="48" y="8"/>
                  </a:cxn>
                  <a:cxn ang="0">
                    <a:pos x="49" y="11"/>
                  </a:cxn>
                  <a:cxn ang="0">
                    <a:pos x="51" y="14"/>
                  </a:cxn>
                  <a:cxn ang="0">
                    <a:pos x="52" y="18"/>
                  </a:cxn>
                  <a:cxn ang="0">
                    <a:pos x="51" y="22"/>
                  </a:cxn>
                  <a:cxn ang="0">
                    <a:pos x="49" y="26"/>
                  </a:cxn>
                  <a:cxn ang="0">
                    <a:pos x="48" y="29"/>
                  </a:cxn>
                  <a:cxn ang="0">
                    <a:pos x="44" y="32"/>
                  </a:cxn>
                  <a:cxn ang="0">
                    <a:pos x="41" y="34"/>
                  </a:cxn>
                  <a:cxn ang="0">
                    <a:pos x="37" y="36"/>
                  </a:cxn>
                  <a:cxn ang="0">
                    <a:pos x="31" y="36"/>
                  </a:cxn>
                  <a:cxn ang="0">
                    <a:pos x="27" y="37"/>
                  </a:cxn>
                  <a:cxn ang="0">
                    <a:pos x="21" y="36"/>
                  </a:cxn>
                  <a:cxn ang="0">
                    <a:pos x="17" y="36"/>
                  </a:cxn>
                  <a:cxn ang="0">
                    <a:pos x="11" y="34"/>
                  </a:cxn>
                  <a:cxn ang="0">
                    <a:pos x="8" y="32"/>
                  </a:cxn>
                  <a:cxn ang="0">
                    <a:pos x="6" y="29"/>
                  </a:cxn>
                  <a:cxn ang="0">
                    <a:pos x="3" y="26"/>
                  </a:cxn>
                  <a:cxn ang="0">
                    <a:pos x="1" y="22"/>
                  </a:cxn>
                  <a:cxn ang="0">
                    <a:pos x="0" y="18"/>
                  </a:cxn>
                  <a:cxn ang="0">
                    <a:pos x="1" y="14"/>
                  </a:cxn>
                  <a:cxn ang="0">
                    <a:pos x="3" y="11"/>
                  </a:cxn>
                  <a:cxn ang="0">
                    <a:pos x="6" y="8"/>
                  </a:cxn>
                  <a:cxn ang="0">
                    <a:pos x="8" y="5"/>
                  </a:cxn>
                  <a:cxn ang="0">
                    <a:pos x="11" y="3"/>
                  </a:cxn>
                  <a:cxn ang="0">
                    <a:pos x="17" y="1"/>
                  </a:cxn>
                  <a:cxn ang="0">
                    <a:pos x="21" y="1"/>
                  </a:cxn>
                  <a:cxn ang="0">
                    <a:pos x="27" y="0"/>
                  </a:cxn>
                </a:cxnLst>
                <a:rect l="0" t="0" r="r" b="b"/>
                <a:pathLst>
                  <a:path w="53" h="38">
                    <a:moveTo>
                      <a:pt x="27" y="0"/>
                    </a:moveTo>
                    <a:lnTo>
                      <a:pt x="27" y="0"/>
                    </a:lnTo>
                    <a:lnTo>
                      <a:pt x="31" y="1"/>
                    </a:lnTo>
                    <a:lnTo>
                      <a:pt x="37" y="1"/>
                    </a:lnTo>
                    <a:lnTo>
                      <a:pt x="41" y="3"/>
                    </a:lnTo>
                    <a:lnTo>
                      <a:pt x="44" y="5"/>
                    </a:lnTo>
                    <a:lnTo>
                      <a:pt x="48" y="8"/>
                    </a:lnTo>
                    <a:lnTo>
                      <a:pt x="49" y="11"/>
                    </a:lnTo>
                    <a:lnTo>
                      <a:pt x="51" y="14"/>
                    </a:lnTo>
                    <a:lnTo>
                      <a:pt x="52" y="18"/>
                    </a:lnTo>
                    <a:lnTo>
                      <a:pt x="51" y="22"/>
                    </a:lnTo>
                    <a:lnTo>
                      <a:pt x="49" y="26"/>
                    </a:lnTo>
                    <a:lnTo>
                      <a:pt x="48" y="29"/>
                    </a:lnTo>
                    <a:lnTo>
                      <a:pt x="44" y="32"/>
                    </a:lnTo>
                    <a:lnTo>
                      <a:pt x="41" y="34"/>
                    </a:lnTo>
                    <a:lnTo>
                      <a:pt x="37" y="36"/>
                    </a:lnTo>
                    <a:lnTo>
                      <a:pt x="31" y="36"/>
                    </a:lnTo>
                    <a:lnTo>
                      <a:pt x="27" y="37"/>
                    </a:lnTo>
                    <a:lnTo>
                      <a:pt x="21" y="36"/>
                    </a:lnTo>
                    <a:lnTo>
                      <a:pt x="17" y="36"/>
                    </a:lnTo>
                    <a:lnTo>
                      <a:pt x="11" y="34"/>
                    </a:lnTo>
                    <a:lnTo>
                      <a:pt x="8" y="32"/>
                    </a:lnTo>
                    <a:lnTo>
                      <a:pt x="6" y="29"/>
                    </a:lnTo>
                    <a:lnTo>
                      <a:pt x="3" y="26"/>
                    </a:lnTo>
                    <a:lnTo>
                      <a:pt x="1" y="22"/>
                    </a:lnTo>
                    <a:lnTo>
                      <a:pt x="0" y="18"/>
                    </a:lnTo>
                    <a:lnTo>
                      <a:pt x="1" y="14"/>
                    </a:lnTo>
                    <a:lnTo>
                      <a:pt x="3" y="11"/>
                    </a:lnTo>
                    <a:lnTo>
                      <a:pt x="6" y="8"/>
                    </a:lnTo>
                    <a:lnTo>
                      <a:pt x="8" y="5"/>
                    </a:lnTo>
                    <a:lnTo>
                      <a:pt x="11" y="3"/>
                    </a:lnTo>
                    <a:lnTo>
                      <a:pt x="17" y="1"/>
                    </a:lnTo>
                    <a:lnTo>
                      <a:pt x="21" y="1"/>
                    </a:lnTo>
                    <a:lnTo>
                      <a:pt x="27" y="0"/>
                    </a:lnTo>
                  </a:path>
                </a:pathLst>
              </a:custGeom>
              <a:solidFill>
                <a:srgbClr val="FFFF99"/>
              </a:solid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424" name="Group 189"/>
            <p:cNvGrpSpPr>
              <a:grpSpLocks/>
            </p:cNvGrpSpPr>
            <p:nvPr/>
          </p:nvGrpSpPr>
          <p:grpSpPr bwMode="auto">
            <a:xfrm>
              <a:off x="2157" y="2300"/>
              <a:ext cx="54" cy="36"/>
              <a:chOff x="2064" y="2503"/>
              <a:chExt cx="54" cy="36"/>
            </a:xfrm>
          </p:grpSpPr>
          <p:sp>
            <p:nvSpPr>
              <p:cNvPr id="50366" name="Freeform 190"/>
              <p:cNvSpPr>
                <a:spLocks/>
              </p:cNvSpPr>
              <p:nvPr/>
            </p:nvSpPr>
            <p:spPr bwMode="auto">
              <a:xfrm>
                <a:off x="2064" y="2503"/>
                <a:ext cx="45" cy="30"/>
              </a:xfrm>
              <a:custGeom>
                <a:avLst/>
                <a:gdLst/>
                <a:ahLst/>
                <a:cxnLst>
                  <a:cxn ang="0">
                    <a:pos x="21" y="0"/>
                  </a:cxn>
                  <a:cxn ang="0">
                    <a:pos x="26" y="0"/>
                  </a:cxn>
                  <a:cxn ang="0">
                    <a:pos x="30" y="1"/>
                  </a:cxn>
                  <a:cxn ang="0">
                    <a:pos x="34" y="2"/>
                  </a:cxn>
                  <a:cxn ang="0">
                    <a:pos x="37" y="4"/>
                  </a:cxn>
                  <a:cxn ang="0">
                    <a:pos x="39" y="6"/>
                  </a:cxn>
                  <a:cxn ang="0">
                    <a:pos x="42" y="8"/>
                  </a:cxn>
                  <a:cxn ang="0">
                    <a:pos x="43" y="11"/>
                  </a:cxn>
                  <a:cxn ang="0">
                    <a:pos x="44" y="15"/>
                  </a:cxn>
                  <a:cxn ang="0">
                    <a:pos x="43" y="18"/>
                  </a:cxn>
                  <a:cxn ang="0">
                    <a:pos x="42" y="20"/>
                  </a:cxn>
                  <a:cxn ang="0">
                    <a:pos x="39" y="23"/>
                  </a:cxn>
                  <a:cxn ang="0">
                    <a:pos x="37" y="25"/>
                  </a:cxn>
                  <a:cxn ang="0">
                    <a:pos x="34" y="27"/>
                  </a:cxn>
                  <a:cxn ang="0">
                    <a:pos x="30" y="28"/>
                  </a:cxn>
                  <a:cxn ang="0">
                    <a:pos x="26" y="29"/>
                  </a:cxn>
                  <a:cxn ang="0">
                    <a:pos x="21" y="29"/>
                  </a:cxn>
                  <a:cxn ang="0">
                    <a:pos x="18" y="29"/>
                  </a:cxn>
                  <a:cxn ang="0">
                    <a:pos x="13" y="28"/>
                  </a:cxn>
                  <a:cxn ang="0">
                    <a:pos x="10" y="27"/>
                  </a:cxn>
                  <a:cxn ang="0">
                    <a:pos x="7" y="25"/>
                  </a:cxn>
                  <a:cxn ang="0">
                    <a:pos x="4" y="23"/>
                  </a:cxn>
                  <a:cxn ang="0">
                    <a:pos x="2" y="20"/>
                  </a:cxn>
                  <a:cxn ang="0">
                    <a:pos x="0" y="18"/>
                  </a:cxn>
                  <a:cxn ang="0">
                    <a:pos x="0" y="15"/>
                  </a:cxn>
                  <a:cxn ang="0">
                    <a:pos x="0" y="11"/>
                  </a:cxn>
                  <a:cxn ang="0">
                    <a:pos x="2" y="8"/>
                  </a:cxn>
                  <a:cxn ang="0">
                    <a:pos x="4" y="6"/>
                  </a:cxn>
                  <a:cxn ang="0">
                    <a:pos x="7" y="4"/>
                  </a:cxn>
                  <a:cxn ang="0">
                    <a:pos x="10" y="2"/>
                  </a:cxn>
                  <a:cxn ang="0">
                    <a:pos x="13" y="1"/>
                  </a:cxn>
                  <a:cxn ang="0">
                    <a:pos x="18" y="0"/>
                  </a:cxn>
                  <a:cxn ang="0">
                    <a:pos x="21" y="0"/>
                  </a:cxn>
                </a:cxnLst>
                <a:rect l="0" t="0" r="r" b="b"/>
                <a:pathLst>
                  <a:path w="45" h="30">
                    <a:moveTo>
                      <a:pt x="21" y="0"/>
                    </a:moveTo>
                    <a:lnTo>
                      <a:pt x="26" y="0"/>
                    </a:lnTo>
                    <a:lnTo>
                      <a:pt x="30" y="1"/>
                    </a:lnTo>
                    <a:lnTo>
                      <a:pt x="34" y="2"/>
                    </a:lnTo>
                    <a:lnTo>
                      <a:pt x="37" y="4"/>
                    </a:lnTo>
                    <a:lnTo>
                      <a:pt x="39" y="6"/>
                    </a:lnTo>
                    <a:lnTo>
                      <a:pt x="42" y="8"/>
                    </a:lnTo>
                    <a:lnTo>
                      <a:pt x="43" y="11"/>
                    </a:lnTo>
                    <a:lnTo>
                      <a:pt x="44" y="15"/>
                    </a:lnTo>
                    <a:lnTo>
                      <a:pt x="43" y="18"/>
                    </a:lnTo>
                    <a:lnTo>
                      <a:pt x="42" y="20"/>
                    </a:lnTo>
                    <a:lnTo>
                      <a:pt x="39" y="23"/>
                    </a:lnTo>
                    <a:lnTo>
                      <a:pt x="37" y="25"/>
                    </a:lnTo>
                    <a:lnTo>
                      <a:pt x="34" y="27"/>
                    </a:lnTo>
                    <a:lnTo>
                      <a:pt x="30" y="28"/>
                    </a:lnTo>
                    <a:lnTo>
                      <a:pt x="26" y="29"/>
                    </a:lnTo>
                    <a:lnTo>
                      <a:pt x="21" y="29"/>
                    </a:lnTo>
                    <a:lnTo>
                      <a:pt x="18" y="29"/>
                    </a:lnTo>
                    <a:lnTo>
                      <a:pt x="13" y="28"/>
                    </a:lnTo>
                    <a:lnTo>
                      <a:pt x="10" y="27"/>
                    </a:lnTo>
                    <a:lnTo>
                      <a:pt x="7" y="25"/>
                    </a:lnTo>
                    <a:lnTo>
                      <a:pt x="4" y="23"/>
                    </a:lnTo>
                    <a:lnTo>
                      <a:pt x="2" y="20"/>
                    </a:lnTo>
                    <a:lnTo>
                      <a:pt x="0" y="18"/>
                    </a:lnTo>
                    <a:lnTo>
                      <a:pt x="0" y="15"/>
                    </a:lnTo>
                    <a:lnTo>
                      <a:pt x="0" y="11"/>
                    </a:lnTo>
                    <a:lnTo>
                      <a:pt x="2" y="8"/>
                    </a:lnTo>
                    <a:lnTo>
                      <a:pt x="4" y="6"/>
                    </a:lnTo>
                    <a:lnTo>
                      <a:pt x="7" y="4"/>
                    </a:lnTo>
                    <a:lnTo>
                      <a:pt x="10" y="2"/>
                    </a:lnTo>
                    <a:lnTo>
                      <a:pt x="13" y="1"/>
                    </a:lnTo>
                    <a:lnTo>
                      <a:pt x="18" y="0"/>
                    </a:lnTo>
                    <a:lnTo>
                      <a:pt x="21" y="0"/>
                    </a:lnTo>
                  </a:path>
                </a:pathLst>
              </a:custGeom>
              <a:solidFill>
                <a:srgbClr val="FFFF99"/>
              </a:solidFill>
              <a:ln w="12700" cap="rnd" cmpd="sng">
                <a:noFill/>
                <a:prstDash val="solid"/>
                <a:round/>
                <a:headEnd type="none" w="med" len="med"/>
                <a:tailEnd type="none" w="med" len="med"/>
              </a:ln>
              <a:effectLst/>
            </p:spPr>
            <p:txBody>
              <a:bodyPr/>
              <a:lstStyle/>
              <a:p>
                <a:endParaRPr lang="it-IT"/>
              </a:p>
            </p:txBody>
          </p:sp>
          <p:sp>
            <p:nvSpPr>
              <p:cNvPr id="50367" name="Freeform 191"/>
              <p:cNvSpPr>
                <a:spLocks/>
              </p:cNvSpPr>
              <p:nvPr/>
            </p:nvSpPr>
            <p:spPr bwMode="auto">
              <a:xfrm>
                <a:off x="2064" y="2503"/>
                <a:ext cx="54" cy="36"/>
              </a:xfrm>
              <a:custGeom>
                <a:avLst/>
                <a:gdLst/>
                <a:ahLst/>
                <a:cxnLst>
                  <a:cxn ang="0">
                    <a:pos x="26" y="0"/>
                  </a:cxn>
                  <a:cxn ang="0">
                    <a:pos x="26" y="0"/>
                  </a:cxn>
                  <a:cxn ang="0">
                    <a:pos x="32" y="0"/>
                  </a:cxn>
                  <a:cxn ang="0">
                    <a:pos x="36" y="1"/>
                  </a:cxn>
                  <a:cxn ang="0">
                    <a:pos x="42" y="2"/>
                  </a:cxn>
                  <a:cxn ang="0">
                    <a:pos x="44" y="5"/>
                  </a:cxn>
                  <a:cxn ang="0">
                    <a:pos x="47" y="8"/>
                  </a:cxn>
                  <a:cxn ang="0">
                    <a:pos x="50" y="10"/>
                  </a:cxn>
                  <a:cxn ang="0">
                    <a:pos x="52" y="14"/>
                  </a:cxn>
                  <a:cxn ang="0">
                    <a:pos x="53" y="18"/>
                  </a:cxn>
                  <a:cxn ang="0">
                    <a:pos x="52" y="21"/>
                  </a:cxn>
                  <a:cxn ang="0">
                    <a:pos x="50" y="24"/>
                  </a:cxn>
                  <a:cxn ang="0">
                    <a:pos x="47" y="27"/>
                  </a:cxn>
                  <a:cxn ang="0">
                    <a:pos x="44" y="30"/>
                  </a:cxn>
                  <a:cxn ang="0">
                    <a:pos x="42" y="33"/>
                  </a:cxn>
                  <a:cxn ang="0">
                    <a:pos x="36" y="34"/>
                  </a:cxn>
                  <a:cxn ang="0">
                    <a:pos x="32" y="35"/>
                  </a:cxn>
                  <a:cxn ang="0">
                    <a:pos x="26" y="35"/>
                  </a:cxn>
                  <a:cxn ang="0">
                    <a:pos x="21" y="35"/>
                  </a:cxn>
                  <a:cxn ang="0">
                    <a:pos x="16" y="34"/>
                  </a:cxn>
                  <a:cxn ang="0">
                    <a:pos x="11" y="33"/>
                  </a:cxn>
                  <a:cxn ang="0">
                    <a:pos x="9" y="30"/>
                  </a:cxn>
                  <a:cxn ang="0">
                    <a:pos x="4" y="27"/>
                  </a:cxn>
                  <a:cxn ang="0">
                    <a:pos x="3" y="24"/>
                  </a:cxn>
                  <a:cxn ang="0">
                    <a:pos x="0" y="21"/>
                  </a:cxn>
                  <a:cxn ang="0">
                    <a:pos x="0" y="18"/>
                  </a:cxn>
                  <a:cxn ang="0">
                    <a:pos x="0" y="14"/>
                  </a:cxn>
                  <a:cxn ang="0">
                    <a:pos x="3" y="10"/>
                  </a:cxn>
                  <a:cxn ang="0">
                    <a:pos x="4" y="8"/>
                  </a:cxn>
                  <a:cxn ang="0">
                    <a:pos x="9" y="5"/>
                  </a:cxn>
                  <a:cxn ang="0">
                    <a:pos x="11" y="2"/>
                  </a:cxn>
                  <a:cxn ang="0">
                    <a:pos x="16" y="1"/>
                  </a:cxn>
                  <a:cxn ang="0">
                    <a:pos x="21" y="0"/>
                  </a:cxn>
                  <a:cxn ang="0">
                    <a:pos x="26" y="0"/>
                  </a:cxn>
                </a:cxnLst>
                <a:rect l="0" t="0" r="r" b="b"/>
                <a:pathLst>
                  <a:path w="54" h="36">
                    <a:moveTo>
                      <a:pt x="26" y="0"/>
                    </a:moveTo>
                    <a:lnTo>
                      <a:pt x="26" y="0"/>
                    </a:lnTo>
                    <a:lnTo>
                      <a:pt x="32" y="0"/>
                    </a:lnTo>
                    <a:lnTo>
                      <a:pt x="36" y="1"/>
                    </a:lnTo>
                    <a:lnTo>
                      <a:pt x="42" y="2"/>
                    </a:lnTo>
                    <a:lnTo>
                      <a:pt x="44" y="5"/>
                    </a:lnTo>
                    <a:lnTo>
                      <a:pt x="47" y="8"/>
                    </a:lnTo>
                    <a:lnTo>
                      <a:pt x="50" y="10"/>
                    </a:lnTo>
                    <a:lnTo>
                      <a:pt x="52" y="14"/>
                    </a:lnTo>
                    <a:lnTo>
                      <a:pt x="53" y="18"/>
                    </a:lnTo>
                    <a:lnTo>
                      <a:pt x="52" y="21"/>
                    </a:lnTo>
                    <a:lnTo>
                      <a:pt x="50" y="24"/>
                    </a:lnTo>
                    <a:lnTo>
                      <a:pt x="47" y="27"/>
                    </a:lnTo>
                    <a:lnTo>
                      <a:pt x="44" y="30"/>
                    </a:lnTo>
                    <a:lnTo>
                      <a:pt x="42" y="33"/>
                    </a:lnTo>
                    <a:lnTo>
                      <a:pt x="36" y="34"/>
                    </a:lnTo>
                    <a:lnTo>
                      <a:pt x="32" y="35"/>
                    </a:lnTo>
                    <a:lnTo>
                      <a:pt x="26" y="35"/>
                    </a:lnTo>
                    <a:lnTo>
                      <a:pt x="21" y="35"/>
                    </a:lnTo>
                    <a:lnTo>
                      <a:pt x="16" y="34"/>
                    </a:lnTo>
                    <a:lnTo>
                      <a:pt x="11" y="33"/>
                    </a:lnTo>
                    <a:lnTo>
                      <a:pt x="9" y="30"/>
                    </a:lnTo>
                    <a:lnTo>
                      <a:pt x="4" y="27"/>
                    </a:lnTo>
                    <a:lnTo>
                      <a:pt x="3" y="24"/>
                    </a:lnTo>
                    <a:lnTo>
                      <a:pt x="0" y="21"/>
                    </a:lnTo>
                    <a:lnTo>
                      <a:pt x="0" y="18"/>
                    </a:lnTo>
                    <a:lnTo>
                      <a:pt x="0" y="14"/>
                    </a:lnTo>
                    <a:lnTo>
                      <a:pt x="3" y="10"/>
                    </a:lnTo>
                    <a:lnTo>
                      <a:pt x="4" y="8"/>
                    </a:lnTo>
                    <a:lnTo>
                      <a:pt x="9" y="5"/>
                    </a:lnTo>
                    <a:lnTo>
                      <a:pt x="11" y="2"/>
                    </a:lnTo>
                    <a:lnTo>
                      <a:pt x="16" y="1"/>
                    </a:lnTo>
                    <a:lnTo>
                      <a:pt x="21" y="0"/>
                    </a:lnTo>
                    <a:lnTo>
                      <a:pt x="26" y="0"/>
                    </a:lnTo>
                  </a:path>
                </a:pathLst>
              </a:custGeom>
              <a:solidFill>
                <a:srgbClr val="FFFF99"/>
              </a:solidFill>
              <a:ln w="12700" cap="rnd" cmpd="sng">
                <a:solidFill>
                  <a:srgbClr val="000000"/>
                </a:solidFill>
                <a:prstDash val="solid"/>
                <a:round/>
                <a:headEnd type="none" w="med" len="med"/>
                <a:tailEnd type="none" w="med" len="med"/>
              </a:ln>
              <a:effectLst/>
            </p:spPr>
            <p:txBody>
              <a:bodyPr/>
              <a:lstStyle/>
              <a:p>
                <a:endParaRPr lang="it-IT"/>
              </a:p>
            </p:txBody>
          </p:sp>
        </p:grpSp>
        <p:sp>
          <p:nvSpPr>
            <p:cNvPr id="50368" name="Text Box 192"/>
            <p:cNvSpPr txBox="1">
              <a:spLocks noChangeArrowheads="1"/>
            </p:cNvSpPr>
            <p:nvPr/>
          </p:nvSpPr>
          <p:spPr bwMode="auto">
            <a:xfrm>
              <a:off x="2819" y="2443"/>
              <a:ext cx="939" cy="173"/>
            </a:xfrm>
            <a:prstGeom prst="rect">
              <a:avLst/>
            </a:prstGeom>
            <a:noFill/>
            <a:ln w="9525">
              <a:noFill/>
              <a:miter lim="800000"/>
              <a:headEnd/>
              <a:tailEnd/>
            </a:ln>
            <a:effectLst/>
          </p:spPr>
          <p:txBody>
            <a:bodyPr wrap="none">
              <a:spAutoFit/>
            </a:bodyPr>
            <a:lstStyle/>
            <a:p>
              <a:pPr eaLnBrk="0" hangingPunct="0"/>
              <a:r>
                <a:rPr lang="en-US" sz="1200" b="1"/>
                <a:t>PolyVinylChloride</a:t>
              </a:r>
            </a:p>
          </p:txBody>
        </p:sp>
      </p:grpSp>
      <p:grpSp>
        <p:nvGrpSpPr>
          <p:cNvPr id="50425" name="Group 193"/>
          <p:cNvGrpSpPr>
            <a:grpSpLocks/>
          </p:cNvGrpSpPr>
          <p:nvPr/>
        </p:nvGrpSpPr>
        <p:grpSpPr bwMode="auto">
          <a:xfrm>
            <a:off x="2943225" y="3260725"/>
            <a:ext cx="3209925" cy="1065213"/>
            <a:chOff x="2009" y="2054"/>
            <a:chExt cx="2190" cy="671"/>
          </a:xfrm>
        </p:grpSpPr>
        <p:grpSp>
          <p:nvGrpSpPr>
            <p:cNvPr id="50426" name="Group 194"/>
            <p:cNvGrpSpPr>
              <a:grpSpLocks/>
            </p:cNvGrpSpPr>
            <p:nvPr/>
          </p:nvGrpSpPr>
          <p:grpSpPr bwMode="auto">
            <a:xfrm>
              <a:off x="2009" y="2054"/>
              <a:ext cx="50" cy="41"/>
              <a:chOff x="1916" y="2257"/>
              <a:chExt cx="50" cy="41"/>
            </a:xfrm>
          </p:grpSpPr>
          <p:sp>
            <p:nvSpPr>
              <p:cNvPr id="50371" name="Freeform 195"/>
              <p:cNvSpPr>
                <a:spLocks/>
              </p:cNvSpPr>
              <p:nvPr/>
            </p:nvSpPr>
            <p:spPr bwMode="auto">
              <a:xfrm>
                <a:off x="1916" y="2257"/>
                <a:ext cx="43" cy="36"/>
              </a:xfrm>
              <a:custGeom>
                <a:avLst/>
                <a:gdLst/>
                <a:ahLst/>
                <a:cxnLst>
                  <a:cxn ang="0">
                    <a:pos x="23" y="35"/>
                  </a:cxn>
                  <a:cxn ang="0">
                    <a:pos x="42" y="0"/>
                  </a:cxn>
                  <a:cxn ang="0">
                    <a:pos x="0" y="1"/>
                  </a:cxn>
                  <a:cxn ang="0">
                    <a:pos x="23" y="35"/>
                  </a:cxn>
                </a:cxnLst>
                <a:rect l="0" t="0" r="r" b="b"/>
                <a:pathLst>
                  <a:path w="43" h="36">
                    <a:moveTo>
                      <a:pt x="23" y="35"/>
                    </a:moveTo>
                    <a:lnTo>
                      <a:pt x="42" y="0"/>
                    </a:lnTo>
                    <a:lnTo>
                      <a:pt x="0" y="1"/>
                    </a:lnTo>
                    <a:lnTo>
                      <a:pt x="23" y="35"/>
                    </a:lnTo>
                  </a:path>
                </a:pathLst>
              </a:custGeom>
              <a:solidFill>
                <a:srgbClr val="B2B2B2"/>
              </a:solidFill>
              <a:ln w="12700" cap="rnd" cmpd="sng">
                <a:noFill/>
                <a:prstDash val="solid"/>
                <a:round/>
                <a:headEnd type="none" w="med" len="med"/>
                <a:tailEnd type="none" w="med" len="med"/>
              </a:ln>
              <a:effectLst/>
            </p:spPr>
            <p:txBody>
              <a:bodyPr/>
              <a:lstStyle/>
              <a:p>
                <a:endParaRPr lang="it-IT"/>
              </a:p>
            </p:txBody>
          </p:sp>
          <p:sp>
            <p:nvSpPr>
              <p:cNvPr id="50372" name="Freeform 196"/>
              <p:cNvSpPr>
                <a:spLocks/>
              </p:cNvSpPr>
              <p:nvPr/>
            </p:nvSpPr>
            <p:spPr bwMode="auto">
              <a:xfrm>
                <a:off x="1916" y="2257"/>
                <a:ext cx="50" cy="41"/>
              </a:xfrm>
              <a:custGeom>
                <a:avLst/>
                <a:gdLst/>
                <a:ahLst/>
                <a:cxnLst>
                  <a:cxn ang="0">
                    <a:pos x="27" y="40"/>
                  </a:cxn>
                  <a:cxn ang="0">
                    <a:pos x="49" y="0"/>
                  </a:cxn>
                  <a:cxn ang="0">
                    <a:pos x="0" y="1"/>
                  </a:cxn>
                  <a:cxn ang="0">
                    <a:pos x="27" y="40"/>
                  </a:cxn>
                </a:cxnLst>
                <a:rect l="0" t="0" r="r" b="b"/>
                <a:pathLst>
                  <a:path w="50" h="41">
                    <a:moveTo>
                      <a:pt x="27" y="40"/>
                    </a:moveTo>
                    <a:lnTo>
                      <a:pt x="49" y="0"/>
                    </a:lnTo>
                    <a:lnTo>
                      <a:pt x="0" y="1"/>
                    </a:lnTo>
                    <a:lnTo>
                      <a:pt x="27" y="4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427" name="Group 197"/>
            <p:cNvGrpSpPr>
              <a:grpSpLocks/>
            </p:cNvGrpSpPr>
            <p:nvPr/>
          </p:nvGrpSpPr>
          <p:grpSpPr bwMode="auto">
            <a:xfrm>
              <a:off x="2144" y="2256"/>
              <a:ext cx="49" cy="39"/>
              <a:chOff x="2051" y="2459"/>
              <a:chExt cx="49" cy="39"/>
            </a:xfrm>
          </p:grpSpPr>
          <p:sp>
            <p:nvSpPr>
              <p:cNvPr id="50374" name="Freeform 198"/>
              <p:cNvSpPr>
                <a:spLocks/>
              </p:cNvSpPr>
              <p:nvPr/>
            </p:nvSpPr>
            <p:spPr bwMode="auto">
              <a:xfrm>
                <a:off x="2051" y="2459"/>
                <a:ext cx="40" cy="34"/>
              </a:xfrm>
              <a:custGeom>
                <a:avLst/>
                <a:gdLst/>
                <a:ahLst/>
                <a:cxnLst>
                  <a:cxn ang="0">
                    <a:pos x="21" y="33"/>
                  </a:cxn>
                  <a:cxn ang="0">
                    <a:pos x="39" y="0"/>
                  </a:cxn>
                  <a:cxn ang="0">
                    <a:pos x="0" y="1"/>
                  </a:cxn>
                  <a:cxn ang="0">
                    <a:pos x="21" y="33"/>
                  </a:cxn>
                </a:cxnLst>
                <a:rect l="0" t="0" r="r" b="b"/>
                <a:pathLst>
                  <a:path w="40" h="34">
                    <a:moveTo>
                      <a:pt x="21" y="33"/>
                    </a:moveTo>
                    <a:lnTo>
                      <a:pt x="39" y="0"/>
                    </a:lnTo>
                    <a:lnTo>
                      <a:pt x="0" y="1"/>
                    </a:lnTo>
                    <a:lnTo>
                      <a:pt x="21" y="33"/>
                    </a:lnTo>
                  </a:path>
                </a:pathLst>
              </a:custGeom>
              <a:solidFill>
                <a:srgbClr val="B2B2B2"/>
              </a:solidFill>
              <a:ln w="12700" cap="rnd" cmpd="sng">
                <a:noFill/>
                <a:prstDash val="solid"/>
                <a:round/>
                <a:headEnd type="none" w="med" len="med"/>
                <a:tailEnd type="none" w="med" len="med"/>
              </a:ln>
              <a:effectLst/>
            </p:spPr>
            <p:txBody>
              <a:bodyPr/>
              <a:lstStyle/>
              <a:p>
                <a:endParaRPr lang="it-IT"/>
              </a:p>
            </p:txBody>
          </p:sp>
          <p:sp>
            <p:nvSpPr>
              <p:cNvPr id="50375" name="Freeform 199"/>
              <p:cNvSpPr>
                <a:spLocks/>
              </p:cNvSpPr>
              <p:nvPr/>
            </p:nvSpPr>
            <p:spPr bwMode="auto">
              <a:xfrm>
                <a:off x="2051" y="2459"/>
                <a:ext cx="49" cy="39"/>
              </a:xfrm>
              <a:custGeom>
                <a:avLst/>
                <a:gdLst/>
                <a:ahLst/>
                <a:cxnLst>
                  <a:cxn ang="0">
                    <a:pos x="25" y="38"/>
                  </a:cxn>
                  <a:cxn ang="0">
                    <a:pos x="48" y="0"/>
                  </a:cxn>
                  <a:cxn ang="0">
                    <a:pos x="0" y="1"/>
                  </a:cxn>
                  <a:cxn ang="0">
                    <a:pos x="25" y="38"/>
                  </a:cxn>
                </a:cxnLst>
                <a:rect l="0" t="0" r="r" b="b"/>
                <a:pathLst>
                  <a:path w="49" h="39">
                    <a:moveTo>
                      <a:pt x="25" y="38"/>
                    </a:moveTo>
                    <a:lnTo>
                      <a:pt x="48" y="0"/>
                    </a:lnTo>
                    <a:lnTo>
                      <a:pt x="0" y="1"/>
                    </a:lnTo>
                    <a:lnTo>
                      <a:pt x="25" y="38"/>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428" name="Group 200"/>
            <p:cNvGrpSpPr>
              <a:grpSpLocks/>
            </p:cNvGrpSpPr>
            <p:nvPr/>
          </p:nvGrpSpPr>
          <p:grpSpPr bwMode="auto">
            <a:xfrm>
              <a:off x="2777" y="2645"/>
              <a:ext cx="48" cy="40"/>
              <a:chOff x="2448" y="2402"/>
              <a:chExt cx="48" cy="40"/>
            </a:xfrm>
          </p:grpSpPr>
          <p:sp>
            <p:nvSpPr>
              <p:cNvPr id="50377" name="Freeform 201"/>
              <p:cNvSpPr>
                <a:spLocks/>
              </p:cNvSpPr>
              <p:nvPr/>
            </p:nvSpPr>
            <p:spPr bwMode="auto">
              <a:xfrm>
                <a:off x="2448" y="2402"/>
                <a:ext cx="40" cy="33"/>
              </a:xfrm>
              <a:custGeom>
                <a:avLst/>
                <a:gdLst/>
                <a:ahLst/>
                <a:cxnLst>
                  <a:cxn ang="0">
                    <a:pos x="22" y="32"/>
                  </a:cxn>
                  <a:cxn ang="0">
                    <a:pos x="39" y="0"/>
                  </a:cxn>
                  <a:cxn ang="0">
                    <a:pos x="0" y="1"/>
                  </a:cxn>
                  <a:cxn ang="0">
                    <a:pos x="22" y="32"/>
                  </a:cxn>
                </a:cxnLst>
                <a:rect l="0" t="0" r="r" b="b"/>
                <a:pathLst>
                  <a:path w="40" h="33">
                    <a:moveTo>
                      <a:pt x="22" y="32"/>
                    </a:moveTo>
                    <a:lnTo>
                      <a:pt x="39" y="0"/>
                    </a:lnTo>
                    <a:lnTo>
                      <a:pt x="0" y="1"/>
                    </a:lnTo>
                    <a:lnTo>
                      <a:pt x="22" y="32"/>
                    </a:lnTo>
                  </a:path>
                </a:pathLst>
              </a:custGeom>
              <a:solidFill>
                <a:srgbClr val="B2B2B2"/>
              </a:solidFill>
              <a:ln w="12700" cap="rnd" cmpd="sng">
                <a:noFill/>
                <a:prstDash val="solid"/>
                <a:round/>
                <a:headEnd type="none" w="med" len="med"/>
                <a:tailEnd type="none" w="med" len="med"/>
              </a:ln>
              <a:effectLst/>
            </p:spPr>
            <p:txBody>
              <a:bodyPr/>
              <a:lstStyle/>
              <a:p>
                <a:endParaRPr lang="it-IT"/>
              </a:p>
            </p:txBody>
          </p:sp>
          <p:sp>
            <p:nvSpPr>
              <p:cNvPr id="50378" name="Freeform 202"/>
              <p:cNvSpPr>
                <a:spLocks/>
              </p:cNvSpPr>
              <p:nvPr/>
            </p:nvSpPr>
            <p:spPr bwMode="auto">
              <a:xfrm>
                <a:off x="2448" y="2402"/>
                <a:ext cx="48" cy="40"/>
              </a:xfrm>
              <a:custGeom>
                <a:avLst/>
                <a:gdLst/>
                <a:ahLst/>
                <a:cxnLst>
                  <a:cxn ang="0">
                    <a:pos x="26" y="39"/>
                  </a:cxn>
                  <a:cxn ang="0">
                    <a:pos x="47" y="0"/>
                  </a:cxn>
                  <a:cxn ang="0">
                    <a:pos x="0" y="1"/>
                  </a:cxn>
                  <a:cxn ang="0">
                    <a:pos x="26" y="39"/>
                  </a:cxn>
                </a:cxnLst>
                <a:rect l="0" t="0" r="r" b="b"/>
                <a:pathLst>
                  <a:path w="48" h="40">
                    <a:moveTo>
                      <a:pt x="26" y="39"/>
                    </a:moveTo>
                    <a:lnTo>
                      <a:pt x="47" y="0"/>
                    </a:lnTo>
                    <a:lnTo>
                      <a:pt x="0" y="1"/>
                    </a:lnTo>
                    <a:lnTo>
                      <a:pt x="26" y="39"/>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sp>
          <p:nvSpPr>
            <p:cNvPr id="50379" name="Text Box 203"/>
            <p:cNvSpPr txBox="1">
              <a:spLocks noChangeArrowheads="1"/>
            </p:cNvSpPr>
            <p:nvPr/>
          </p:nvSpPr>
          <p:spPr bwMode="auto">
            <a:xfrm>
              <a:off x="2819" y="2552"/>
              <a:ext cx="1380" cy="173"/>
            </a:xfrm>
            <a:prstGeom prst="rect">
              <a:avLst/>
            </a:prstGeom>
            <a:noFill/>
            <a:ln w="9525">
              <a:noFill/>
              <a:miter lim="800000"/>
              <a:headEnd/>
              <a:tailEnd/>
            </a:ln>
            <a:effectLst/>
          </p:spPr>
          <p:txBody>
            <a:bodyPr wrap="none">
              <a:spAutoFit/>
            </a:bodyPr>
            <a:lstStyle/>
            <a:p>
              <a:pPr eaLnBrk="0" hangingPunct="0"/>
              <a:r>
                <a:rPr lang="en-US" sz="1200" b="1"/>
                <a:t>Graft Copolymer: PS/PMMA</a:t>
              </a:r>
            </a:p>
          </p:txBody>
        </p:sp>
      </p:grpSp>
      <p:grpSp>
        <p:nvGrpSpPr>
          <p:cNvPr id="50429" name="Group 204"/>
          <p:cNvGrpSpPr>
            <a:grpSpLocks/>
          </p:cNvGrpSpPr>
          <p:nvPr/>
        </p:nvGrpSpPr>
        <p:grpSpPr bwMode="auto">
          <a:xfrm>
            <a:off x="2474913" y="2343150"/>
            <a:ext cx="3289300" cy="2160588"/>
            <a:chOff x="1689" y="1476"/>
            <a:chExt cx="2245" cy="1361"/>
          </a:xfrm>
        </p:grpSpPr>
        <p:grpSp>
          <p:nvGrpSpPr>
            <p:cNvPr id="50430" name="Group 205"/>
            <p:cNvGrpSpPr>
              <a:grpSpLocks/>
            </p:cNvGrpSpPr>
            <p:nvPr/>
          </p:nvGrpSpPr>
          <p:grpSpPr bwMode="auto">
            <a:xfrm>
              <a:off x="2778" y="2764"/>
              <a:ext cx="44" cy="36"/>
              <a:chOff x="2449" y="2501"/>
              <a:chExt cx="44" cy="36"/>
            </a:xfrm>
          </p:grpSpPr>
          <p:sp>
            <p:nvSpPr>
              <p:cNvPr id="50382" name="Freeform 206"/>
              <p:cNvSpPr>
                <a:spLocks/>
              </p:cNvSpPr>
              <p:nvPr/>
            </p:nvSpPr>
            <p:spPr bwMode="auto">
              <a:xfrm>
                <a:off x="2449" y="2501"/>
                <a:ext cx="36" cy="29"/>
              </a:xfrm>
              <a:custGeom>
                <a:avLst/>
                <a:gdLst/>
                <a:ahLst/>
                <a:cxnLst>
                  <a:cxn ang="0">
                    <a:pos x="0" y="0"/>
                  </a:cxn>
                  <a:cxn ang="0">
                    <a:pos x="35" y="0"/>
                  </a:cxn>
                  <a:cxn ang="0">
                    <a:pos x="35" y="28"/>
                  </a:cxn>
                  <a:cxn ang="0">
                    <a:pos x="0" y="28"/>
                  </a:cxn>
                  <a:cxn ang="0">
                    <a:pos x="0" y="0"/>
                  </a:cxn>
                </a:cxnLst>
                <a:rect l="0" t="0" r="r" b="b"/>
                <a:pathLst>
                  <a:path w="36" h="29">
                    <a:moveTo>
                      <a:pt x="0" y="0"/>
                    </a:moveTo>
                    <a:lnTo>
                      <a:pt x="35" y="0"/>
                    </a:lnTo>
                    <a:lnTo>
                      <a:pt x="35" y="28"/>
                    </a:lnTo>
                    <a:lnTo>
                      <a:pt x="0" y="28"/>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it-IT"/>
              </a:p>
            </p:txBody>
          </p:sp>
          <p:sp>
            <p:nvSpPr>
              <p:cNvPr id="50383" name="Freeform 207"/>
              <p:cNvSpPr>
                <a:spLocks/>
              </p:cNvSpPr>
              <p:nvPr/>
            </p:nvSpPr>
            <p:spPr bwMode="auto">
              <a:xfrm>
                <a:off x="2449" y="2501"/>
                <a:ext cx="44" cy="36"/>
              </a:xfrm>
              <a:custGeom>
                <a:avLst/>
                <a:gdLst/>
                <a:ahLst/>
                <a:cxnLst>
                  <a:cxn ang="0">
                    <a:pos x="0" y="0"/>
                  </a:cxn>
                  <a:cxn ang="0">
                    <a:pos x="43" y="0"/>
                  </a:cxn>
                  <a:cxn ang="0">
                    <a:pos x="43" y="35"/>
                  </a:cxn>
                  <a:cxn ang="0">
                    <a:pos x="0" y="35"/>
                  </a:cxn>
                  <a:cxn ang="0">
                    <a:pos x="0" y="0"/>
                  </a:cxn>
                </a:cxnLst>
                <a:rect l="0" t="0" r="r" b="b"/>
                <a:pathLst>
                  <a:path w="44" h="36">
                    <a:moveTo>
                      <a:pt x="0" y="0"/>
                    </a:moveTo>
                    <a:lnTo>
                      <a:pt x="43" y="0"/>
                    </a:lnTo>
                    <a:lnTo>
                      <a:pt x="43" y="35"/>
                    </a:lnTo>
                    <a:lnTo>
                      <a:pt x="0" y="35"/>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431" name="Group 208"/>
            <p:cNvGrpSpPr>
              <a:grpSpLocks/>
            </p:cNvGrpSpPr>
            <p:nvPr/>
          </p:nvGrpSpPr>
          <p:grpSpPr bwMode="auto">
            <a:xfrm>
              <a:off x="1732" y="1561"/>
              <a:ext cx="45" cy="36"/>
              <a:chOff x="1639" y="1764"/>
              <a:chExt cx="45" cy="36"/>
            </a:xfrm>
          </p:grpSpPr>
          <p:sp>
            <p:nvSpPr>
              <p:cNvPr id="50385" name="Freeform 209"/>
              <p:cNvSpPr>
                <a:spLocks/>
              </p:cNvSpPr>
              <p:nvPr/>
            </p:nvSpPr>
            <p:spPr bwMode="auto">
              <a:xfrm>
                <a:off x="1639" y="1764"/>
                <a:ext cx="37" cy="30"/>
              </a:xfrm>
              <a:custGeom>
                <a:avLst/>
                <a:gdLst/>
                <a:ahLst/>
                <a:cxnLst>
                  <a:cxn ang="0">
                    <a:pos x="0" y="0"/>
                  </a:cxn>
                  <a:cxn ang="0">
                    <a:pos x="36" y="0"/>
                  </a:cxn>
                  <a:cxn ang="0">
                    <a:pos x="36" y="29"/>
                  </a:cxn>
                  <a:cxn ang="0">
                    <a:pos x="0" y="29"/>
                  </a:cxn>
                  <a:cxn ang="0">
                    <a:pos x="0" y="0"/>
                  </a:cxn>
                </a:cxnLst>
                <a:rect l="0" t="0" r="r" b="b"/>
                <a:pathLst>
                  <a:path w="37" h="30">
                    <a:moveTo>
                      <a:pt x="0" y="0"/>
                    </a:moveTo>
                    <a:lnTo>
                      <a:pt x="36" y="0"/>
                    </a:lnTo>
                    <a:lnTo>
                      <a:pt x="36" y="29"/>
                    </a:lnTo>
                    <a:lnTo>
                      <a:pt x="0" y="29"/>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it-IT"/>
              </a:p>
            </p:txBody>
          </p:sp>
          <p:sp>
            <p:nvSpPr>
              <p:cNvPr id="50386" name="Freeform 210"/>
              <p:cNvSpPr>
                <a:spLocks/>
              </p:cNvSpPr>
              <p:nvPr/>
            </p:nvSpPr>
            <p:spPr bwMode="auto">
              <a:xfrm>
                <a:off x="1639" y="1764"/>
                <a:ext cx="45" cy="36"/>
              </a:xfrm>
              <a:custGeom>
                <a:avLst/>
                <a:gdLst/>
                <a:ahLst/>
                <a:cxnLst>
                  <a:cxn ang="0">
                    <a:pos x="0" y="0"/>
                  </a:cxn>
                  <a:cxn ang="0">
                    <a:pos x="44" y="0"/>
                  </a:cxn>
                  <a:cxn ang="0">
                    <a:pos x="44" y="35"/>
                  </a:cxn>
                  <a:cxn ang="0">
                    <a:pos x="0" y="35"/>
                  </a:cxn>
                  <a:cxn ang="0">
                    <a:pos x="0" y="0"/>
                  </a:cxn>
                </a:cxnLst>
                <a:rect l="0" t="0" r="r" b="b"/>
                <a:pathLst>
                  <a:path w="45" h="36">
                    <a:moveTo>
                      <a:pt x="0" y="0"/>
                    </a:moveTo>
                    <a:lnTo>
                      <a:pt x="44" y="0"/>
                    </a:lnTo>
                    <a:lnTo>
                      <a:pt x="44" y="35"/>
                    </a:lnTo>
                    <a:lnTo>
                      <a:pt x="0" y="35"/>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176" name="Group 211"/>
            <p:cNvGrpSpPr>
              <a:grpSpLocks/>
            </p:cNvGrpSpPr>
            <p:nvPr/>
          </p:nvGrpSpPr>
          <p:grpSpPr bwMode="auto">
            <a:xfrm>
              <a:off x="1689" y="1476"/>
              <a:ext cx="46" cy="37"/>
              <a:chOff x="1596" y="1679"/>
              <a:chExt cx="46" cy="37"/>
            </a:xfrm>
          </p:grpSpPr>
          <p:sp>
            <p:nvSpPr>
              <p:cNvPr id="50388" name="Freeform 212"/>
              <p:cNvSpPr>
                <a:spLocks/>
              </p:cNvSpPr>
              <p:nvPr/>
            </p:nvSpPr>
            <p:spPr bwMode="auto">
              <a:xfrm>
                <a:off x="1596" y="1679"/>
                <a:ext cx="39" cy="30"/>
              </a:xfrm>
              <a:custGeom>
                <a:avLst/>
                <a:gdLst/>
                <a:ahLst/>
                <a:cxnLst>
                  <a:cxn ang="0">
                    <a:pos x="0" y="0"/>
                  </a:cxn>
                  <a:cxn ang="0">
                    <a:pos x="38" y="0"/>
                  </a:cxn>
                  <a:cxn ang="0">
                    <a:pos x="38" y="29"/>
                  </a:cxn>
                  <a:cxn ang="0">
                    <a:pos x="0" y="29"/>
                  </a:cxn>
                  <a:cxn ang="0">
                    <a:pos x="0" y="0"/>
                  </a:cxn>
                </a:cxnLst>
                <a:rect l="0" t="0" r="r" b="b"/>
                <a:pathLst>
                  <a:path w="39" h="30">
                    <a:moveTo>
                      <a:pt x="0" y="0"/>
                    </a:moveTo>
                    <a:lnTo>
                      <a:pt x="38" y="0"/>
                    </a:lnTo>
                    <a:lnTo>
                      <a:pt x="38" y="29"/>
                    </a:lnTo>
                    <a:lnTo>
                      <a:pt x="0" y="29"/>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it-IT"/>
              </a:p>
            </p:txBody>
          </p:sp>
          <p:sp>
            <p:nvSpPr>
              <p:cNvPr id="50389" name="Freeform 213"/>
              <p:cNvSpPr>
                <a:spLocks/>
              </p:cNvSpPr>
              <p:nvPr/>
            </p:nvSpPr>
            <p:spPr bwMode="auto">
              <a:xfrm>
                <a:off x="1596" y="1679"/>
                <a:ext cx="46" cy="37"/>
              </a:xfrm>
              <a:custGeom>
                <a:avLst/>
                <a:gdLst/>
                <a:ahLst/>
                <a:cxnLst>
                  <a:cxn ang="0">
                    <a:pos x="0" y="0"/>
                  </a:cxn>
                  <a:cxn ang="0">
                    <a:pos x="45" y="0"/>
                  </a:cxn>
                  <a:cxn ang="0">
                    <a:pos x="45" y="36"/>
                  </a:cxn>
                  <a:cxn ang="0">
                    <a:pos x="0" y="36"/>
                  </a:cxn>
                  <a:cxn ang="0">
                    <a:pos x="0" y="0"/>
                  </a:cxn>
                </a:cxnLst>
                <a:rect l="0" t="0" r="r" b="b"/>
                <a:pathLst>
                  <a:path w="46" h="37">
                    <a:moveTo>
                      <a:pt x="0" y="0"/>
                    </a:moveTo>
                    <a:lnTo>
                      <a:pt x="45" y="0"/>
                    </a:lnTo>
                    <a:lnTo>
                      <a:pt x="45" y="36"/>
                    </a:lnTo>
                    <a:lnTo>
                      <a:pt x="0" y="36"/>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177" name="Group 214"/>
            <p:cNvGrpSpPr>
              <a:grpSpLocks/>
            </p:cNvGrpSpPr>
            <p:nvPr/>
          </p:nvGrpSpPr>
          <p:grpSpPr bwMode="auto">
            <a:xfrm>
              <a:off x="1796" y="1737"/>
              <a:ext cx="47" cy="36"/>
              <a:chOff x="1703" y="1940"/>
              <a:chExt cx="47" cy="36"/>
            </a:xfrm>
          </p:grpSpPr>
          <p:sp>
            <p:nvSpPr>
              <p:cNvPr id="50391" name="Freeform 215"/>
              <p:cNvSpPr>
                <a:spLocks/>
              </p:cNvSpPr>
              <p:nvPr/>
            </p:nvSpPr>
            <p:spPr bwMode="auto">
              <a:xfrm>
                <a:off x="1703" y="1940"/>
                <a:ext cx="39" cy="29"/>
              </a:xfrm>
              <a:custGeom>
                <a:avLst/>
                <a:gdLst/>
                <a:ahLst/>
                <a:cxnLst>
                  <a:cxn ang="0">
                    <a:pos x="0" y="0"/>
                  </a:cxn>
                  <a:cxn ang="0">
                    <a:pos x="38" y="0"/>
                  </a:cxn>
                  <a:cxn ang="0">
                    <a:pos x="38" y="28"/>
                  </a:cxn>
                  <a:cxn ang="0">
                    <a:pos x="0" y="28"/>
                  </a:cxn>
                  <a:cxn ang="0">
                    <a:pos x="0" y="0"/>
                  </a:cxn>
                </a:cxnLst>
                <a:rect l="0" t="0" r="r" b="b"/>
                <a:pathLst>
                  <a:path w="39" h="29">
                    <a:moveTo>
                      <a:pt x="0" y="0"/>
                    </a:moveTo>
                    <a:lnTo>
                      <a:pt x="38" y="0"/>
                    </a:lnTo>
                    <a:lnTo>
                      <a:pt x="38" y="28"/>
                    </a:lnTo>
                    <a:lnTo>
                      <a:pt x="0" y="28"/>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it-IT"/>
              </a:p>
            </p:txBody>
          </p:sp>
          <p:sp>
            <p:nvSpPr>
              <p:cNvPr id="50392" name="Freeform 216"/>
              <p:cNvSpPr>
                <a:spLocks/>
              </p:cNvSpPr>
              <p:nvPr/>
            </p:nvSpPr>
            <p:spPr bwMode="auto">
              <a:xfrm>
                <a:off x="1703" y="1940"/>
                <a:ext cx="47" cy="36"/>
              </a:xfrm>
              <a:custGeom>
                <a:avLst/>
                <a:gdLst/>
                <a:ahLst/>
                <a:cxnLst>
                  <a:cxn ang="0">
                    <a:pos x="0" y="0"/>
                  </a:cxn>
                  <a:cxn ang="0">
                    <a:pos x="46" y="0"/>
                  </a:cxn>
                  <a:cxn ang="0">
                    <a:pos x="46" y="35"/>
                  </a:cxn>
                  <a:cxn ang="0">
                    <a:pos x="0" y="35"/>
                  </a:cxn>
                  <a:cxn ang="0">
                    <a:pos x="0" y="0"/>
                  </a:cxn>
                </a:cxnLst>
                <a:rect l="0" t="0" r="r" b="b"/>
                <a:pathLst>
                  <a:path w="47" h="36">
                    <a:moveTo>
                      <a:pt x="0" y="0"/>
                    </a:moveTo>
                    <a:lnTo>
                      <a:pt x="46" y="0"/>
                    </a:lnTo>
                    <a:lnTo>
                      <a:pt x="46" y="35"/>
                    </a:lnTo>
                    <a:lnTo>
                      <a:pt x="0" y="35"/>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sp>
          <p:nvSpPr>
            <p:cNvPr id="50393" name="Text Box 217"/>
            <p:cNvSpPr txBox="1">
              <a:spLocks noChangeArrowheads="1"/>
            </p:cNvSpPr>
            <p:nvPr/>
          </p:nvSpPr>
          <p:spPr bwMode="auto">
            <a:xfrm>
              <a:off x="2819" y="2664"/>
              <a:ext cx="1115" cy="173"/>
            </a:xfrm>
            <a:prstGeom prst="rect">
              <a:avLst/>
            </a:prstGeom>
            <a:noFill/>
            <a:ln w="9525">
              <a:noFill/>
              <a:miter lim="800000"/>
              <a:headEnd/>
              <a:tailEnd/>
            </a:ln>
            <a:effectLst/>
          </p:spPr>
          <p:txBody>
            <a:bodyPr wrap="none">
              <a:spAutoFit/>
            </a:bodyPr>
            <a:lstStyle/>
            <a:p>
              <a:pPr eaLnBrk="0" hangingPunct="0"/>
              <a:r>
                <a:rPr lang="en-US" sz="1200" b="1"/>
                <a:t>PolyPhenylSiloxane</a:t>
              </a:r>
            </a:p>
          </p:txBody>
        </p:sp>
      </p:grpSp>
      <p:grpSp>
        <p:nvGrpSpPr>
          <p:cNvPr id="50181" name="Group 218"/>
          <p:cNvGrpSpPr>
            <a:grpSpLocks/>
          </p:cNvGrpSpPr>
          <p:nvPr/>
        </p:nvGrpSpPr>
        <p:grpSpPr bwMode="auto">
          <a:xfrm>
            <a:off x="2819400" y="2932113"/>
            <a:ext cx="2536825" cy="1768475"/>
            <a:chOff x="1930" y="1847"/>
            <a:chExt cx="1732" cy="1114"/>
          </a:xfrm>
        </p:grpSpPr>
        <p:grpSp>
          <p:nvGrpSpPr>
            <p:cNvPr id="50229" name="Group 219"/>
            <p:cNvGrpSpPr>
              <a:grpSpLocks/>
            </p:cNvGrpSpPr>
            <p:nvPr/>
          </p:nvGrpSpPr>
          <p:grpSpPr bwMode="auto">
            <a:xfrm>
              <a:off x="1930" y="1847"/>
              <a:ext cx="43" cy="35"/>
              <a:chOff x="1837" y="2050"/>
              <a:chExt cx="43" cy="35"/>
            </a:xfrm>
          </p:grpSpPr>
          <p:sp>
            <p:nvSpPr>
              <p:cNvPr id="50396" name="Freeform 220"/>
              <p:cNvSpPr>
                <a:spLocks/>
              </p:cNvSpPr>
              <p:nvPr/>
            </p:nvSpPr>
            <p:spPr bwMode="auto">
              <a:xfrm>
                <a:off x="1837" y="2050"/>
                <a:ext cx="35" cy="27"/>
              </a:xfrm>
              <a:custGeom>
                <a:avLst/>
                <a:gdLst/>
                <a:ahLst/>
                <a:cxnLst>
                  <a:cxn ang="0">
                    <a:pos x="0" y="0"/>
                  </a:cxn>
                  <a:cxn ang="0">
                    <a:pos x="34" y="0"/>
                  </a:cxn>
                  <a:cxn ang="0">
                    <a:pos x="34" y="26"/>
                  </a:cxn>
                  <a:cxn ang="0">
                    <a:pos x="0" y="26"/>
                  </a:cxn>
                  <a:cxn ang="0">
                    <a:pos x="0" y="0"/>
                  </a:cxn>
                </a:cxnLst>
                <a:rect l="0" t="0" r="r" b="b"/>
                <a:pathLst>
                  <a:path w="35" h="27">
                    <a:moveTo>
                      <a:pt x="0" y="0"/>
                    </a:moveTo>
                    <a:lnTo>
                      <a:pt x="34" y="0"/>
                    </a:lnTo>
                    <a:lnTo>
                      <a:pt x="34" y="26"/>
                    </a:lnTo>
                    <a:lnTo>
                      <a:pt x="0" y="26"/>
                    </a:lnTo>
                    <a:lnTo>
                      <a:pt x="0" y="0"/>
                    </a:lnTo>
                  </a:path>
                </a:pathLst>
              </a:custGeom>
              <a:solidFill>
                <a:srgbClr val="99FFFF"/>
              </a:solidFill>
              <a:ln w="12700" cap="rnd" cmpd="sng">
                <a:noFill/>
                <a:prstDash val="solid"/>
                <a:round/>
                <a:headEnd type="none" w="med" len="med"/>
                <a:tailEnd type="none" w="med" len="med"/>
              </a:ln>
              <a:effectLst/>
            </p:spPr>
            <p:txBody>
              <a:bodyPr/>
              <a:lstStyle/>
              <a:p>
                <a:endParaRPr lang="it-IT"/>
              </a:p>
            </p:txBody>
          </p:sp>
          <p:sp>
            <p:nvSpPr>
              <p:cNvPr id="50397" name="Freeform 221"/>
              <p:cNvSpPr>
                <a:spLocks/>
              </p:cNvSpPr>
              <p:nvPr/>
            </p:nvSpPr>
            <p:spPr bwMode="auto">
              <a:xfrm>
                <a:off x="1837" y="2050"/>
                <a:ext cx="43" cy="35"/>
              </a:xfrm>
              <a:custGeom>
                <a:avLst/>
                <a:gdLst/>
                <a:ahLst/>
                <a:cxnLst>
                  <a:cxn ang="0">
                    <a:pos x="0" y="0"/>
                  </a:cxn>
                  <a:cxn ang="0">
                    <a:pos x="42" y="0"/>
                  </a:cxn>
                  <a:cxn ang="0">
                    <a:pos x="42" y="34"/>
                  </a:cxn>
                  <a:cxn ang="0">
                    <a:pos x="0" y="34"/>
                  </a:cxn>
                  <a:cxn ang="0">
                    <a:pos x="0" y="0"/>
                  </a:cxn>
                </a:cxnLst>
                <a:rect l="0" t="0" r="r" b="b"/>
                <a:pathLst>
                  <a:path w="43" h="35">
                    <a:moveTo>
                      <a:pt x="0" y="0"/>
                    </a:moveTo>
                    <a:lnTo>
                      <a:pt x="42" y="0"/>
                    </a:lnTo>
                    <a:lnTo>
                      <a:pt x="42" y="34"/>
                    </a:lnTo>
                    <a:lnTo>
                      <a:pt x="0" y="34"/>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233" name="Group 222"/>
            <p:cNvGrpSpPr>
              <a:grpSpLocks/>
            </p:cNvGrpSpPr>
            <p:nvPr/>
          </p:nvGrpSpPr>
          <p:grpSpPr bwMode="auto">
            <a:xfrm>
              <a:off x="1991" y="2030"/>
              <a:ext cx="1671" cy="931"/>
              <a:chOff x="1991" y="2030"/>
              <a:chExt cx="1671" cy="931"/>
            </a:xfrm>
          </p:grpSpPr>
          <p:grpSp>
            <p:nvGrpSpPr>
              <p:cNvPr id="50234" name="Group 223"/>
              <p:cNvGrpSpPr>
                <a:grpSpLocks/>
              </p:cNvGrpSpPr>
              <p:nvPr/>
            </p:nvGrpSpPr>
            <p:grpSpPr bwMode="auto">
              <a:xfrm>
                <a:off x="2779" y="2879"/>
                <a:ext cx="42" cy="34"/>
                <a:chOff x="2450" y="2592"/>
                <a:chExt cx="42" cy="34"/>
              </a:xfrm>
            </p:grpSpPr>
            <p:sp>
              <p:nvSpPr>
                <p:cNvPr id="50400" name="Freeform 224"/>
                <p:cNvSpPr>
                  <a:spLocks/>
                </p:cNvSpPr>
                <p:nvPr/>
              </p:nvSpPr>
              <p:spPr bwMode="auto">
                <a:xfrm>
                  <a:off x="2450" y="2592"/>
                  <a:ext cx="34" cy="29"/>
                </a:xfrm>
                <a:custGeom>
                  <a:avLst/>
                  <a:gdLst/>
                  <a:ahLst/>
                  <a:cxnLst>
                    <a:cxn ang="0">
                      <a:pos x="0" y="0"/>
                    </a:cxn>
                    <a:cxn ang="0">
                      <a:pos x="33" y="0"/>
                    </a:cxn>
                    <a:cxn ang="0">
                      <a:pos x="33" y="28"/>
                    </a:cxn>
                    <a:cxn ang="0">
                      <a:pos x="0" y="28"/>
                    </a:cxn>
                    <a:cxn ang="0">
                      <a:pos x="0" y="0"/>
                    </a:cxn>
                  </a:cxnLst>
                  <a:rect l="0" t="0" r="r" b="b"/>
                  <a:pathLst>
                    <a:path w="34" h="29">
                      <a:moveTo>
                        <a:pt x="0" y="0"/>
                      </a:moveTo>
                      <a:lnTo>
                        <a:pt x="33" y="0"/>
                      </a:lnTo>
                      <a:lnTo>
                        <a:pt x="33" y="28"/>
                      </a:lnTo>
                      <a:lnTo>
                        <a:pt x="0" y="28"/>
                      </a:lnTo>
                      <a:lnTo>
                        <a:pt x="0" y="0"/>
                      </a:lnTo>
                    </a:path>
                  </a:pathLst>
                </a:custGeom>
                <a:solidFill>
                  <a:srgbClr val="99FFFF"/>
                </a:solidFill>
                <a:ln w="12700" cap="rnd" cmpd="sng">
                  <a:noFill/>
                  <a:prstDash val="solid"/>
                  <a:round/>
                  <a:headEnd type="none" w="med" len="med"/>
                  <a:tailEnd type="none" w="med" len="med"/>
                </a:ln>
                <a:effectLst/>
              </p:spPr>
              <p:txBody>
                <a:bodyPr/>
                <a:lstStyle/>
                <a:p>
                  <a:endParaRPr lang="it-IT"/>
                </a:p>
              </p:txBody>
            </p:sp>
            <p:sp>
              <p:nvSpPr>
                <p:cNvPr id="50401" name="Freeform 225"/>
                <p:cNvSpPr>
                  <a:spLocks/>
                </p:cNvSpPr>
                <p:nvPr/>
              </p:nvSpPr>
              <p:spPr bwMode="auto">
                <a:xfrm>
                  <a:off x="2450" y="2592"/>
                  <a:ext cx="42" cy="34"/>
                </a:xfrm>
                <a:custGeom>
                  <a:avLst/>
                  <a:gdLst/>
                  <a:ahLst/>
                  <a:cxnLst>
                    <a:cxn ang="0">
                      <a:pos x="0" y="0"/>
                    </a:cxn>
                    <a:cxn ang="0">
                      <a:pos x="41" y="0"/>
                    </a:cxn>
                    <a:cxn ang="0">
                      <a:pos x="41" y="33"/>
                    </a:cxn>
                    <a:cxn ang="0">
                      <a:pos x="0" y="33"/>
                    </a:cxn>
                    <a:cxn ang="0">
                      <a:pos x="0" y="0"/>
                    </a:cxn>
                  </a:cxnLst>
                  <a:rect l="0" t="0" r="r" b="b"/>
                  <a:pathLst>
                    <a:path w="42" h="34">
                      <a:moveTo>
                        <a:pt x="0" y="0"/>
                      </a:moveTo>
                      <a:lnTo>
                        <a:pt x="41" y="0"/>
                      </a:lnTo>
                      <a:lnTo>
                        <a:pt x="41" y="33"/>
                      </a:lnTo>
                      <a:lnTo>
                        <a:pt x="0" y="33"/>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grpSp>
            <p:nvGrpSpPr>
              <p:cNvPr id="50237" name="Group 226"/>
              <p:cNvGrpSpPr>
                <a:grpSpLocks/>
              </p:cNvGrpSpPr>
              <p:nvPr/>
            </p:nvGrpSpPr>
            <p:grpSpPr bwMode="auto">
              <a:xfrm>
                <a:off x="1991" y="2030"/>
                <a:ext cx="44" cy="33"/>
                <a:chOff x="1898" y="2233"/>
                <a:chExt cx="44" cy="33"/>
              </a:xfrm>
            </p:grpSpPr>
            <p:sp>
              <p:nvSpPr>
                <p:cNvPr id="50403" name="Freeform 227"/>
                <p:cNvSpPr>
                  <a:spLocks/>
                </p:cNvSpPr>
                <p:nvPr/>
              </p:nvSpPr>
              <p:spPr bwMode="auto">
                <a:xfrm>
                  <a:off x="1898" y="2233"/>
                  <a:ext cx="34" cy="28"/>
                </a:xfrm>
                <a:custGeom>
                  <a:avLst/>
                  <a:gdLst/>
                  <a:ahLst/>
                  <a:cxnLst>
                    <a:cxn ang="0">
                      <a:pos x="0" y="0"/>
                    </a:cxn>
                    <a:cxn ang="0">
                      <a:pos x="33" y="0"/>
                    </a:cxn>
                    <a:cxn ang="0">
                      <a:pos x="33" y="27"/>
                    </a:cxn>
                    <a:cxn ang="0">
                      <a:pos x="0" y="27"/>
                    </a:cxn>
                    <a:cxn ang="0">
                      <a:pos x="0" y="0"/>
                    </a:cxn>
                  </a:cxnLst>
                  <a:rect l="0" t="0" r="r" b="b"/>
                  <a:pathLst>
                    <a:path w="34" h="28">
                      <a:moveTo>
                        <a:pt x="0" y="0"/>
                      </a:moveTo>
                      <a:lnTo>
                        <a:pt x="33" y="0"/>
                      </a:lnTo>
                      <a:lnTo>
                        <a:pt x="33" y="27"/>
                      </a:lnTo>
                      <a:lnTo>
                        <a:pt x="0" y="27"/>
                      </a:lnTo>
                      <a:lnTo>
                        <a:pt x="0" y="0"/>
                      </a:lnTo>
                    </a:path>
                  </a:pathLst>
                </a:custGeom>
                <a:solidFill>
                  <a:srgbClr val="99FFFF"/>
                </a:solidFill>
                <a:ln w="12700" cap="rnd" cmpd="sng">
                  <a:noFill/>
                  <a:prstDash val="solid"/>
                  <a:round/>
                  <a:headEnd type="none" w="med" len="med"/>
                  <a:tailEnd type="none" w="med" len="med"/>
                </a:ln>
                <a:effectLst/>
              </p:spPr>
              <p:txBody>
                <a:bodyPr/>
                <a:lstStyle/>
                <a:p>
                  <a:endParaRPr lang="it-IT"/>
                </a:p>
              </p:txBody>
            </p:sp>
            <p:sp>
              <p:nvSpPr>
                <p:cNvPr id="50404" name="Freeform 228"/>
                <p:cNvSpPr>
                  <a:spLocks/>
                </p:cNvSpPr>
                <p:nvPr/>
              </p:nvSpPr>
              <p:spPr bwMode="auto">
                <a:xfrm>
                  <a:off x="1898" y="2233"/>
                  <a:ext cx="44" cy="33"/>
                </a:xfrm>
                <a:custGeom>
                  <a:avLst/>
                  <a:gdLst/>
                  <a:ahLst/>
                  <a:cxnLst>
                    <a:cxn ang="0">
                      <a:pos x="0" y="0"/>
                    </a:cxn>
                    <a:cxn ang="0">
                      <a:pos x="43" y="0"/>
                    </a:cxn>
                    <a:cxn ang="0">
                      <a:pos x="43" y="32"/>
                    </a:cxn>
                    <a:cxn ang="0">
                      <a:pos x="0" y="32"/>
                    </a:cxn>
                    <a:cxn ang="0">
                      <a:pos x="0" y="0"/>
                    </a:cxn>
                  </a:cxnLst>
                  <a:rect l="0" t="0" r="r" b="b"/>
                  <a:pathLst>
                    <a:path w="44" h="33">
                      <a:moveTo>
                        <a:pt x="0" y="0"/>
                      </a:moveTo>
                      <a:lnTo>
                        <a:pt x="43" y="0"/>
                      </a:lnTo>
                      <a:lnTo>
                        <a:pt x="43" y="32"/>
                      </a:lnTo>
                      <a:lnTo>
                        <a:pt x="0" y="32"/>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it-IT"/>
                </a:p>
              </p:txBody>
            </p:sp>
          </p:grpSp>
          <p:sp>
            <p:nvSpPr>
              <p:cNvPr id="50405" name="Text Box 229"/>
              <p:cNvSpPr txBox="1">
                <a:spLocks noChangeArrowheads="1"/>
              </p:cNvSpPr>
              <p:nvPr/>
            </p:nvSpPr>
            <p:spPr bwMode="auto">
              <a:xfrm>
                <a:off x="2824" y="2788"/>
                <a:ext cx="838" cy="173"/>
              </a:xfrm>
              <a:prstGeom prst="rect">
                <a:avLst/>
              </a:prstGeom>
              <a:noFill/>
              <a:ln w="9525">
                <a:noFill/>
                <a:miter lim="800000"/>
                <a:headEnd/>
                <a:tailEnd/>
              </a:ln>
              <a:effectLst/>
            </p:spPr>
            <p:txBody>
              <a:bodyPr wrap="none">
                <a:spAutoFit/>
              </a:bodyPr>
              <a:lstStyle/>
              <a:p>
                <a:pPr eaLnBrk="0" hangingPunct="0"/>
                <a:r>
                  <a:rPr lang="en-US" sz="1200" b="1"/>
                  <a:t>Polybutadiene</a:t>
                </a:r>
              </a:p>
            </p:txBody>
          </p:sp>
        </p:grpSp>
      </p:grpSp>
      <p:grpSp>
        <p:nvGrpSpPr>
          <p:cNvPr id="230" name="Group 30"/>
          <p:cNvGrpSpPr>
            <a:grpSpLocks/>
          </p:cNvGrpSpPr>
          <p:nvPr/>
        </p:nvGrpSpPr>
        <p:grpSpPr bwMode="auto">
          <a:xfrm>
            <a:off x="8316913" y="5734050"/>
            <a:ext cx="647700" cy="903288"/>
            <a:chOff x="2501" y="2750"/>
            <a:chExt cx="833" cy="1114"/>
          </a:xfrm>
        </p:grpSpPr>
        <p:sp>
          <p:nvSpPr>
            <p:cNvPr id="231"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232" name="Object 32"/>
            <p:cNvGraphicFramePr>
              <a:graphicFrameLocks/>
            </p:cNvGraphicFramePr>
            <p:nvPr/>
          </p:nvGraphicFramePr>
          <p:xfrm>
            <a:off x="2561" y="2798"/>
            <a:ext cx="728" cy="1023"/>
          </p:xfrm>
          <a:graphic>
            <a:graphicData uri="http://schemas.openxmlformats.org/presentationml/2006/ole">
              <p:oleObj spid="_x0000_s107521" name="Paint Shop Pro Image" r:id="rId3" imgW="1761840" imgH="222876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5040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504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504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504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504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499"/>
                                          </p:stCondLst>
                                        </p:cTn>
                                        <p:tgtEl>
                                          <p:spTgt spid="5018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0180"/>
                                        </p:tgtEl>
                                        <p:attrNameLst>
                                          <p:attrName>style.visibility</p:attrName>
                                        </p:attrNameLst>
                                      </p:cBhvr>
                                      <p:to>
                                        <p:strVal val="visible"/>
                                      </p:to>
                                    </p:set>
                                    <p:anim calcmode="lin" valueType="num">
                                      <p:cBhvr additive="base">
                                        <p:cTn id="48" dur="500" fill="hold"/>
                                        <p:tgtEl>
                                          <p:spTgt spid="50180"/>
                                        </p:tgtEl>
                                        <p:attrNameLst>
                                          <p:attrName>ppt_x</p:attrName>
                                        </p:attrNameLst>
                                      </p:cBhvr>
                                      <p:tavLst>
                                        <p:tav tm="0">
                                          <p:val>
                                            <p:strVal val="0-#ppt_w/2"/>
                                          </p:val>
                                        </p:tav>
                                        <p:tav tm="100000">
                                          <p:val>
                                            <p:strVal val="#ppt_x"/>
                                          </p:val>
                                        </p:tav>
                                      </p:tavLst>
                                    </p:anim>
                                    <p:anim calcmode="lin" valueType="num">
                                      <p:cBhvr additive="base">
                                        <p:cTn id="49" dur="500" fill="hold"/>
                                        <p:tgtEl>
                                          <p:spTgt spid="50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95288" y="476250"/>
            <a:ext cx="8353425" cy="1368425"/>
          </a:xfrm>
          <a:prstGeom prst="rect">
            <a:avLst/>
          </a:prstGeom>
          <a:solidFill>
            <a:srgbClr val="99FFCC"/>
          </a:solidFill>
          <a:ln w="28575">
            <a:solidFill>
              <a:srgbClr val="99FFCC"/>
            </a:solidFill>
            <a:miter lim="800000"/>
            <a:headEnd/>
            <a:tailEnd/>
          </a:ln>
          <a:effectLst/>
        </p:spPr>
        <p:txBody>
          <a:bodyPr wrap="none" anchor="ctr"/>
          <a:lstStyle/>
          <a:p>
            <a:pPr algn="ctr" eaLnBrk="0" hangingPunct="0"/>
            <a:endParaRPr lang="it-IT" sz="2400" b="1">
              <a:solidFill>
                <a:srgbClr val="000099"/>
              </a:solidFill>
              <a:latin typeface="Times New Roman" pitchFamily="18" charset="0"/>
            </a:endParaRPr>
          </a:p>
        </p:txBody>
      </p:sp>
      <p:sp>
        <p:nvSpPr>
          <p:cNvPr id="5123" name="Text Box 3"/>
          <p:cNvSpPr txBox="1">
            <a:spLocks noChangeArrowheads="1"/>
          </p:cNvSpPr>
          <p:nvPr/>
        </p:nvSpPr>
        <p:spPr bwMode="auto">
          <a:xfrm>
            <a:off x="547688" y="485775"/>
            <a:ext cx="8077200" cy="6797675"/>
          </a:xfrm>
          <a:prstGeom prst="rect">
            <a:avLst/>
          </a:prstGeom>
          <a:noFill/>
          <a:ln w="9525">
            <a:noFill/>
            <a:miter lim="800000"/>
            <a:headEnd/>
            <a:tailEnd/>
          </a:ln>
          <a:effectLst/>
        </p:spPr>
        <p:txBody>
          <a:bodyPr>
            <a:spAutoFit/>
          </a:bodyPr>
          <a:lstStyle/>
          <a:p>
            <a:pPr algn="ctr" eaLnBrk="0" hangingPunct="0">
              <a:lnSpc>
                <a:spcPct val="200000"/>
              </a:lnSpc>
            </a:pPr>
            <a:r>
              <a:rPr lang="en-US" sz="2000" b="1">
                <a:solidFill>
                  <a:srgbClr val="000099"/>
                </a:solidFill>
                <a:latin typeface="Comic Sans MS" pitchFamily="66" charset="0"/>
              </a:rPr>
              <a:t>ABSOLUTE DETERMINATION OF MOLECULAR WEIGHT BY TDA-GPC</a:t>
            </a:r>
          </a:p>
          <a:p>
            <a:pPr eaLnBrk="0" hangingPunct="0">
              <a:lnSpc>
                <a:spcPct val="200000"/>
              </a:lnSpc>
            </a:pPr>
            <a:endParaRPr lang="en-US" sz="2000" b="1">
              <a:solidFill>
                <a:srgbClr val="000099"/>
              </a:solidFill>
              <a:latin typeface="Comic Sans MS" pitchFamily="66" charset="0"/>
            </a:endParaRPr>
          </a:p>
          <a:p>
            <a:pPr marL="622300" lvl="1" eaLnBrk="0" hangingPunct="0">
              <a:lnSpc>
                <a:spcPct val="200000"/>
              </a:lnSpc>
              <a:buFont typeface="Wingdings" pitchFamily="2" charset="2"/>
              <a:buNone/>
            </a:pPr>
            <a:r>
              <a:rPr lang="en-US" sz="2000" b="1">
                <a:solidFill>
                  <a:srgbClr val="000099"/>
                </a:solidFill>
                <a:latin typeface="Comic Sans MS" pitchFamily="66" charset="0"/>
              </a:rPr>
              <a:t>In a conventional GPC experiment, through a TDA detector system, Molecular weight, Intrinsic Viscosity and Molecular size are determined across the entire distribution.</a:t>
            </a:r>
          </a:p>
          <a:p>
            <a:pPr marL="1790700" lvl="2" indent="-622300" eaLnBrk="0" hangingPunct="0">
              <a:lnSpc>
                <a:spcPct val="200000"/>
              </a:lnSpc>
              <a:buClr>
                <a:schemeClr val="accent2"/>
              </a:buClr>
              <a:buFont typeface="Wingdings" pitchFamily="2" charset="2"/>
              <a:buChar char="Ø"/>
            </a:pPr>
            <a:r>
              <a:rPr lang="en-US" sz="2000" b="1">
                <a:solidFill>
                  <a:srgbClr val="000099"/>
                </a:solidFill>
                <a:latin typeface="Comic Sans MS" pitchFamily="66" charset="0"/>
              </a:rPr>
              <a:t>No specific standards are needed</a:t>
            </a:r>
          </a:p>
          <a:p>
            <a:pPr marL="1790700" lvl="2" indent="-622300" eaLnBrk="0" hangingPunct="0">
              <a:lnSpc>
                <a:spcPct val="200000"/>
              </a:lnSpc>
              <a:buClr>
                <a:schemeClr val="accent2"/>
              </a:buClr>
              <a:buFont typeface="Wingdings" pitchFamily="2" charset="2"/>
              <a:buChar char="Ø"/>
            </a:pPr>
            <a:r>
              <a:rPr lang="en-US" sz="2000" b="1">
                <a:solidFill>
                  <a:srgbClr val="000099"/>
                </a:solidFill>
                <a:latin typeface="Comic Sans MS" pitchFamily="66" charset="0"/>
              </a:rPr>
              <a:t>The elution volume is not considered</a:t>
            </a:r>
          </a:p>
          <a:p>
            <a:pPr eaLnBrk="0" hangingPunct="0">
              <a:lnSpc>
                <a:spcPct val="200000"/>
              </a:lnSpc>
              <a:buFont typeface="Wingdings" pitchFamily="2" charset="2"/>
              <a:buNone/>
            </a:pPr>
            <a:r>
              <a:rPr lang="en-US" sz="2000" b="1">
                <a:latin typeface="Comic Sans MS" pitchFamily="66" charset="0"/>
              </a:rPr>
              <a:t> </a:t>
            </a:r>
            <a:endParaRPr lang="en-US" sz="2000" b="1">
              <a:solidFill>
                <a:schemeClr val="accent2"/>
              </a:solidFill>
              <a:latin typeface="Comic Sans MS" pitchFamily="66" charset="0"/>
            </a:endParaRPr>
          </a:p>
          <a:p>
            <a:pPr eaLnBrk="0" hangingPunct="0">
              <a:lnSpc>
                <a:spcPct val="200000"/>
              </a:lnSpc>
            </a:pPr>
            <a:endParaRPr lang="en-US" sz="2000" b="1">
              <a:solidFill>
                <a:schemeClr val="accent2"/>
              </a:solidFill>
              <a:latin typeface="Comic Sans MS" pitchFamily="66" charset="0"/>
              <a:sym typeface="Symbol" pitchFamily="18" charset="2"/>
            </a:endParaRPr>
          </a:p>
        </p:txBody>
      </p:sp>
      <p:grpSp>
        <p:nvGrpSpPr>
          <p:cNvPr id="2" name="Group 4"/>
          <p:cNvGrpSpPr>
            <a:grpSpLocks/>
          </p:cNvGrpSpPr>
          <p:nvPr/>
        </p:nvGrpSpPr>
        <p:grpSpPr bwMode="auto">
          <a:xfrm>
            <a:off x="8316913" y="5734050"/>
            <a:ext cx="647700" cy="903288"/>
            <a:chOff x="2501" y="2750"/>
            <a:chExt cx="833" cy="1114"/>
          </a:xfrm>
        </p:grpSpPr>
        <p:sp>
          <p:nvSpPr>
            <p:cNvPr id="5125" name="Rectangle 5"/>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5126" name="Object 6"/>
            <p:cNvGraphicFramePr>
              <a:graphicFrameLocks/>
            </p:cNvGraphicFramePr>
            <p:nvPr/>
          </p:nvGraphicFramePr>
          <p:xfrm>
            <a:off x="2561" y="2798"/>
            <a:ext cx="728" cy="1023"/>
          </p:xfrm>
          <a:graphic>
            <a:graphicData uri="http://schemas.openxmlformats.org/presentationml/2006/ole">
              <p:oleObj spid="_x0000_s98306" name="Paint Shop Pro Image" r:id="rId3" imgW="1761840" imgH="2228760" progId="">
                <p:embed/>
              </p:oleObj>
            </a:graphicData>
          </a:graphic>
        </p:graphicFrame>
      </p:grpSp>
      <p:sp>
        <p:nvSpPr>
          <p:cNvPr id="5127" name="Rectangle 7"/>
          <p:cNvSpPr>
            <a:spLocks noChangeArrowheads="1"/>
          </p:cNvSpPr>
          <p:nvPr/>
        </p:nvSpPr>
        <p:spPr bwMode="auto">
          <a:xfrm>
            <a:off x="889000" y="2428875"/>
            <a:ext cx="7394575" cy="2373313"/>
          </a:xfrm>
          <a:prstGeom prst="rect">
            <a:avLst/>
          </a:prstGeom>
          <a:noFill/>
          <a:ln w="9525">
            <a:noFill/>
            <a:miter lim="800000"/>
            <a:headEnd/>
            <a:tailEnd/>
          </a:ln>
          <a:effectLst/>
        </p:spPr>
        <p:txBody>
          <a:bodyPr>
            <a:spAutoFit/>
          </a:bodyPr>
          <a:lstStyle/>
          <a:p>
            <a:pPr>
              <a:lnSpc>
                <a:spcPct val="130000"/>
              </a:lnSpc>
              <a:spcBef>
                <a:spcPct val="50000"/>
              </a:spcBef>
            </a:pPr>
            <a:r>
              <a:rPr lang="en-US" b="1">
                <a:solidFill>
                  <a:schemeClr val="accent2"/>
                </a:solidFill>
              </a:rPr>
              <a:t>The traditional static LS measurement gives average values of hydrodynamic molecular volumes, loosing relevant information on the polydispersity  of polymers.    Different absolute chromatographic methods have been developed to solve the problem. </a:t>
            </a:r>
          </a:p>
          <a:p>
            <a:pPr>
              <a:lnSpc>
                <a:spcPct val="130000"/>
              </a:lnSpc>
              <a:spcBef>
                <a:spcPct val="50000"/>
              </a:spcBef>
            </a:pPr>
            <a:endParaRPr lang="en-US" b="1">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2000"/>
                                        <p:tgtEl>
                                          <p:spTgt spid="5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5127"/>
                                        </p:tgtEl>
                                      </p:cBhvr>
                                    </p:animEffect>
                                    <p:set>
                                      <p:cBhvr>
                                        <p:cTn id="12" dur="1" fill="hold">
                                          <p:stCondLst>
                                            <p:cond delay="1999"/>
                                          </p:stCondLst>
                                        </p:cTn>
                                        <p:tgtEl>
                                          <p:spTgt spid="512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fade">
                                      <p:cBhvr>
                                        <p:cTn id="15" dur="2000"/>
                                        <p:tgtEl>
                                          <p:spTgt spid="51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animEffect transition="in" filter="blinds(horizontal)">
                                      <p:cBhvr>
                                        <p:cTn id="20" dur="500"/>
                                        <p:tgtEl>
                                          <p:spTgt spid="512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Effect transition="in" filter="blinds(horizontal)">
                                      <p:cBhvr>
                                        <p:cTn id="25"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99FFCC"/>
          </a:solidFill>
        </p:spPr>
        <p:txBody>
          <a:bodyPr/>
          <a:lstStyle/>
          <a:p>
            <a:r>
              <a:rPr lang="en-US" sz="2000" b="1">
                <a:solidFill>
                  <a:srgbClr val="000099"/>
                </a:solidFill>
                <a:latin typeface="Comic Sans MS" pitchFamily="66" charset="0"/>
              </a:rPr>
              <a:t>ABSOLUTE DETERMINATION OF MOLECULAR WEIGHT BY TDA-GPC</a:t>
            </a:r>
            <a:endParaRPr lang="it-IT" sz="2000" b="1">
              <a:solidFill>
                <a:srgbClr val="000099"/>
              </a:solidFill>
              <a:latin typeface="Comic Sans MS" pitchFamily="66" charset="0"/>
            </a:endParaRPr>
          </a:p>
        </p:txBody>
      </p:sp>
      <p:sp>
        <p:nvSpPr>
          <p:cNvPr id="7171" name="Rectangle 3"/>
          <p:cNvSpPr>
            <a:spLocks noGrp="1" noChangeArrowheads="1"/>
          </p:cNvSpPr>
          <p:nvPr>
            <p:ph type="body" idx="1"/>
          </p:nvPr>
        </p:nvSpPr>
        <p:spPr>
          <a:xfrm>
            <a:off x="457200" y="1600200"/>
            <a:ext cx="4343400" cy="3017838"/>
          </a:xfrm>
        </p:spPr>
        <p:txBody>
          <a:bodyPr/>
          <a:lstStyle/>
          <a:p>
            <a:pPr>
              <a:buFontTx/>
              <a:buNone/>
            </a:pPr>
            <a:r>
              <a:rPr lang="en-US" sz="1800" b="1">
                <a:solidFill>
                  <a:srgbClr val="000099"/>
                </a:solidFill>
                <a:latin typeface="Comic Sans MS" pitchFamily="66" charset="0"/>
              </a:rPr>
              <a:t>Which are the TDA detectors? </a:t>
            </a:r>
          </a:p>
          <a:p>
            <a:endParaRPr lang="en-US" sz="1800" b="1">
              <a:solidFill>
                <a:srgbClr val="000099"/>
              </a:solidFill>
              <a:latin typeface="Comic Sans MS" pitchFamily="66" charset="0"/>
            </a:endParaRPr>
          </a:p>
          <a:p>
            <a:r>
              <a:rPr lang="en-US" sz="1800" b="1">
                <a:solidFill>
                  <a:srgbClr val="000099"/>
                </a:solidFill>
                <a:latin typeface="Comic Sans MS" pitchFamily="66" charset="0"/>
              </a:rPr>
              <a:t>Refractive Index</a:t>
            </a:r>
          </a:p>
          <a:p>
            <a:pPr>
              <a:buFontTx/>
              <a:buNone/>
            </a:pPr>
            <a:r>
              <a:rPr lang="en-US" sz="1800" b="1">
                <a:solidFill>
                  <a:srgbClr val="000099"/>
                </a:solidFill>
                <a:latin typeface="Comic Sans MS" pitchFamily="66" charset="0"/>
              </a:rPr>
              <a:t>  </a:t>
            </a:r>
          </a:p>
          <a:p>
            <a:r>
              <a:rPr lang="en-US" sz="1800" b="1">
                <a:solidFill>
                  <a:srgbClr val="000099"/>
                </a:solidFill>
                <a:latin typeface="Comic Sans MS" pitchFamily="66" charset="0"/>
              </a:rPr>
              <a:t>Laser Light Scattering (both 90° and low angle)</a:t>
            </a:r>
          </a:p>
          <a:p>
            <a:pPr>
              <a:buFontTx/>
              <a:buNone/>
            </a:pPr>
            <a:r>
              <a:rPr lang="en-US" sz="1800" b="1">
                <a:solidFill>
                  <a:srgbClr val="000099"/>
                </a:solidFill>
                <a:latin typeface="Comic Sans MS" pitchFamily="66" charset="0"/>
              </a:rPr>
              <a:t> </a:t>
            </a:r>
          </a:p>
          <a:p>
            <a:r>
              <a:rPr lang="en-US" sz="1800" b="1">
                <a:solidFill>
                  <a:srgbClr val="000099"/>
                </a:solidFill>
                <a:latin typeface="Comic Sans MS" pitchFamily="66" charset="0"/>
              </a:rPr>
              <a:t>Viscometer</a:t>
            </a:r>
          </a:p>
          <a:p>
            <a:pPr>
              <a:buFontTx/>
              <a:buNone/>
            </a:pPr>
            <a:endParaRPr lang="en-US" sz="1800" b="1">
              <a:solidFill>
                <a:srgbClr val="000099"/>
              </a:solidFill>
              <a:latin typeface="Comic Sans MS" pitchFamily="66" charset="0"/>
            </a:endParaRPr>
          </a:p>
          <a:p>
            <a:endParaRPr lang="it-IT" sz="1800">
              <a:solidFill>
                <a:srgbClr val="000099"/>
              </a:solidFill>
              <a:latin typeface="Comic Sans MS" pitchFamily="66" charset="0"/>
            </a:endParaRPr>
          </a:p>
        </p:txBody>
      </p:sp>
      <p:sp>
        <p:nvSpPr>
          <p:cNvPr id="7172" name="Text Box 4"/>
          <p:cNvSpPr txBox="1">
            <a:spLocks noChangeArrowheads="1"/>
          </p:cNvSpPr>
          <p:nvPr/>
        </p:nvSpPr>
        <p:spPr bwMode="auto">
          <a:xfrm>
            <a:off x="1403350" y="5373688"/>
            <a:ext cx="6553200" cy="641350"/>
          </a:xfrm>
          <a:prstGeom prst="rect">
            <a:avLst/>
          </a:prstGeom>
          <a:noFill/>
          <a:ln w="9525">
            <a:noFill/>
            <a:miter lim="800000"/>
            <a:headEnd/>
            <a:tailEnd/>
          </a:ln>
          <a:effectLst/>
        </p:spPr>
        <p:txBody>
          <a:bodyPr>
            <a:spAutoFit/>
          </a:bodyPr>
          <a:lstStyle/>
          <a:p>
            <a:pPr eaLnBrk="0" hangingPunct="0">
              <a:spcBef>
                <a:spcPct val="20000"/>
              </a:spcBef>
            </a:pPr>
            <a:r>
              <a:rPr lang="en-US" b="1">
                <a:solidFill>
                  <a:srgbClr val="000099"/>
                </a:solidFill>
                <a:latin typeface="Comic Sans MS" pitchFamily="66" charset="0"/>
              </a:rPr>
              <a:t>The 3 signals are processed all together in real time.</a:t>
            </a:r>
          </a:p>
          <a:p>
            <a:pPr eaLnBrk="0" hangingPunct="0"/>
            <a:endParaRPr lang="it-IT" b="1">
              <a:latin typeface="Comic Sans MS" pitchFamily="66" charset="0"/>
            </a:endParaRPr>
          </a:p>
        </p:txBody>
      </p:sp>
      <p:sp>
        <p:nvSpPr>
          <p:cNvPr id="7173" name="Text Box 5"/>
          <p:cNvSpPr txBox="1">
            <a:spLocks noChangeArrowheads="1"/>
          </p:cNvSpPr>
          <p:nvPr/>
        </p:nvSpPr>
        <p:spPr bwMode="auto">
          <a:xfrm>
            <a:off x="5148263" y="1989138"/>
            <a:ext cx="184150" cy="457200"/>
          </a:xfrm>
          <a:prstGeom prst="rect">
            <a:avLst/>
          </a:prstGeom>
          <a:noFill/>
          <a:ln w="9525">
            <a:noFill/>
            <a:miter lim="800000"/>
            <a:headEnd/>
            <a:tailEnd/>
          </a:ln>
          <a:effectLst/>
        </p:spPr>
        <p:txBody>
          <a:bodyPr>
            <a:spAutoFit/>
          </a:bodyPr>
          <a:lstStyle/>
          <a:p>
            <a:pPr eaLnBrk="0" hangingPunct="0">
              <a:spcBef>
                <a:spcPct val="50000"/>
              </a:spcBef>
            </a:pPr>
            <a:endParaRPr lang="it-IT" sz="2400" b="1">
              <a:latin typeface="Times New Roman" pitchFamily="18" charset="0"/>
            </a:endParaRPr>
          </a:p>
        </p:txBody>
      </p:sp>
      <p:sp>
        <p:nvSpPr>
          <p:cNvPr id="7174" name="Text Box 6"/>
          <p:cNvSpPr txBox="1">
            <a:spLocks noChangeArrowheads="1"/>
          </p:cNvSpPr>
          <p:nvPr/>
        </p:nvSpPr>
        <p:spPr bwMode="auto">
          <a:xfrm>
            <a:off x="4572000" y="2633663"/>
            <a:ext cx="2982913" cy="366712"/>
          </a:xfrm>
          <a:prstGeom prst="rect">
            <a:avLst/>
          </a:prstGeom>
          <a:noFill/>
          <a:ln w="9525">
            <a:noFill/>
            <a:miter lim="800000"/>
            <a:headEnd/>
            <a:tailEnd/>
          </a:ln>
          <a:effectLst/>
        </p:spPr>
        <p:txBody>
          <a:bodyPr wrap="none">
            <a:spAutoFit/>
          </a:bodyPr>
          <a:lstStyle/>
          <a:p>
            <a:pPr eaLnBrk="0" hangingPunct="0"/>
            <a:r>
              <a:rPr lang="en-GB" b="1">
                <a:latin typeface="Times New Roman" pitchFamily="18" charset="0"/>
                <a:sym typeface="Wingdings" pitchFamily="2" charset="2"/>
              </a:rPr>
              <a:t>  </a:t>
            </a:r>
            <a:r>
              <a:rPr lang="en-GB" b="1">
                <a:latin typeface="Comic Sans MS" pitchFamily="66" charset="0"/>
              </a:rPr>
              <a:t>RI = K . dn/dc . </a:t>
            </a:r>
            <a:r>
              <a:rPr lang="en-GB" b="1">
                <a:solidFill>
                  <a:srgbClr val="FF0000"/>
                </a:solidFill>
                <a:latin typeface="Comic Sans MS" pitchFamily="66" charset="0"/>
              </a:rPr>
              <a:t>Conc</a:t>
            </a:r>
            <a:endParaRPr lang="it-IT" b="1">
              <a:latin typeface="Comic Sans MS" pitchFamily="66" charset="0"/>
            </a:endParaRPr>
          </a:p>
        </p:txBody>
      </p:sp>
      <p:sp>
        <p:nvSpPr>
          <p:cNvPr id="7175" name="Text Box 7"/>
          <p:cNvSpPr txBox="1">
            <a:spLocks noChangeArrowheads="1"/>
          </p:cNvSpPr>
          <p:nvPr/>
        </p:nvSpPr>
        <p:spPr bwMode="auto">
          <a:xfrm>
            <a:off x="4572000" y="3360738"/>
            <a:ext cx="4040188" cy="366712"/>
          </a:xfrm>
          <a:prstGeom prst="rect">
            <a:avLst/>
          </a:prstGeom>
          <a:noFill/>
          <a:ln w="9525">
            <a:noFill/>
            <a:miter lim="800000"/>
            <a:headEnd/>
            <a:tailEnd/>
          </a:ln>
          <a:effectLst/>
        </p:spPr>
        <p:txBody>
          <a:bodyPr wrap="none">
            <a:spAutoFit/>
          </a:bodyPr>
          <a:lstStyle/>
          <a:p>
            <a:pPr eaLnBrk="0" hangingPunct="0"/>
            <a:r>
              <a:rPr lang="en-GB" b="1">
                <a:latin typeface="Comic Sans MS" pitchFamily="66" charset="0"/>
                <a:sym typeface="Wingdings" pitchFamily="2" charset="2"/>
              </a:rPr>
              <a:t>  </a:t>
            </a:r>
            <a:r>
              <a:rPr lang="en-GB" b="1">
                <a:latin typeface="Comic Sans MS" pitchFamily="66" charset="0"/>
                <a:sym typeface="Symbol" pitchFamily="18" charset="2"/>
              </a:rPr>
              <a:t>LS = K . </a:t>
            </a:r>
            <a:r>
              <a:rPr lang="en-GB" b="1">
                <a:solidFill>
                  <a:srgbClr val="FF0000"/>
                </a:solidFill>
                <a:latin typeface="Comic Sans MS" pitchFamily="66" charset="0"/>
                <a:sym typeface="Symbol" pitchFamily="18" charset="2"/>
              </a:rPr>
              <a:t>Mw</a:t>
            </a:r>
            <a:r>
              <a:rPr lang="en-GB" b="1">
                <a:latin typeface="Comic Sans MS" pitchFamily="66" charset="0"/>
                <a:sym typeface="Symbol" pitchFamily="18" charset="2"/>
              </a:rPr>
              <a:t> . (dn/dc)2 . Conc</a:t>
            </a:r>
            <a:endParaRPr lang="it-IT" b="1">
              <a:latin typeface="Comic Sans MS" pitchFamily="66" charset="0"/>
              <a:sym typeface="Symbol" pitchFamily="18" charset="2"/>
            </a:endParaRPr>
          </a:p>
        </p:txBody>
      </p:sp>
      <p:sp>
        <p:nvSpPr>
          <p:cNvPr id="7176" name="Text Box 8"/>
          <p:cNvSpPr txBox="1">
            <a:spLocks noChangeArrowheads="1"/>
          </p:cNvSpPr>
          <p:nvPr/>
        </p:nvSpPr>
        <p:spPr bwMode="auto">
          <a:xfrm>
            <a:off x="4592638" y="4235450"/>
            <a:ext cx="4197350" cy="339725"/>
          </a:xfrm>
          <a:prstGeom prst="rect">
            <a:avLst/>
          </a:prstGeom>
          <a:noFill/>
          <a:ln w="9525">
            <a:noFill/>
            <a:miter lim="800000"/>
            <a:headEnd/>
            <a:tailEnd/>
          </a:ln>
          <a:effectLst/>
        </p:spPr>
        <p:txBody>
          <a:bodyPr>
            <a:spAutoFit/>
          </a:bodyPr>
          <a:lstStyle/>
          <a:p>
            <a:pPr eaLnBrk="0" hangingPunct="0">
              <a:lnSpc>
                <a:spcPct val="90000"/>
              </a:lnSpc>
              <a:spcBef>
                <a:spcPct val="20000"/>
              </a:spcBef>
            </a:pPr>
            <a:r>
              <a:rPr lang="en-GB" b="1">
                <a:latin typeface="Comic Sans MS" pitchFamily="66" charset="0"/>
                <a:sym typeface="Wingdings" pitchFamily="2" charset="2"/>
              </a:rPr>
              <a:t>  </a:t>
            </a:r>
            <a:r>
              <a:rPr lang="en-GB" b="1">
                <a:latin typeface="Comic Sans MS" pitchFamily="66" charset="0"/>
                <a:sym typeface="Symbol" pitchFamily="18" charset="2"/>
              </a:rPr>
              <a:t></a:t>
            </a:r>
            <a:r>
              <a:rPr lang="en-GB" b="1">
                <a:latin typeface="Comic Sans MS" pitchFamily="66" charset="0"/>
              </a:rPr>
              <a:t> = K . </a:t>
            </a:r>
            <a:r>
              <a:rPr lang="en-GB" b="1">
                <a:solidFill>
                  <a:srgbClr val="FF0000"/>
                </a:solidFill>
                <a:latin typeface="Comic Sans MS" pitchFamily="66" charset="0"/>
              </a:rPr>
              <a:t>[</a:t>
            </a:r>
            <a:r>
              <a:rPr lang="en-GB" b="1">
                <a:solidFill>
                  <a:srgbClr val="FF0000"/>
                </a:solidFill>
                <a:latin typeface="Comic Sans MS" pitchFamily="66" charset="0"/>
                <a:sym typeface="Symbol" pitchFamily="18" charset="2"/>
              </a:rPr>
              <a:t>]</a:t>
            </a:r>
            <a:r>
              <a:rPr lang="en-GB" b="1">
                <a:latin typeface="Comic Sans MS" pitchFamily="66" charset="0"/>
                <a:sym typeface="Symbol" pitchFamily="18" charset="2"/>
              </a:rPr>
              <a:t> . Conc</a:t>
            </a:r>
            <a:endParaRPr lang="it-IT" b="1">
              <a:latin typeface="Comic Sans MS" pitchFamily="66" charset="0"/>
            </a:endParaRPr>
          </a:p>
        </p:txBody>
      </p:sp>
      <p:grpSp>
        <p:nvGrpSpPr>
          <p:cNvPr id="2" name="Group 9"/>
          <p:cNvGrpSpPr>
            <a:grpSpLocks/>
          </p:cNvGrpSpPr>
          <p:nvPr/>
        </p:nvGrpSpPr>
        <p:grpSpPr bwMode="auto">
          <a:xfrm>
            <a:off x="8316913" y="5734050"/>
            <a:ext cx="647700" cy="903288"/>
            <a:chOff x="2501" y="2750"/>
            <a:chExt cx="833" cy="1114"/>
          </a:xfrm>
        </p:grpSpPr>
        <p:sp>
          <p:nvSpPr>
            <p:cNvPr id="7178" name="Rectangle 10"/>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7179" name="Object 11"/>
            <p:cNvGraphicFramePr>
              <a:graphicFrameLocks/>
            </p:cNvGraphicFramePr>
            <p:nvPr/>
          </p:nvGraphicFramePr>
          <p:xfrm>
            <a:off x="2561" y="2798"/>
            <a:ext cx="728" cy="1023"/>
          </p:xfrm>
          <a:graphic>
            <a:graphicData uri="http://schemas.openxmlformats.org/presentationml/2006/ole">
              <p:oleObj spid="_x0000_s99330" name="Paint Shop Pro Image" r:id="rId3" imgW="1761840" imgH="222876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linds(horizontal)">
                                      <p:cBhvr>
                                        <p:cTn id="7" dur="5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blinds(horizontal)">
                                      <p:cBhvr>
                                        <p:cTn id="12" dur="500"/>
                                        <p:tgtEl>
                                          <p:spTgt spid="71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blinds(horizontal)">
                                      <p:cBhvr>
                                        <p:cTn id="17" dur="500"/>
                                        <p:tgtEl>
                                          <p:spTgt spid="71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fade">
                                      <p:cBhvr>
                                        <p:cTn id="22"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4" grpId="0"/>
      <p:bldP spid="7175" grpId="0"/>
      <p:bldP spid="71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151063" y="533400"/>
            <a:ext cx="4699000" cy="465138"/>
          </a:xfrm>
          <a:prstGeom prst="rect">
            <a:avLst/>
          </a:prstGeom>
          <a:solidFill>
            <a:srgbClr val="FFCCFF"/>
          </a:solidFill>
          <a:ln w="9525">
            <a:noFill/>
            <a:miter lim="800000"/>
            <a:headEnd/>
            <a:tailEnd/>
          </a:ln>
          <a:effectLst>
            <a:outerShdw dist="107763" dir="2700000" algn="ctr" rotWithShape="0">
              <a:schemeClr val="accent2"/>
            </a:outerShdw>
          </a:effectLst>
        </p:spPr>
        <p:txBody>
          <a:bodyPr wrap="none" lIns="47625" tIns="19050" rIns="47625" bIns="19050">
            <a:spAutoFit/>
          </a:bodyPr>
          <a:lstStyle/>
          <a:p>
            <a:pPr algn="ctr" eaLnBrk="0" hangingPunct="0"/>
            <a:r>
              <a:rPr lang="en-GB" sz="2800" b="1">
                <a:solidFill>
                  <a:schemeClr val="tx2"/>
                </a:solidFill>
                <a:latin typeface="Comic Sans MS" pitchFamily="66" charset="0"/>
              </a:rPr>
              <a:t>Angular correction in SEC</a:t>
            </a:r>
            <a:r>
              <a:rPr lang="en-GB" sz="2800" b="1" baseline="30000">
                <a:solidFill>
                  <a:schemeClr val="tx2"/>
                </a:solidFill>
                <a:latin typeface="Comic Sans MS" pitchFamily="66" charset="0"/>
              </a:rPr>
              <a:t>3</a:t>
            </a:r>
            <a:endParaRPr lang="en-GB" sz="2800" b="1">
              <a:latin typeface="Comic Sans MS" pitchFamily="66" charset="0"/>
            </a:endParaRPr>
          </a:p>
        </p:txBody>
      </p:sp>
      <p:sp>
        <p:nvSpPr>
          <p:cNvPr id="8195" name="Rectangle 3"/>
          <p:cNvSpPr>
            <a:spLocks noChangeArrowheads="1"/>
          </p:cNvSpPr>
          <p:nvPr/>
        </p:nvSpPr>
        <p:spPr bwMode="auto">
          <a:xfrm>
            <a:off x="250825" y="1125538"/>
            <a:ext cx="8574088" cy="5502275"/>
          </a:xfrm>
          <a:prstGeom prst="rect">
            <a:avLst/>
          </a:prstGeom>
          <a:noFill/>
          <a:ln w="12700">
            <a:noFill/>
            <a:miter lim="800000"/>
            <a:headEnd/>
            <a:tailEnd/>
          </a:ln>
          <a:effectLst>
            <a:outerShdw dist="107763" dir="2700000" algn="ctr" rotWithShape="0">
              <a:schemeClr val="bg2"/>
            </a:outerShdw>
          </a:effectLst>
        </p:spPr>
        <p:txBody>
          <a:bodyPr wrap="none" anchor="ctr"/>
          <a:lstStyle/>
          <a:p>
            <a:endParaRPr lang="it-IT"/>
          </a:p>
        </p:txBody>
      </p:sp>
      <p:grpSp>
        <p:nvGrpSpPr>
          <p:cNvPr id="2" name="Group 35"/>
          <p:cNvGrpSpPr>
            <a:grpSpLocks/>
          </p:cNvGrpSpPr>
          <p:nvPr/>
        </p:nvGrpSpPr>
        <p:grpSpPr bwMode="auto">
          <a:xfrm>
            <a:off x="5148263" y="1339850"/>
            <a:ext cx="2781300" cy="1873250"/>
            <a:chOff x="3243" y="844"/>
            <a:chExt cx="1752" cy="1180"/>
          </a:xfrm>
        </p:grpSpPr>
        <p:sp>
          <p:nvSpPr>
            <p:cNvPr id="8197" name="Rectangle 5"/>
            <p:cNvSpPr>
              <a:spLocks noChangeArrowheads="1"/>
            </p:cNvSpPr>
            <p:nvPr/>
          </p:nvSpPr>
          <p:spPr bwMode="auto">
            <a:xfrm>
              <a:off x="3696" y="1298"/>
              <a:ext cx="227" cy="272"/>
            </a:xfrm>
            <a:prstGeom prst="rect">
              <a:avLst/>
            </a:prstGeom>
            <a:solidFill>
              <a:schemeClr val="accent1"/>
            </a:solidFill>
            <a:ln w="9525">
              <a:solidFill>
                <a:schemeClr val="tx1"/>
              </a:solidFill>
              <a:miter lim="800000"/>
              <a:headEnd/>
              <a:tailEnd/>
            </a:ln>
            <a:effectLst/>
          </p:spPr>
          <p:txBody>
            <a:bodyPr wrap="none" anchor="ctr"/>
            <a:lstStyle/>
            <a:p>
              <a:endParaRPr lang="it-IT"/>
            </a:p>
          </p:txBody>
        </p:sp>
        <p:graphicFrame>
          <p:nvGraphicFramePr>
            <p:cNvPr id="8198" name="Object 6"/>
            <p:cNvGraphicFramePr>
              <a:graphicFrameLocks/>
            </p:cNvGraphicFramePr>
            <p:nvPr/>
          </p:nvGraphicFramePr>
          <p:xfrm>
            <a:off x="3696" y="1162"/>
            <a:ext cx="1245" cy="632"/>
          </p:xfrm>
          <a:graphic>
            <a:graphicData uri="http://schemas.openxmlformats.org/presentationml/2006/ole">
              <p:oleObj spid="_x0000_s132103" name="Equation" r:id="rId3" imgW="2082600" imgH="1257120" progId="Equation.3">
                <p:embed/>
              </p:oleObj>
            </a:graphicData>
          </a:graphic>
        </p:graphicFrame>
        <p:sp>
          <p:nvSpPr>
            <p:cNvPr id="8199" name="Line 7"/>
            <p:cNvSpPr>
              <a:spLocks noChangeShapeType="1"/>
            </p:cNvSpPr>
            <p:nvPr/>
          </p:nvSpPr>
          <p:spPr bwMode="auto">
            <a:xfrm flipH="1">
              <a:off x="3243" y="1570"/>
              <a:ext cx="414" cy="454"/>
            </a:xfrm>
            <a:prstGeom prst="line">
              <a:avLst/>
            </a:prstGeom>
            <a:noFill/>
            <a:ln w="50800">
              <a:solidFill>
                <a:schemeClr val="accent2"/>
              </a:solidFill>
              <a:round/>
              <a:headEnd type="none" w="sm" len="sm"/>
              <a:tailEnd type="stealth" w="med" len="lg"/>
            </a:ln>
            <a:effectLst/>
          </p:spPr>
          <p:txBody>
            <a:bodyPr wrap="none" anchor="ctr"/>
            <a:lstStyle/>
            <a:p>
              <a:endParaRPr lang="it-IT"/>
            </a:p>
          </p:txBody>
        </p:sp>
        <p:sp>
          <p:nvSpPr>
            <p:cNvPr id="8200" name="Rectangle 8"/>
            <p:cNvSpPr>
              <a:spLocks noChangeArrowheads="1"/>
            </p:cNvSpPr>
            <p:nvPr/>
          </p:nvSpPr>
          <p:spPr bwMode="auto">
            <a:xfrm>
              <a:off x="3751" y="844"/>
              <a:ext cx="1244" cy="214"/>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lIns="47625" tIns="19050" rIns="47625" bIns="19050">
              <a:spAutoFit/>
            </a:bodyPr>
            <a:lstStyle/>
            <a:p>
              <a:pPr algn="ctr" eaLnBrk="0" hangingPunct="0">
                <a:lnSpc>
                  <a:spcPct val="105000"/>
                </a:lnSpc>
              </a:pPr>
              <a:r>
                <a:rPr lang="en-GB" b="1" i="1"/>
                <a:t>From Viscometer</a:t>
              </a:r>
            </a:p>
          </p:txBody>
        </p:sp>
      </p:grpSp>
      <p:grpSp>
        <p:nvGrpSpPr>
          <p:cNvPr id="3" name="Group 9"/>
          <p:cNvGrpSpPr>
            <a:grpSpLocks/>
          </p:cNvGrpSpPr>
          <p:nvPr/>
        </p:nvGrpSpPr>
        <p:grpSpPr bwMode="auto">
          <a:xfrm>
            <a:off x="852488" y="1298575"/>
            <a:ext cx="3770312" cy="1843088"/>
            <a:chOff x="537" y="832"/>
            <a:chExt cx="2375" cy="1161"/>
          </a:xfrm>
        </p:grpSpPr>
        <p:sp>
          <p:nvSpPr>
            <p:cNvPr id="8202" name="AutoShape 10"/>
            <p:cNvSpPr>
              <a:spLocks noChangeArrowheads="1"/>
            </p:cNvSpPr>
            <p:nvPr/>
          </p:nvSpPr>
          <p:spPr bwMode="auto">
            <a:xfrm>
              <a:off x="1111" y="1434"/>
              <a:ext cx="363" cy="182"/>
            </a:xfrm>
            <a:prstGeom prst="parallelogram">
              <a:avLst>
                <a:gd name="adj" fmla="val 26926"/>
              </a:avLst>
            </a:prstGeom>
            <a:solidFill>
              <a:srgbClr val="33CC33"/>
            </a:solidFill>
            <a:ln w="9525">
              <a:solidFill>
                <a:schemeClr val="tx1"/>
              </a:solidFill>
              <a:miter lim="800000"/>
              <a:headEnd/>
              <a:tailEnd/>
            </a:ln>
            <a:effectLst/>
          </p:spPr>
          <p:txBody>
            <a:bodyPr wrap="none" anchor="ctr"/>
            <a:lstStyle/>
            <a:p>
              <a:endParaRPr lang="it-IT"/>
            </a:p>
          </p:txBody>
        </p:sp>
        <p:graphicFrame>
          <p:nvGraphicFramePr>
            <p:cNvPr id="8203" name="Object 11"/>
            <p:cNvGraphicFramePr>
              <a:graphicFrameLocks noChangeAspect="1"/>
            </p:cNvGraphicFramePr>
            <p:nvPr/>
          </p:nvGraphicFramePr>
          <p:xfrm>
            <a:off x="693" y="1162"/>
            <a:ext cx="1719" cy="483"/>
          </p:xfrm>
          <a:graphic>
            <a:graphicData uri="http://schemas.openxmlformats.org/presentationml/2006/ole">
              <p:oleObj spid="_x0000_s132102" name="Microsoft Equation 3.0" r:id="rId4" imgW="3200400" imgH="901440" progId="Equation.3">
                <p:embed/>
              </p:oleObj>
            </a:graphicData>
          </a:graphic>
        </p:graphicFrame>
        <p:sp>
          <p:nvSpPr>
            <p:cNvPr id="8204" name="Line 12"/>
            <p:cNvSpPr>
              <a:spLocks noChangeShapeType="1"/>
            </p:cNvSpPr>
            <p:nvPr/>
          </p:nvSpPr>
          <p:spPr bwMode="auto">
            <a:xfrm>
              <a:off x="2426" y="1525"/>
              <a:ext cx="486" cy="468"/>
            </a:xfrm>
            <a:prstGeom prst="line">
              <a:avLst/>
            </a:prstGeom>
            <a:noFill/>
            <a:ln w="50800">
              <a:solidFill>
                <a:srgbClr val="33CC33"/>
              </a:solidFill>
              <a:round/>
              <a:headEnd type="none" w="sm" len="sm"/>
              <a:tailEnd type="stealth" w="med" len="lg"/>
            </a:ln>
            <a:effectLst/>
          </p:spPr>
          <p:txBody>
            <a:bodyPr wrap="none" anchor="ctr"/>
            <a:lstStyle/>
            <a:p>
              <a:endParaRPr lang="it-IT"/>
            </a:p>
          </p:txBody>
        </p:sp>
        <p:sp>
          <p:nvSpPr>
            <p:cNvPr id="8205" name="Rectangle 13"/>
            <p:cNvSpPr>
              <a:spLocks noChangeArrowheads="1"/>
            </p:cNvSpPr>
            <p:nvPr/>
          </p:nvSpPr>
          <p:spPr bwMode="auto">
            <a:xfrm>
              <a:off x="537" y="832"/>
              <a:ext cx="1564" cy="315"/>
            </a:xfrm>
            <a:prstGeom prst="rect">
              <a:avLst/>
            </a:prstGeom>
            <a:solidFill>
              <a:srgbClr val="33CC33"/>
            </a:solidFill>
            <a:ln w="12700">
              <a:solidFill>
                <a:schemeClr val="tx1"/>
              </a:solidFill>
              <a:miter lim="800000"/>
              <a:headEnd/>
              <a:tailEnd/>
            </a:ln>
            <a:effectLst>
              <a:outerShdw dist="107763" dir="2700000" algn="ctr" rotWithShape="0">
                <a:schemeClr val="bg2"/>
              </a:outerShdw>
            </a:effectLst>
          </p:spPr>
          <p:txBody>
            <a:bodyPr wrap="none" lIns="47625" tIns="19050" rIns="47625" bIns="19050">
              <a:spAutoFit/>
            </a:bodyPr>
            <a:lstStyle/>
            <a:p>
              <a:pPr algn="ctr" eaLnBrk="0" hangingPunct="0">
                <a:lnSpc>
                  <a:spcPct val="105000"/>
                </a:lnSpc>
              </a:pPr>
              <a:r>
                <a:rPr lang="en-GB" b="1" i="1"/>
                <a:t>From Light Scattering</a:t>
              </a:r>
            </a:p>
            <a:p>
              <a:pPr algn="ctr" eaLnBrk="0" hangingPunct="0">
                <a:lnSpc>
                  <a:spcPct val="105000"/>
                </a:lnSpc>
              </a:pPr>
              <a:r>
                <a:rPr lang="en-GB" sz="1000" b="1" i="1"/>
                <a:t>Zimm equation</a:t>
              </a:r>
            </a:p>
          </p:txBody>
        </p:sp>
      </p:grpSp>
      <p:grpSp>
        <p:nvGrpSpPr>
          <p:cNvPr id="4" name="Group 14"/>
          <p:cNvGrpSpPr>
            <a:grpSpLocks/>
          </p:cNvGrpSpPr>
          <p:nvPr/>
        </p:nvGrpSpPr>
        <p:grpSpPr bwMode="auto">
          <a:xfrm>
            <a:off x="347663" y="2852738"/>
            <a:ext cx="2179637" cy="2184400"/>
            <a:chOff x="219" y="1797"/>
            <a:chExt cx="1373" cy="1376"/>
          </a:xfrm>
        </p:grpSpPr>
        <p:sp>
          <p:nvSpPr>
            <p:cNvPr id="8207" name="Line 15"/>
            <p:cNvSpPr>
              <a:spLocks noChangeShapeType="1"/>
            </p:cNvSpPr>
            <p:nvPr/>
          </p:nvSpPr>
          <p:spPr bwMode="auto">
            <a:xfrm flipV="1">
              <a:off x="793" y="1797"/>
              <a:ext cx="799" cy="1376"/>
            </a:xfrm>
            <a:prstGeom prst="line">
              <a:avLst/>
            </a:prstGeom>
            <a:noFill/>
            <a:ln w="50800">
              <a:solidFill>
                <a:srgbClr val="FF3300"/>
              </a:solidFill>
              <a:round/>
              <a:headEnd type="none" w="sm" len="sm"/>
              <a:tailEnd type="stealth" w="med" len="lg"/>
            </a:ln>
            <a:effectLst/>
          </p:spPr>
          <p:txBody>
            <a:bodyPr wrap="none" anchor="ctr"/>
            <a:lstStyle/>
            <a:p>
              <a:endParaRPr lang="it-IT"/>
            </a:p>
          </p:txBody>
        </p:sp>
        <p:sp>
          <p:nvSpPr>
            <p:cNvPr id="8208" name="Rectangle 16"/>
            <p:cNvSpPr>
              <a:spLocks noChangeArrowheads="1"/>
            </p:cNvSpPr>
            <p:nvPr/>
          </p:nvSpPr>
          <p:spPr bwMode="auto">
            <a:xfrm>
              <a:off x="219" y="1972"/>
              <a:ext cx="1028" cy="384"/>
            </a:xfrm>
            <a:prstGeom prst="rect">
              <a:avLst/>
            </a:prstGeom>
            <a:solidFill>
              <a:srgbClr val="FF3300"/>
            </a:solidFill>
            <a:ln w="12700">
              <a:solidFill>
                <a:schemeClr val="tx1"/>
              </a:solidFill>
              <a:miter lim="800000"/>
              <a:headEnd/>
              <a:tailEnd/>
            </a:ln>
            <a:effectLst>
              <a:outerShdw dist="107763" dir="2700000" algn="ctr" rotWithShape="0">
                <a:schemeClr val="bg2"/>
              </a:outerShdw>
            </a:effectLst>
          </p:spPr>
          <p:txBody>
            <a:bodyPr wrap="none" lIns="47625" tIns="19050" rIns="47625" bIns="19050">
              <a:spAutoFit/>
            </a:bodyPr>
            <a:lstStyle/>
            <a:p>
              <a:pPr algn="ctr" eaLnBrk="0" hangingPunct="0">
                <a:lnSpc>
                  <a:spcPct val="102000"/>
                </a:lnSpc>
              </a:pPr>
              <a:r>
                <a:rPr lang="en-GB" b="1" i="1"/>
                <a:t>Get Mw from </a:t>
              </a:r>
            </a:p>
            <a:p>
              <a:pPr algn="ctr" eaLnBrk="0" hangingPunct="0">
                <a:lnSpc>
                  <a:spcPct val="102000"/>
                </a:lnSpc>
              </a:pPr>
              <a:r>
                <a:rPr lang="en-GB" b="1" i="1"/>
                <a:t>Improved P(0)</a:t>
              </a:r>
            </a:p>
          </p:txBody>
        </p:sp>
      </p:grpSp>
      <p:grpSp>
        <p:nvGrpSpPr>
          <p:cNvPr id="5" name="Group 34"/>
          <p:cNvGrpSpPr>
            <a:grpSpLocks/>
          </p:cNvGrpSpPr>
          <p:nvPr/>
        </p:nvGrpSpPr>
        <p:grpSpPr bwMode="auto">
          <a:xfrm>
            <a:off x="2822575" y="3240088"/>
            <a:ext cx="2973388" cy="914400"/>
            <a:chOff x="1778" y="2041"/>
            <a:chExt cx="1873" cy="576"/>
          </a:xfrm>
        </p:grpSpPr>
        <p:sp>
          <p:nvSpPr>
            <p:cNvPr id="8210" name="AutoShape 18"/>
            <p:cNvSpPr>
              <a:spLocks noChangeArrowheads="1"/>
            </p:cNvSpPr>
            <p:nvPr/>
          </p:nvSpPr>
          <p:spPr bwMode="auto">
            <a:xfrm>
              <a:off x="2744" y="2115"/>
              <a:ext cx="363" cy="226"/>
            </a:xfrm>
            <a:prstGeom prst="parallelogram">
              <a:avLst>
                <a:gd name="adj" fmla="val 21684"/>
              </a:avLst>
            </a:prstGeom>
            <a:solidFill>
              <a:srgbClr val="33CC33"/>
            </a:solidFill>
            <a:ln w="9525">
              <a:solidFill>
                <a:schemeClr val="tx1"/>
              </a:solidFill>
              <a:miter lim="800000"/>
              <a:headEnd/>
              <a:tailEnd/>
            </a:ln>
            <a:effectLst/>
          </p:spPr>
          <p:txBody>
            <a:bodyPr wrap="none" anchor="ctr"/>
            <a:lstStyle/>
            <a:p>
              <a:endParaRPr lang="it-IT"/>
            </a:p>
          </p:txBody>
        </p:sp>
        <p:sp>
          <p:nvSpPr>
            <p:cNvPr id="8211" name="Rectangle 19"/>
            <p:cNvSpPr>
              <a:spLocks noChangeArrowheads="1"/>
            </p:cNvSpPr>
            <p:nvPr/>
          </p:nvSpPr>
          <p:spPr bwMode="auto">
            <a:xfrm>
              <a:off x="3152" y="2115"/>
              <a:ext cx="182" cy="226"/>
            </a:xfrm>
            <a:prstGeom prst="rect">
              <a:avLst/>
            </a:prstGeom>
            <a:solidFill>
              <a:schemeClr val="accent1"/>
            </a:solidFill>
            <a:ln w="9525">
              <a:solidFill>
                <a:schemeClr val="tx1"/>
              </a:solidFill>
              <a:miter lim="800000"/>
              <a:headEnd/>
              <a:tailEnd/>
            </a:ln>
            <a:effectLst/>
          </p:spPr>
          <p:txBody>
            <a:bodyPr wrap="none" anchor="ctr"/>
            <a:lstStyle/>
            <a:p>
              <a:endParaRPr lang="it-IT"/>
            </a:p>
          </p:txBody>
        </p:sp>
        <p:graphicFrame>
          <p:nvGraphicFramePr>
            <p:cNvPr id="8212" name="Object 20"/>
            <p:cNvGraphicFramePr>
              <a:graphicFrameLocks/>
            </p:cNvGraphicFramePr>
            <p:nvPr/>
          </p:nvGraphicFramePr>
          <p:xfrm>
            <a:off x="1778" y="2041"/>
            <a:ext cx="1873" cy="576"/>
          </p:xfrm>
          <a:graphic>
            <a:graphicData uri="http://schemas.openxmlformats.org/presentationml/2006/ole">
              <p:oleObj spid="_x0000_s132101" name="Microsoft Equation 3.0" r:id="rId5" imgW="3124080" imgH="1079280" progId="Equation.3">
                <p:embed/>
              </p:oleObj>
            </a:graphicData>
          </a:graphic>
        </p:graphicFrame>
        <p:sp>
          <p:nvSpPr>
            <p:cNvPr id="8213" name="Line 21"/>
            <p:cNvSpPr>
              <a:spLocks noChangeShapeType="1"/>
            </p:cNvSpPr>
            <p:nvPr/>
          </p:nvSpPr>
          <p:spPr bwMode="auto">
            <a:xfrm>
              <a:off x="1791" y="2478"/>
              <a:ext cx="273" cy="0"/>
            </a:xfrm>
            <a:prstGeom prst="line">
              <a:avLst/>
            </a:prstGeom>
            <a:noFill/>
            <a:ln w="28575">
              <a:solidFill>
                <a:srgbClr val="FF0000"/>
              </a:solidFill>
              <a:round/>
              <a:headEnd/>
              <a:tailEnd/>
            </a:ln>
            <a:effectLst/>
          </p:spPr>
          <p:txBody>
            <a:bodyPr/>
            <a:lstStyle/>
            <a:p>
              <a:endParaRPr lang="it-IT"/>
            </a:p>
          </p:txBody>
        </p:sp>
      </p:grpSp>
      <p:grpSp>
        <p:nvGrpSpPr>
          <p:cNvPr id="6" name="Group 22"/>
          <p:cNvGrpSpPr>
            <a:grpSpLocks/>
          </p:cNvGrpSpPr>
          <p:nvPr/>
        </p:nvGrpSpPr>
        <p:grpSpPr bwMode="auto">
          <a:xfrm>
            <a:off x="1042988" y="3429000"/>
            <a:ext cx="7631112" cy="2435225"/>
            <a:chOff x="657" y="2160"/>
            <a:chExt cx="4807" cy="1534"/>
          </a:xfrm>
        </p:grpSpPr>
        <p:graphicFrame>
          <p:nvGraphicFramePr>
            <p:cNvPr id="8215" name="Object 23"/>
            <p:cNvGraphicFramePr>
              <a:graphicFrameLocks noChangeAspect="1"/>
            </p:cNvGraphicFramePr>
            <p:nvPr/>
          </p:nvGraphicFramePr>
          <p:xfrm>
            <a:off x="657" y="3118"/>
            <a:ext cx="1750" cy="574"/>
          </p:xfrm>
          <a:graphic>
            <a:graphicData uri="http://schemas.openxmlformats.org/presentationml/2006/ole">
              <p:oleObj spid="_x0000_s132099" name="Equation" r:id="rId6" imgW="3047760" imgH="1015920" progId="Equation.3">
                <p:embed/>
              </p:oleObj>
            </a:graphicData>
          </a:graphic>
        </p:graphicFrame>
        <p:sp>
          <p:nvSpPr>
            <p:cNvPr id="8216" name="Line 24"/>
            <p:cNvSpPr>
              <a:spLocks noChangeShapeType="1"/>
            </p:cNvSpPr>
            <p:nvPr/>
          </p:nvSpPr>
          <p:spPr bwMode="auto">
            <a:xfrm flipH="1">
              <a:off x="2562" y="3227"/>
              <a:ext cx="666" cy="0"/>
            </a:xfrm>
            <a:prstGeom prst="line">
              <a:avLst/>
            </a:prstGeom>
            <a:noFill/>
            <a:ln w="50800">
              <a:solidFill>
                <a:srgbClr val="FF3300"/>
              </a:solidFill>
              <a:round/>
              <a:headEnd type="none" w="sm" len="sm"/>
              <a:tailEnd type="stealth" w="med" len="lg"/>
            </a:ln>
            <a:effectLst/>
          </p:spPr>
          <p:txBody>
            <a:bodyPr wrap="none" anchor="ctr"/>
            <a:lstStyle/>
            <a:p>
              <a:endParaRPr lang="it-IT"/>
            </a:p>
          </p:txBody>
        </p:sp>
        <p:grpSp>
          <p:nvGrpSpPr>
            <p:cNvPr id="7" name="Group 25"/>
            <p:cNvGrpSpPr>
              <a:grpSpLocks/>
            </p:cNvGrpSpPr>
            <p:nvPr/>
          </p:nvGrpSpPr>
          <p:grpSpPr bwMode="auto">
            <a:xfrm>
              <a:off x="3515" y="2160"/>
              <a:ext cx="1949" cy="1534"/>
              <a:chOff x="3515" y="2182"/>
              <a:chExt cx="1949" cy="1534"/>
            </a:xfrm>
          </p:grpSpPr>
          <p:graphicFrame>
            <p:nvGraphicFramePr>
              <p:cNvPr id="8218" name="Object 26"/>
              <p:cNvGraphicFramePr>
                <a:graphicFrameLocks noChangeAspect="1"/>
              </p:cNvGraphicFramePr>
              <p:nvPr/>
            </p:nvGraphicFramePr>
            <p:xfrm>
              <a:off x="3515" y="3113"/>
              <a:ext cx="1934" cy="603"/>
            </p:xfrm>
            <a:graphic>
              <a:graphicData uri="http://schemas.openxmlformats.org/presentationml/2006/ole">
                <p:oleObj spid="_x0000_s132100" name="Equation" r:id="rId7" imgW="3403440" imgH="1079280" progId="Equation.3">
                  <p:embed/>
                </p:oleObj>
              </a:graphicData>
            </a:graphic>
          </p:graphicFrame>
          <p:sp>
            <p:nvSpPr>
              <p:cNvPr id="8219" name="Line 27"/>
              <p:cNvSpPr>
                <a:spLocks noChangeShapeType="1"/>
              </p:cNvSpPr>
              <p:nvPr/>
            </p:nvSpPr>
            <p:spPr bwMode="auto">
              <a:xfrm>
                <a:off x="3560" y="2387"/>
                <a:ext cx="486" cy="666"/>
              </a:xfrm>
              <a:prstGeom prst="line">
                <a:avLst/>
              </a:prstGeom>
              <a:noFill/>
              <a:ln w="50800">
                <a:solidFill>
                  <a:srgbClr val="FF3300"/>
                </a:solidFill>
                <a:round/>
                <a:headEnd type="none" w="sm" len="sm"/>
                <a:tailEnd type="stealth" w="med" len="lg"/>
              </a:ln>
              <a:effectLst/>
            </p:spPr>
            <p:txBody>
              <a:bodyPr wrap="none" anchor="ctr"/>
              <a:lstStyle/>
              <a:p>
                <a:endParaRPr lang="it-IT"/>
              </a:p>
            </p:txBody>
          </p:sp>
          <p:sp>
            <p:nvSpPr>
              <p:cNvPr id="8220" name="Rectangle 28"/>
              <p:cNvSpPr>
                <a:spLocks noChangeArrowheads="1"/>
              </p:cNvSpPr>
              <p:nvPr/>
            </p:nvSpPr>
            <p:spPr bwMode="auto">
              <a:xfrm>
                <a:off x="3724" y="2182"/>
                <a:ext cx="1740" cy="214"/>
              </a:xfrm>
              <a:prstGeom prst="rect">
                <a:avLst/>
              </a:prstGeom>
              <a:solidFill>
                <a:srgbClr val="FF3300"/>
              </a:solidFill>
              <a:ln w="12700">
                <a:solidFill>
                  <a:schemeClr val="tx1"/>
                </a:solidFill>
                <a:miter lim="800000"/>
                <a:headEnd/>
                <a:tailEnd/>
              </a:ln>
              <a:effectLst>
                <a:outerShdw dist="107763" dir="2700000" algn="ctr" rotWithShape="0">
                  <a:schemeClr val="bg2"/>
                </a:outerShdw>
              </a:effectLst>
            </p:spPr>
            <p:txBody>
              <a:bodyPr wrap="none" lIns="47625" tIns="19050" rIns="47625" bIns="19050">
                <a:spAutoFit/>
              </a:bodyPr>
              <a:lstStyle/>
              <a:p>
                <a:pPr algn="ctr" eaLnBrk="0" hangingPunct="0">
                  <a:lnSpc>
                    <a:spcPct val="105000"/>
                  </a:lnSpc>
                </a:pPr>
                <a:r>
                  <a:rPr lang="en-GB" b="1" i="1"/>
                  <a:t>Combined Measurement</a:t>
                </a:r>
              </a:p>
            </p:txBody>
          </p:sp>
          <p:sp>
            <p:nvSpPr>
              <p:cNvPr id="8221" name="Line 29"/>
              <p:cNvSpPr>
                <a:spLocks noChangeShapeType="1"/>
              </p:cNvSpPr>
              <p:nvPr/>
            </p:nvSpPr>
            <p:spPr bwMode="auto">
              <a:xfrm>
                <a:off x="3969" y="3566"/>
                <a:ext cx="273" cy="0"/>
              </a:xfrm>
              <a:prstGeom prst="line">
                <a:avLst/>
              </a:prstGeom>
              <a:noFill/>
              <a:ln w="28575">
                <a:solidFill>
                  <a:srgbClr val="FF0000"/>
                </a:solidFill>
                <a:round/>
                <a:headEnd/>
                <a:tailEnd/>
              </a:ln>
              <a:effectLst/>
            </p:spPr>
            <p:txBody>
              <a:bodyPr/>
              <a:lstStyle/>
              <a:p>
                <a:endParaRPr lang="it-IT"/>
              </a:p>
            </p:txBody>
          </p:sp>
        </p:grpSp>
      </p:grpSp>
      <p:grpSp>
        <p:nvGrpSpPr>
          <p:cNvPr id="8" name="Group 30"/>
          <p:cNvGrpSpPr>
            <a:grpSpLocks/>
          </p:cNvGrpSpPr>
          <p:nvPr/>
        </p:nvGrpSpPr>
        <p:grpSpPr bwMode="auto">
          <a:xfrm>
            <a:off x="8316913" y="5734050"/>
            <a:ext cx="647700" cy="903288"/>
            <a:chOff x="2501" y="2750"/>
            <a:chExt cx="833" cy="1114"/>
          </a:xfrm>
        </p:grpSpPr>
        <p:sp>
          <p:nvSpPr>
            <p:cNvPr id="8223"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8224" name="Object 32"/>
            <p:cNvGraphicFramePr>
              <a:graphicFrameLocks/>
            </p:cNvGraphicFramePr>
            <p:nvPr/>
          </p:nvGraphicFramePr>
          <p:xfrm>
            <a:off x="2561" y="2798"/>
            <a:ext cx="728" cy="1023"/>
          </p:xfrm>
          <a:graphic>
            <a:graphicData uri="http://schemas.openxmlformats.org/presentationml/2006/ole">
              <p:oleObj spid="_x0000_s132098" name="Paint Shop Pro Image" r:id="rId8" imgW="1761840" imgH="222876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9219" name="AutoShape 3"/>
          <p:cNvSpPr>
            <a:spLocks noChangeAspect="1" noChangeArrowheads="1" noTextEdit="1"/>
          </p:cNvSpPr>
          <p:nvPr/>
        </p:nvSpPr>
        <p:spPr bwMode="auto">
          <a:xfrm>
            <a:off x="766763" y="836613"/>
            <a:ext cx="7481887" cy="5403850"/>
          </a:xfrm>
          <a:prstGeom prst="rect">
            <a:avLst/>
          </a:prstGeom>
          <a:noFill/>
          <a:ln w="9525">
            <a:noFill/>
            <a:miter lim="800000"/>
            <a:headEnd/>
            <a:tailEnd/>
          </a:ln>
        </p:spPr>
        <p:txBody>
          <a:bodyPr/>
          <a:lstStyle/>
          <a:p>
            <a:endParaRPr lang="it-IT"/>
          </a:p>
        </p:txBody>
      </p:sp>
      <p:sp>
        <p:nvSpPr>
          <p:cNvPr id="9220" name="Rectangle 4"/>
          <p:cNvSpPr>
            <a:spLocks noChangeArrowheads="1"/>
          </p:cNvSpPr>
          <p:nvPr/>
        </p:nvSpPr>
        <p:spPr bwMode="auto">
          <a:xfrm>
            <a:off x="766763" y="1087438"/>
            <a:ext cx="717550" cy="5164137"/>
          </a:xfrm>
          <a:prstGeom prst="rect">
            <a:avLst/>
          </a:prstGeom>
          <a:solidFill>
            <a:srgbClr val="FFFFFF"/>
          </a:solidFill>
          <a:ln w="0">
            <a:solidFill>
              <a:srgbClr val="FFFFFF"/>
            </a:solidFill>
            <a:miter lim="800000"/>
            <a:headEnd/>
            <a:tailEnd/>
          </a:ln>
        </p:spPr>
        <p:txBody>
          <a:bodyPr/>
          <a:lstStyle/>
          <a:p>
            <a:pPr eaLnBrk="0" hangingPunct="0"/>
            <a:endParaRPr lang="it-IT" sz="2400" b="1">
              <a:solidFill>
                <a:srgbClr val="000099"/>
              </a:solidFill>
              <a:latin typeface="Times New Roman" pitchFamily="18" charset="0"/>
            </a:endParaRPr>
          </a:p>
        </p:txBody>
      </p:sp>
      <p:sp>
        <p:nvSpPr>
          <p:cNvPr id="9221" name="Rectangle 5"/>
          <p:cNvSpPr>
            <a:spLocks noChangeArrowheads="1"/>
          </p:cNvSpPr>
          <p:nvPr/>
        </p:nvSpPr>
        <p:spPr bwMode="auto">
          <a:xfrm>
            <a:off x="766763" y="5441950"/>
            <a:ext cx="7481887" cy="809625"/>
          </a:xfrm>
          <a:prstGeom prst="rect">
            <a:avLst/>
          </a:prstGeom>
          <a:solidFill>
            <a:srgbClr val="FFFFFF"/>
          </a:solidFill>
          <a:ln w="0">
            <a:solidFill>
              <a:srgbClr val="FFFFFF"/>
            </a:solidFill>
            <a:miter lim="800000"/>
            <a:headEnd/>
            <a:tailEnd/>
          </a:ln>
        </p:spPr>
        <p:txBody>
          <a:bodyPr/>
          <a:lstStyle/>
          <a:p>
            <a:endParaRPr lang="it-IT"/>
          </a:p>
        </p:txBody>
      </p:sp>
      <p:sp>
        <p:nvSpPr>
          <p:cNvPr id="9222" name="Rectangle 6"/>
          <p:cNvSpPr>
            <a:spLocks noChangeArrowheads="1"/>
          </p:cNvSpPr>
          <p:nvPr/>
        </p:nvSpPr>
        <p:spPr bwMode="auto">
          <a:xfrm rot="16200000">
            <a:off x="-702469" y="2385220"/>
            <a:ext cx="2962275" cy="182562"/>
          </a:xfrm>
          <a:prstGeom prst="rect">
            <a:avLst/>
          </a:prstGeom>
          <a:noFill/>
          <a:ln w="9525">
            <a:noFill/>
            <a:miter lim="800000"/>
            <a:headEnd/>
            <a:tailEnd/>
          </a:ln>
        </p:spPr>
        <p:txBody>
          <a:bodyPr lIns="0" tIns="0" rIns="0" bIns="0">
            <a:spAutoFit/>
          </a:bodyPr>
          <a:lstStyle/>
          <a:p>
            <a:r>
              <a:rPr lang="it-IT" sz="1200" b="1">
                <a:solidFill>
                  <a:srgbClr val="000099"/>
                </a:solidFill>
              </a:rPr>
              <a:t>Response</a:t>
            </a:r>
            <a:r>
              <a:rPr lang="it-IT" sz="800" b="1">
                <a:solidFill>
                  <a:srgbClr val="000099"/>
                </a:solidFill>
              </a:rPr>
              <a:t> </a:t>
            </a:r>
            <a:r>
              <a:rPr lang="it-IT" sz="1200" b="1">
                <a:solidFill>
                  <a:srgbClr val="000099"/>
                </a:solidFill>
              </a:rPr>
              <a:t>(mV)</a:t>
            </a:r>
          </a:p>
        </p:txBody>
      </p:sp>
      <p:sp>
        <p:nvSpPr>
          <p:cNvPr id="9223" name="Rectangle 7"/>
          <p:cNvSpPr>
            <a:spLocks noChangeArrowheads="1"/>
          </p:cNvSpPr>
          <p:nvPr/>
        </p:nvSpPr>
        <p:spPr bwMode="auto">
          <a:xfrm>
            <a:off x="4397375" y="6124575"/>
            <a:ext cx="1655763" cy="182563"/>
          </a:xfrm>
          <a:prstGeom prst="rect">
            <a:avLst/>
          </a:prstGeom>
          <a:noFill/>
          <a:ln w="9525">
            <a:noFill/>
            <a:miter lim="800000"/>
            <a:headEnd/>
            <a:tailEnd/>
          </a:ln>
        </p:spPr>
        <p:txBody>
          <a:bodyPr wrap="none" lIns="0" tIns="0" rIns="0" bIns="0">
            <a:spAutoFit/>
          </a:bodyPr>
          <a:lstStyle/>
          <a:p>
            <a:r>
              <a:rPr lang="it-IT" sz="1200" b="1">
                <a:solidFill>
                  <a:srgbClr val="000099"/>
                </a:solidFill>
              </a:rPr>
              <a:t>Retention</a:t>
            </a:r>
            <a:r>
              <a:rPr lang="it-IT" sz="800" b="1">
                <a:solidFill>
                  <a:srgbClr val="000099"/>
                </a:solidFill>
              </a:rPr>
              <a:t> </a:t>
            </a:r>
            <a:r>
              <a:rPr lang="it-IT" sz="1200" b="1">
                <a:solidFill>
                  <a:srgbClr val="000099"/>
                </a:solidFill>
              </a:rPr>
              <a:t>Volume (mL)</a:t>
            </a:r>
          </a:p>
        </p:txBody>
      </p:sp>
      <p:sp>
        <p:nvSpPr>
          <p:cNvPr id="9224" name="Line 8"/>
          <p:cNvSpPr>
            <a:spLocks noChangeShapeType="1"/>
          </p:cNvSpPr>
          <p:nvPr/>
        </p:nvSpPr>
        <p:spPr bwMode="auto">
          <a:xfrm>
            <a:off x="1550988" y="5846763"/>
            <a:ext cx="1587" cy="60325"/>
          </a:xfrm>
          <a:prstGeom prst="line">
            <a:avLst/>
          </a:prstGeom>
          <a:noFill/>
          <a:ln w="0">
            <a:solidFill>
              <a:srgbClr val="000000"/>
            </a:solidFill>
            <a:round/>
            <a:headEnd/>
            <a:tailEnd/>
          </a:ln>
        </p:spPr>
        <p:txBody>
          <a:bodyPr/>
          <a:lstStyle/>
          <a:p>
            <a:endParaRPr lang="it-IT"/>
          </a:p>
        </p:txBody>
      </p:sp>
      <p:sp>
        <p:nvSpPr>
          <p:cNvPr id="9225" name="Line 9"/>
          <p:cNvSpPr>
            <a:spLocks noChangeShapeType="1"/>
          </p:cNvSpPr>
          <p:nvPr/>
        </p:nvSpPr>
        <p:spPr bwMode="auto">
          <a:xfrm>
            <a:off x="1617663" y="5846763"/>
            <a:ext cx="0" cy="60325"/>
          </a:xfrm>
          <a:prstGeom prst="line">
            <a:avLst/>
          </a:prstGeom>
          <a:noFill/>
          <a:ln w="0">
            <a:solidFill>
              <a:srgbClr val="000000"/>
            </a:solidFill>
            <a:round/>
            <a:headEnd/>
            <a:tailEnd/>
          </a:ln>
        </p:spPr>
        <p:txBody>
          <a:bodyPr/>
          <a:lstStyle/>
          <a:p>
            <a:endParaRPr lang="it-IT"/>
          </a:p>
        </p:txBody>
      </p:sp>
      <p:sp>
        <p:nvSpPr>
          <p:cNvPr id="9226" name="Line 10"/>
          <p:cNvSpPr>
            <a:spLocks noChangeShapeType="1"/>
          </p:cNvSpPr>
          <p:nvPr/>
        </p:nvSpPr>
        <p:spPr bwMode="auto">
          <a:xfrm>
            <a:off x="1685925" y="5846763"/>
            <a:ext cx="0" cy="60325"/>
          </a:xfrm>
          <a:prstGeom prst="line">
            <a:avLst/>
          </a:prstGeom>
          <a:noFill/>
          <a:ln w="0">
            <a:solidFill>
              <a:srgbClr val="000000"/>
            </a:solidFill>
            <a:round/>
            <a:headEnd/>
            <a:tailEnd/>
          </a:ln>
        </p:spPr>
        <p:txBody>
          <a:bodyPr/>
          <a:lstStyle/>
          <a:p>
            <a:endParaRPr lang="it-IT"/>
          </a:p>
        </p:txBody>
      </p:sp>
      <p:sp>
        <p:nvSpPr>
          <p:cNvPr id="9227" name="Line 11"/>
          <p:cNvSpPr>
            <a:spLocks noChangeShapeType="1"/>
          </p:cNvSpPr>
          <p:nvPr/>
        </p:nvSpPr>
        <p:spPr bwMode="auto">
          <a:xfrm>
            <a:off x="1751013" y="5846763"/>
            <a:ext cx="1587" cy="60325"/>
          </a:xfrm>
          <a:prstGeom prst="line">
            <a:avLst/>
          </a:prstGeom>
          <a:noFill/>
          <a:ln w="0">
            <a:solidFill>
              <a:srgbClr val="000000"/>
            </a:solidFill>
            <a:round/>
            <a:headEnd/>
            <a:tailEnd/>
          </a:ln>
        </p:spPr>
        <p:txBody>
          <a:bodyPr/>
          <a:lstStyle/>
          <a:p>
            <a:endParaRPr lang="it-IT"/>
          </a:p>
        </p:txBody>
      </p:sp>
      <p:sp>
        <p:nvSpPr>
          <p:cNvPr id="9228" name="Line 12"/>
          <p:cNvSpPr>
            <a:spLocks noChangeShapeType="1"/>
          </p:cNvSpPr>
          <p:nvPr/>
        </p:nvSpPr>
        <p:spPr bwMode="auto">
          <a:xfrm>
            <a:off x="1824038" y="5846763"/>
            <a:ext cx="1587" cy="77787"/>
          </a:xfrm>
          <a:prstGeom prst="line">
            <a:avLst/>
          </a:prstGeom>
          <a:noFill/>
          <a:ln w="0">
            <a:solidFill>
              <a:srgbClr val="000000"/>
            </a:solidFill>
            <a:round/>
            <a:headEnd/>
            <a:tailEnd/>
          </a:ln>
        </p:spPr>
        <p:txBody>
          <a:bodyPr/>
          <a:lstStyle/>
          <a:p>
            <a:endParaRPr lang="it-IT"/>
          </a:p>
        </p:txBody>
      </p:sp>
      <p:sp>
        <p:nvSpPr>
          <p:cNvPr id="9229" name="Line 13"/>
          <p:cNvSpPr>
            <a:spLocks noChangeShapeType="1"/>
          </p:cNvSpPr>
          <p:nvPr/>
        </p:nvSpPr>
        <p:spPr bwMode="auto">
          <a:xfrm>
            <a:off x="1889125" y="5846763"/>
            <a:ext cx="1588" cy="60325"/>
          </a:xfrm>
          <a:prstGeom prst="line">
            <a:avLst/>
          </a:prstGeom>
          <a:noFill/>
          <a:ln w="0">
            <a:solidFill>
              <a:srgbClr val="000000"/>
            </a:solidFill>
            <a:round/>
            <a:headEnd/>
            <a:tailEnd/>
          </a:ln>
        </p:spPr>
        <p:txBody>
          <a:bodyPr/>
          <a:lstStyle/>
          <a:p>
            <a:endParaRPr lang="it-IT"/>
          </a:p>
        </p:txBody>
      </p:sp>
      <p:sp>
        <p:nvSpPr>
          <p:cNvPr id="9230" name="Line 14"/>
          <p:cNvSpPr>
            <a:spLocks noChangeShapeType="1"/>
          </p:cNvSpPr>
          <p:nvPr/>
        </p:nvSpPr>
        <p:spPr bwMode="auto">
          <a:xfrm>
            <a:off x="1955800" y="5846763"/>
            <a:ext cx="1588" cy="60325"/>
          </a:xfrm>
          <a:prstGeom prst="line">
            <a:avLst/>
          </a:prstGeom>
          <a:noFill/>
          <a:ln w="0">
            <a:solidFill>
              <a:srgbClr val="000000"/>
            </a:solidFill>
            <a:round/>
            <a:headEnd/>
            <a:tailEnd/>
          </a:ln>
        </p:spPr>
        <p:txBody>
          <a:bodyPr/>
          <a:lstStyle/>
          <a:p>
            <a:endParaRPr lang="it-IT"/>
          </a:p>
        </p:txBody>
      </p:sp>
      <p:sp>
        <p:nvSpPr>
          <p:cNvPr id="9231" name="Line 15"/>
          <p:cNvSpPr>
            <a:spLocks noChangeShapeType="1"/>
          </p:cNvSpPr>
          <p:nvPr/>
        </p:nvSpPr>
        <p:spPr bwMode="auto">
          <a:xfrm>
            <a:off x="2020888" y="5846763"/>
            <a:ext cx="1587" cy="60325"/>
          </a:xfrm>
          <a:prstGeom prst="line">
            <a:avLst/>
          </a:prstGeom>
          <a:noFill/>
          <a:ln w="0">
            <a:solidFill>
              <a:srgbClr val="000000"/>
            </a:solidFill>
            <a:round/>
            <a:headEnd/>
            <a:tailEnd/>
          </a:ln>
        </p:spPr>
        <p:txBody>
          <a:bodyPr/>
          <a:lstStyle/>
          <a:p>
            <a:endParaRPr lang="it-IT"/>
          </a:p>
        </p:txBody>
      </p:sp>
      <p:sp>
        <p:nvSpPr>
          <p:cNvPr id="9232" name="Line 16"/>
          <p:cNvSpPr>
            <a:spLocks noChangeShapeType="1"/>
          </p:cNvSpPr>
          <p:nvPr/>
        </p:nvSpPr>
        <p:spPr bwMode="auto">
          <a:xfrm>
            <a:off x="2087563" y="5846763"/>
            <a:ext cx="3175" cy="60325"/>
          </a:xfrm>
          <a:prstGeom prst="line">
            <a:avLst/>
          </a:prstGeom>
          <a:noFill/>
          <a:ln w="0">
            <a:solidFill>
              <a:srgbClr val="000000"/>
            </a:solidFill>
            <a:round/>
            <a:headEnd/>
            <a:tailEnd/>
          </a:ln>
        </p:spPr>
        <p:txBody>
          <a:bodyPr/>
          <a:lstStyle/>
          <a:p>
            <a:endParaRPr lang="it-IT"/>
          </a:p>
        </p:txBody>
      </p:sp>
      <p:sp>
        <p:nvSpPr>
          <p:cNvPr id="9233" name="Line 17"/>
          <p:cNvSpPr>
            <a:spLocks noChangeShapeType="1"/>
          </p:cNvSpPr>
          <p:nvPr/>
        </p:nvSpPr>
        <p:spPr bwMode="auto">
          <a:xfrm>
            <a:off x="2160588" y="5846763"/>
            <a:ext cx="1587" cy="115887"/>
          </a:xfrm>
          <a:prstGeom prst="line">
            <a:avLst/>
          </a:prstGeom>
          <a:noFill/>
          <a:ln w="0">
            <a:solidFill>
              <a:srgbClr val="000000"/>
            </a:solidFill>
            <a:round/>
            <a:headEnd/>
            <a:tailEnd/>
          </a:ln>
        </p:spPr>
        <p:txBody>
          <a:bodyPr/>
          <a:lstStyle/>
          <a:p>
            <a:endParaRPr lang="it-IT"/>
          </a:p>
        </p:txBody>
      </p:sp>
      <p:sp>
        <p:nvSpPr>
          <p:cNvPr id="9234" name="Rectangle 18"/>
          <p:cNvSpPr>
            <a:spLocks noChangeArrowheads="1"/>
          </p:cNvSpPr>
          <p:nvPr/>
        </p:nvSpPr>
        <p:spPr bwMode="auto">
          <a:xfrm>
            <a:off x="2051050" y="5962650"/>
            <a:ext cx="314325" cy="152400"/>
          </a:xfrm>
          <a:prstGeom prst="rect">
            <a:avLst/>
          </a:prstGeom>
          <a:noFill/>
          <a:ln w="9525">
            <a:noFill/>
            <a:miter lim="800000"/>
            <a:headEnd/>
            <a:tailEnd/>
          </a:ln>
        </p:spPr>
        <p:txBody>
          <a:bodyPr wrap="none" lIns="0" tIns="0" rIns="0" bIns="0">
            <a:spAutoFit/>
          </a:bodyPr>
          <a:lstStyle/>
          <a:p>
            <a:r>
              <a:rPr lang="it-IT" sz="1000">
                <a:solidFill>
                  <a:srgbClr val="000099"/>
                </a:solidFill>
              </a:rPr>
              <a:t>  9,90</a:t>
            </a:r>
          </a:p>
        </p:txBody>
      </p:sp>
      <p:sp>
        <p:nvSpPr>
          <p:cNvPr id="9235" name="Line 19"/>
          <p:cNvSpPr>
            <a:spLocks noChangeShapeType="1"/>
          </p:cNvSpPr>
          <p:nvPr/>
        </p:nvSpPr>
        <p:spPr bwMode="auto">
          <a:xfrm>
            <a:off x="2227263" y="5846763"/>
            <a:ext cx="0" cy="60325"/>
          </a:xfrm>
          <a:prstGeom prst="line">
            <a:avLst/>
          </a:prstGeom>
          <a:noFill/>
          <a:ln w="0">
            <a:solidFill>
              <a:srgbClr val="000000"/>
            </a:solidFill>
            <a:round/>
            <a:headEnd/>
            <a:tailEnd/>
          </a:ln>
        </p:spPr>
        <p:txBody>
          <a:bodyPr/>
          <a:lstStyle/>
          <a:p>
            <a:endParaRPr lang="it-IT"/>
          </a:p>
        </p:txBody>
      </p:sp>
      <p:sp>
        <p:nvSpPr>
          <p:cNvPr id="9236" name="Line 20"/>
          <p:cNvSpPr>
            <a:spLocks noChangeShapeType="1"/>
          </p:cNvSpPr>
          <p:nvPr/>
        </p:nvSpPr>
        <p:spPr bwMode="auto">
          <a:xfrm>
            <a:off x="2293938" y="5846763"/>
            <a:ext cx="0" cy="60325"/>
          </a:xfrm>
          <a:prstGeom prst="line">
            <a:avLst/>
          </a:prstGeom>
          <a:noFill/>
          <a:ln w="0">
            <a:solidFill>
              <a:srgbClr val="000000"/>
            </a:solidFill>
            <a:round/>
            <a:headEnd/>
            <a:tailEnd/>
          </a:ln>
        </p:spPr>
        <p:txBody>
          <a:bodyPr/>
          <a:lstStyle/>
          <a:p>
            <a:endParaRPr lang="it-IT"/>
          </a:p>
        </p:txBody>
      </p:sp>
      <p:sp>
        <p:nvSpPr>
          <p:cNvPr id="9237" name="Line 21"/>
          <p:cNvSpPr>
            <a:spLocks noChangeShapeType="1"/>
          </p:cNvSpPr>
          <p:nvPr/>
        </p:nvSpPr>
        <p:spPr bwMode="auto">
          <a:xfrm>
            <a:off x="2357438" y="5846763"/>
            <a:ext cx="3175" cy="60325"/>
          </a:xfrm>
          <a:prstGeom prst="line">
            <a:avLst/>
          </a:prstGeom>
          <a:noFill/>
          <a:ln w="0">
            <a:solidFill>
              <a:srgbClr val="000000"/>
            </a:solidFill>
            <a:round/>
            <a:headEnd/>
            <a:tailEnd/>
          </a:ln>
        </p:spPr>
        <p:txBody>
          <a:bodyPr/>
          <a:lstStyle/>
          <a:p>
            <a:endParaRPr lang="it-IT"/>
          </a:p>
        </p:txBody>
      </p:sp>
      <p:sp>
        <p:nvSpPr>
          <p:cNvPr id="9238" name="Line 22"/>
          <p:cNvSpPr>
            <a:spLocks noChangeShapeType="1"/>
          </p:cNvSpPr>
          <p:nvPr/>
        </p:nvSpPr>
        <p:spPr bwMode="auto">
          <a:xfrm>
            <a:off x="2433638" y="5846763"/>
            <a:ext cx="1587" cy="60325"/>
          </a:xfrm>
          <a:prstGeom prst="line">
            <a:avLst/>
          </a:prstGeom>
          <a:noFill/>
          <a:ln w="0">
            <a:solidFill>
              <a:srgbClr val="000000"/>
            </a:solidFill>
            <a:round/>
            <a:headEnd/>
            <a:tailEnd/>
          </a:ln>
        </p:spPr>
        <p:txBody>
          <a:bodyPr/>
          <a:lstStyle/>
          <a:p>
            <a:endParaRPr lang="it-IT"/>
          </a:p>
        </p:txBody>
      </p:sp>
      <p:sp>
        <p:nvSpPr>
          <p:cNvPr id="9239" name="Line 23"/>
          <p:cNvSpPr>
            <a:spLocks noChangeShapeType="1"/>
          </p:cNvSpPr>
          <p:nvPr/>
        </p:nvSpPr>
        <p:spPr bwMode="auto">
          <a:xfrm>
            <a:off x="2497138" y="5846763"/>
            <a:ext cx="3175" cy="77787"/>
          </a:xfrm>
          <a:prstGeom prst="line">
            <a:avLst/>
          </a:prstGeom>
          <a:noFill/>
          <a:ln w="0">
            <a:solidFill>
              <a:srgbClr val="000000"/>
            </a:solidFill>
            <a:round/>
            <a:headEnd/>
            <a:tailEnd/>
          </a:ln>
        </p:spPr>
        <p:txBody>
          <a:bodyPr/>
          <a:lstStyle/>
          <a:p>
            <a:endParaRPr lang="it-IT"/>
          </a:p>
        </p:txBody>
      </p:sp>
      <p:sp>
        <p:nvSpPr>
          <p:cNvPr id="9240" name="Line 24"/>
          <p:cNvSpPr>
            <a:spLocks noChangeShapeType="1"/>
          </p:cNvSpPr>
          <p:nvPr/>
        </p:nvSpPr>
        <p:spPr bwMode="auto">
          <a:xfrm>
            <a:off x="2563813" y="5846763"/>
            <a:ext cx="1587" cy="60325"/>
          </a:xfrm>
          <a:prstGeom prst="line">
            <a:avLst/>
          </a:prstGeom>
          <a:noFill/>
          <a:ln w="0">
            <a:solidFill>
              <a:srgbClr val="000000"/>
            </a:solidFill>
            <a:round/>
            <a:headEnd/>
            <a:tailEnd/>
          </a:ln>
        </p:spPr>
        <p:txBody>
          <a:bodyPr/>
          <a:lstStyle/>
          <a:p>
            <a:endParaRPr lang="it-IT"/>
          </a:p>
        </p:txBody>
      </p:sp>
      <p:sp>
        <p:nvSpPr>
          <p:cNvPr id="9241" name="Line 25"/>
          <p:cNvSpPr>
            <a:spLocks noChangeShapeType="1"/>
          </p:cNvSpPr>
          <p:nvPr/>
        </p:nvSpPr>
        <p:spPr bwMode="auto">
          <a:xfrm>
            <a:off x="2628900" y="5846763"/>
            <a:ext cx="1588" cy="60325"/>
          </a:xfrm>
          <a:prstGeom prst="line">
            <a:avLst/>
          </a:prstGeom>
          <a:noFill/>
          <a:ln w="0">
            <a:solidFill>
              <a:srgbClr val="000000"/>
            </a:solidFill>
            <a:round/>
            <a:headEnd/>
            <a:tailEnd/>
          </a:ln>
        </p:spPr>
        <p:txBody>
          <a:bodyPr/>
          <a:lstStyle/>
          <a:p>
            <a:endParaRPr lang="it-IT"/>
          </a:p>
        </p:txBody>
      </p:sp>
      <p:sp>
        <p:nvSpPr>
          <p:cNvPr id="9242" name="Line 26"/>
          <p:cNvSpPr>
            <a:spLocks noChangeShapeType="1"/>
          </p:cNvSpPr>
          <p:nvPr/>
        </p:nvSpPr>
        <p:spPr bwMode="auto">
          <a:xfrm>
            <a:off x="2695575" y="5846763"/>
            <a:ext cx="1588" cy="60325"/>
          </a:xfrm>
          <a:prstGeom prst="line">
            <a:avLst/>
          </a:prstGeom>
          <a:noFill/>
          <a:ln w="0">
            <a:solidFill>
              <a:srgbClr val="000000"/>
            </a:solidFill>
            <a:round/>
            <a:headEnd/>
            <a:tailEnd/>
          </a:ln>
        </p:spPr>
        <p:txBody>
          <a:bodyPr/>
          <a:lstStyle/>
          <a:p>
            <a:endParaRPr lang="it-IT"/>
          </a:p>
        </p:txBody>
      </p:sp>
      <p:sp>
        <p:nvSpPr>
          <p:cNvPr id="9243" name="Line 27"/>
          <p:cNvSpPr>
            <a:spLocks noChangeShapeType="1"/>
          </p:cNvSpPr>
          <p:nvPr/>
        </p:nvSpPr>
        <p:spPr bwMode="auto">
          <a:xfrm>
            <a:off x="2770188" y="5846763"/>
            <a:ext cx="0" cy="60325"/>
          </a:xfrm>
          <a:prstGeom prst="line">
            <a:avLst/>
          </a:prstGeom>
          <a:noFill/>
          <a:ln w="0">
            <a:solidFill>
              <a:srgbClr val="000000"/>
            </a:solidFill>
            <a:round/>
            <a:headEnd/>
            <a:tailEnd/>
          </a:ln>
        </p:spPr>
        <p:txBody>
          <a:bodyPr/>
          <a:lstStyle/>
          <a:p>
            <a:endParaRPr lang="it-IT"/>
          </a:p>
        </p:txBody>
      </p:sp>
      <p:sp>
        <p:nvSpPr>
          <p:cNvPr id="9244" name="Line 28"/>
          <p:cNvSpPr>
            <a:spLocks noChangeShapeType="1"/>
          </p:cNvSpPr>
          <p:nvPr/>
        </p:nvSpPr>
        <p:spPr bwMode="auto">
          <a:xfrm>
            <a:off x="2836863" y="5846763"/>
            <a:ext cx="0" cy="115887"/>
          </a:xfrm>
          <a:prstGeom prst="line">
            <a:avLst/>
          </a:prstGeom>
          <a:noFill/>
          <a:ln w="0">
            <a:solidFill>
              <a:srgbClr val="000000"/>
            </a:solidFill>
            <a:round/>
            <a:headEnd/>
            <a:tailEnd/>
          </a:ln>
        </p:spPr>
        <p:txBody>
          <a:bodyPr/>
          <a:lstStyle/>
          <a:p>
            <a:endParaRPr lang="it-IT"/>
          </a:p>
        </p:txBody>
      </p:sp>
      <p:sp>
        <p:nvSpPr>
          <p:cNvPr id="9245" name="Rectangle 29"/>
          <p:cNvSpPr>
            <a:spLocks noChangeArrowheads="1"/>
          </p:cNvSpPr>
          <p:nvPr/>
        </p:nvSpPr>
        <p:spPr bwMode="auto">
          <a:xfrm>
            <a:off x="2711450" y="5962650"/>
            <a:ext cx="347663" cy="152400"/>
          </a:xfrm>
          <a:prstGeom prst="rect">
            <a:avLst/>
          </a:prstGeom>
          <a:noFill/>
          <a:ln w="9525">
            <a:noFill/>
            <a:miter lim="800000"/>
            <a:headEnd/>
            <a:tailEnd/>
          </a:ln>
        </p:spPr>
        <p:txBody>
          <a:bodyPr wrap="none" lIns="0" tIns="0" rIns="0" bIns="0">
            <a:spAutoFit/>
          </a:bodyPr>
          <a:lstStyle/>
          <a:p>
            <a:r>
              <a:rPr lang="it-IT" sz="1000">
                <a:solidFill>
                  <a:srgbClr val="000099"/>
                </a:solidFill>
              </a:rPr>
              <a:t> 11,31</a:t>
            </a:r>
          </a:p>
        </p:txBody>
      </p:sp>
      <p:sp>
        <p:nvSpPr>
          <p:cNvPr id="9246" name="Line 30"/>
          <p:cNvSpPr>
            <a:spLocks noChangeShapeType="1"/>
          </p:cNvSpPr>
          <p:nvPr/>
        </p:nvSpPr>
        <p:spPr bwMode="auto">
          <a:xfrm>
            <a:off x="2901950" y="5846763"/>
            <a:ext cx="1588" cy="60325"/>
          </a:xfrm>
          <a:prstGeom prst="line">
            <a:avLst/>
          </a:prstGeom>
          <a:noFill/>
          <a:ln w="0">
            <a:solidFill>
              <a:srgbClr val="000000"/>
            </a:solidFill>
            <a:round/>
            <a:headEnd/>
            <a:tailEnd/>
          </a:ln>
        </p:spPr>
        <p:txBody>
          <a:bodyPr/>
          <a:lstStyle/>
          <a:p>
            <a:endParaRPr lang="it-IT"/>
          </a:p>
        </p:txBody>
      </p:sp>
      <p:sp>
        <p:nvSpPr>
          <p:cNvPr id="9247" name="Line 31"/>
          <p:cNvSpPr>
            <a:spLocks noChangeShapeType="1"/>
          </p:cNvSpPr>
          <p:nvPr/>
        </p:nvSpPr>
        <p:spPr bwMode="auto">
          <a:xfrm>
            <a:off x="2968625" y="5846763"/>
            <a:ext cx="1588" cy="60325"/>
          </a:xfrm>
          <a:prstGeom prst="line">
            <a:avLst/>
          </a:prstGeom>
          <a:noFill/>
          <a:ln w="0">
            <a:solidFill>
              <a:srgbClr val="000000"/>
            </a:solidFill>
            <a:round/>
            <a:headEnd/>
            <a:tailEnd/>
          </a:ln>
        </p:spPr>
        <p:txBody>
          <a:bodyPr/>
          <a:lstStyle/>
          <a:p>
            <a:endParaRPr lang="it-IT"/>
          </a:p>
        </p:txBody>
      </p:sp>
      <p:sp>
        <p:nvSpPr>
          <p:cNvPr id="9248" name="Line 32"/>
          <p:cNvSpPr>
            <a:spLocks noChangeShapeType="1"/>
          </p:cNvSpPr>
          <p:nvPr/>
        </p:nvSpPr>
        <p:spPr bwMode="auto">
          <a:xfrm>
            <a:off x="3040063" y="5846763"/>
            <a:ext cx="1587" cy="60325"/>
          </a:xfrm>
          <a:prstGeom prst="line">
            <a:avLst/>
          </a:prstGeom>
          <a:noFill/>
          <a:ln w="0">
            <a:solidFill>
              <a:srgbClr val="000000"/>
            </a:solidFill>
            <a:round/>
            <a:headEnd/>
            <a:tailEnd/>
          </a:ln>
        </p:spPr>
        <p:txBody>
          <a:bodyPr/>
          <a:lstStyle/>
          <a:p>
            <a:endParaRPr lang="it-IT"/>
          </a:p>
        </p:txBody>
      </p:sp>
      <p:sp>
        <p:nvSpPr>
          <p:cNvPr id="9249" name="Line 33"/>
          <p:cNvSpPr>
            <a:spLocks noChangeShapeType="1"/>
          </p:cNvSpPr>
          <p:nvPr/>
        </p:nvSpPr>
        <p:spPr bwMode="auto">
          <a:xfrm>
            <a:off x="3106738" y="5846763"/>
            <a:ext cx="3175" cy="60325"/>
          </a:xfrm>
          <a:prstGeom prst="line">
            <a:avLst/>
          </a:prstGeom>
          <a:noFill/>
          <a:ln w="0">
            <a:solidFill>
              <a:srgbClr val="000000"/>
            </a:solidFill>
            <a:round/>
            <a:headEnd/>
            <a:tailEnd/>
          </a:ln>
        </p:spPr>
        <p:txBody>
          <a:bodyPr/>
          <a:lstStyle/>
          <a:p>
            <a:endParaRPr lang="it-IT"/>
          </a:p>
        </p:txBody>
      </p:sp>
      <p:sp>
        <p:nvSpPr>
          <p:cNvPr id="9250" name="Line 34"/>
          <p:cNvSpPr>
            <a:spLocks noChangeShapeType="1"/>
          </p:cNvSpPr>
          <p:nvPr/>
        </p:nvSpPr>
        <p:spPr bwMode="auto">
          <a:xfrm>
            <a:off x="3171825" y="5846763"/>
            <a:ext cx="3175" cy="77787"/>
          </a:xfrm>
          <a:prstGeom prst="line">
            <a:avLst/>
          </a:prstGeom>
          <a:noFill/>
          <a:ln w="0">
            <a:solidFill>
              <a:srgbClr val="000000"/>
            </a:solidFill>
            <a:round/>
            <a:headEnd/>
            <a:tailEnd/>
          </a:ln>
        </p:spPr>
        <p:txBody>
          <a:bodyPr/>
          <a:lstStyle/>
          <a:p>
            <a:endParaRPr lang="it-IT"/>
          </a:p>
        </p:txBody>
      </p:sp>
      <p:sp>
        <p:nvSpPr>
          <p:cNvPr id="9251" name="Line 35"/>
          <p:cNvSpPr>
            <a:spLocks noChangeShapeType="1"/>
          </p:cNvSpPr>
          <p:nvPr/>
        </p:nvSpPr>
        <p:spPr bwMode="auto">
          <a:xfrm>
            <a:off x="3240088" y="5846763"/>
            <a:ext cx="1587" cy="60325"/>
          </a:xfrm>
          <a:prstGeom prst="line">
            <a:avLst/>
          </a:prstGeom>
          <a:noFill/>
          <a:ln w="0">
            <a:solidFill>
              <a:srgbClr val="000000"/>
            </a:solidFill>
            <a:round/>
            <a:headEnd/>
            <a:tailEnd/>
          </a:ln>
        </p:spPr>
        <p:txBody>
          <a:bodyPr/>
          <a:lstStyle/>
          <a:p>
            <a:endParaRPr lang="it-IT"/>
          </a:p>
        </p:txBody>
      </p:sp>
      <p:sp>
        <p:nvSpPr>
          <p:cNvPr id="9252" name="Line 36"/>
          <p:cNvSpPr>
            <a:spLocks noChangeShapeType="1"/>
          </p:cNvSpPr>
          <p:nvPr/>
        </p:nvSpPr>
        <p:spPr bwMode="auto">
          <a:xfrm>
            <a:off x="3305175" y="5846763"/>
            <a:ext cx="1588" cy="60325"/>
          </a:xfrm>
          <a:prstGeom prst="line">
            <a:avLst/>
          </a:prstGeom>
          <a:noFill/>
          <a:ln w="0">
            <a:solidFill>
              <a:srgbClr val="000000"/>
            </a:solidFill>
            <a:round/>
            <a:headEnd/>
            <a:tailEnd/>
          </a:ln>
        </p:spPr>
        <p:txBody>
          <a:bodyPr/>
          <a:lstStyle/>
          <a:p>
            <a:endParaRPr lang="it-IT"/>
          </a:p>
        </p:txBody>
      </p:sp>
      <p:sp>
        <p:nvSpPr>
          <p:cNvPr id="9253" name="Line 37"/>
          <p:cNvSpPr>
            <a:spLocks noChangeShapeType="1"/>
          </p:cNvSpPr>
          <p:nvPr/>
        </p:nvSpPr>
        <p:spPr bwMode="auto">
          <a:xfrm>
            <a:off x="3378200" y="5846763"/>
            <a:ext cx="0" cy="60325"/>
          </a:xfrm>
          <a:prstGeom prst="line">
            <a:avLst/>
          </a:prstGeom>
          <a:noFill/>
          <a:ln w="0">
            <a:solidFill>
              <a:srgbClr val="000000"/>
            </a:solidFill>
            <a:round/>
            <a:headEnd/>
            <a:tailEnd/>
          </a:ln>
        </p:spPr>
        <p:txBody>
          <a:bodyPr/>
          <a:lstStyle/>
          <a:p>
            <a:endParaRPr lang="it-IT"/>
          </a:p>
        </p:txBody>
      </p:sp>
      <p:sp>
        <p:nvSpPr>
          <p:cNvPr id="9254" name="Line 38"/>
          <p:cNvSpPr>
            <a:spLocks noChangeShapeType="1"/>
          </p:cNvSpPr>
          <p:nvPr/>
        </p:nvSpPr>
        <p:spPr bwMode="auto">
          <a:xfrm>
            <a:off x="3444875" y="5846763"/>
            <a:ext cx="0" cy="60325"/>
          </a:xfrm>
          <a:prstGeom prst="line">
            <a:avLst/>
          </a:prstGeom>
          <a:noFill/>
          <a:ln w="0">
            <a:solidFill>
              <a:srgbClr val="000000"/>
            </a:solidFill>
            <a:round/>
            <a:headEnd/>
            <a:tailEnd/>
          </a:ln>
        </p:spPr>
        <p:txBody>
          <a:bodyPr/>
          <a:lstStyle/>
          <a:p>
            <a:endParaRPr lang="it-IT"/>
          </a:p>
        </p:txBody>
      </p:sp>
      <p:sp>
        <p:nvSpPr>
          <p:cNvPr id="9255" name="Line 39"/>
          <p:cNvSpPr>
            <a:spLocks noChangeShapeType="1"/>
          </p:cNvSpPr>
          <p:nvPr/>
        </p:nvSpPr>
        <p:spPr bwMode="auto">
          <a:xfrm>
            <a:off x="3509963" y="5846763"/>
            <a:ext cx="1587" cy="115887"/>
          </a:xfrm>
          <a:prstGeom prst="line">
            <a:avLst/>
          </a:prstGeom>
          <a:noFill/>
          <a:ln w="0">
            <a:solidFill>
              <a:srgbClr val="000000"/>
            </a:solidFill>
            <a:round/>
            <a:headEnd/>
            <a:tailEnd/>
          </a:ln>
        </p:spPr>
        <p:txBody>
          <a:bodyPr/>
          <a:lstStyle/>
          <a:p>
            <a:endParaRPr lang="it-IT"/>
          </a:p>
        </p:txBody>
      </p:sp>
      <p:sp>
        <p:nvSpPr>
          <p:cNvPr id="9256" name="Rectangle 40"/>
          <p:cNvSpPr>
            <a:spLocks noChangeArrowheads="1"/>
          </p:cNvSpPr>
          <p:nvPr/>
        </p:nvSpPr>
        <p:spPr bwMode="auto">
          <a:xfrm>
            <a:off x="3386138" y="5962650"/>
            <a:ext cx="349250" cy="152400"/>
          </a:xfrm>
          <a:prstGeom prst="rect">
            <a:avLst/>
          </a:prstGeom>
          <a:noFill/>
          <a:ln w="9525">
            <a:noFill/>
            <a:miter lim="800000"/>
            <a:headEnd/>
            <a:tailEnd/>
          </a:ln>
        </p:spPr>
        <p:txBody>
          <a:bodyPr wrap="none" lIns="0" tIns="0" rIns="0" bIns="0">
            <a:spAutoFit/>
          </a:bodyPr>
          <a:lstStyle/>
          <a:p>
            <a:r>
              <a:rPr lang="it-IT" sz="1000">
                <a:solidFill>
                  <a:srgbClr val="000099"/>
                </a:solidFill>
              </a:rPr>
              <a:t> 12,72</a:t>
            </a:r>
          </a:p>
        </p:txBody>
      </p:sp>
      <p:sp>
        <p:nvSpPr>
          <p:cNvPr id="9257" name="Line 41"/>
          <p:cNvSpPr>
            <a:spLocks noChangeShapeType="1"/>
          </p:cNvSpPr>
          <p:nvPr/>
        </p:nvSpPr>
        <p:spPr bwMode="auto">
          <a:xfrm>
            <a:off x="3576638" y="5846763"/>
            <a:ext cx="3175" cy="60325"/>
          </a:xfrm>
          <a:prstGeom prst="line">
            <a:avLst/>
          </a:prstGeom>
          <a:noFill/>
          <a:ln w="0">
            <a:solidFill>
              <a:srgbClr val="000000"/>
            </a:solidFill>
            <a:round/>
            <a:headEnd/>
            <a:tailEnd/>
          </a:ln>
        </p:spPr>
        <p:txBody>
          <a:bodyPr/>
          <a:lstStyle/>
          <a:p>
            <a:endParaRPr lang="it-IT"/>
          </a:p>
        </p:txBody>
      </p:sp>
      <p:sp>
        <p:nvSpPr>
          <p:cNvPr id="9258" name="Line 42"/>
          <p:cNvSpPr>
            <a:spLocks noChangeShapeType="1"/>
          </p:cNvSpPr>
          <p:nvPr/>
        </p:nvSpPr>
        <p:spPr bwMode="auto">
          <a:xfrm>
            <a:off x="3649663" y="5846763"/>
            <a:ext cx="1587" cy="60325"/>
          </a:xfrm>
          <a:prstGeom prst="line">
            <a:avLst/>
          </a:prstGeom>
          <a:noFill/>
          <a:ln w="0">
            <a:solidFill>
              <a:srgbClr val="000000"/>
            </a:solidFill>
            <a:round/>
            <a:headEnd/>
            <a:tailEnd/>
          </a:ln>
        </p:spPr>
        <p:txBody>
          <a:bodyPr/>
          <a:lstStyle/>
          <a:p>
            <a:endParaRPr lang="it-IT"/>
          </a:p>
        </p:txBody>
      </p:sp>
      <p:sp>
        <p:nvSpPr>
          <p:cNvPr id="9259" name="Line 43"/>
          <p:cNvSpPr>
            <a:spLocks noChangeShapeType="1"/>
          </p:cNvSpPr>
          <p:nvPr/>
        </p:nvSpPr>
        <p:spPr bwMode="auto">
          <a:xfrm>
            <a:off x="3716338" y="5846763"/>
            <a:ext cx="1587" cy="60325"/>
          </a:xfrm>
          <a:prstGeom prst="line">
            <a:avLst/>
          </a:prstGeom>
          <a:noFill/>
          <a:ln w="0">
            <a:solidFill>
              <a:srgbClr val="000000"/>
            </a:solidFill>
            <a:round/>
            <a:headEnd/>
            <a:tailEnd/>
          </a:ln>
        </p:spPr>
        <p:txBody>
          <a:bodyPr/>
          <a:lstStyle/>
          <a:p>
            <a:endParaRPr lang="it-IT"/>
          </a:p>
        </p:txBody>
      </p:sp>
      <p:sp>
        <p:nvSpPr>
          <p:cNvPr id="9260" name="Line 44"/>
          <p:cNvSpPr>
            <a:spLocks noChangeShapeType="1"/>
          </p:cNvSpPr>
          <p:nvPr/>
        </p:nvSpPr>
        <p:spPr bwMode="auto">
          <a:xfrm>
            <a:off x="3781425" y="5846763"/>
            <a:ext cx="1588" cy="60325"/>
          </a:xfrm>
          <a:prstGeom prst="line">
            <a:avLst/>
          </a:prstGeom>
          <a:noFill/>
          <a:ln w="0">
            <a:solidFill>
              <a:srgbClr val="000000"/>
            </a:solidFill>
            <a:round/>
            <a:headEnd/>
            <a:tailEnd/>
          </a:ln>
        </p:spPr>
        <p:txBody>
          <a:bodyPr/>
          <a:lstStyle/>
          <a:p>
            <a:endParaRPr lang="it-IT"/>
          </a:p>
        </p:txBody>
      </p:sp>
      <p:sp>
        <p:nvSpPr>
          <p:cNvPr id="9261" name="Line 45"/>
          <p:cNvSpPr>
            <a:spLocks noChangeShapeType="1"/>
          </p:cNvSpPr>
          <p:nvPr/>
        </p:nvSpPr>
        <p:spPr bwMode="auto">
          <a:xfrm>
            <a:off x="3848100" y="5846763"/>
            <a:ext cx="1588" cy="77787"/>
          </a:xfrm>
          <a:prstGeom prst="line">
            <a:avLst/>
          </a:prstGeom>
          <a:noFill/>
          <a:ln w="0">
            <a:solidFill>
              <a:srgbClr val="000000"/>
            </a:solidFill>
            <a:round/>
            <a:headEnd/>
            <a:tailEnd/>
          </a:ln>
        </p:spPr>
        <p:txBody>
          <a:bodyPr/>
          <a:lstStyle/>
          <a:p>
            <a:endParaRPr lang="it-IT"/>
          </a:p>
        </p:txBody>
      </p:sp>
      <p:sp>
        <p:nvSpPr>
          <p:cNvPr id="9262" name="Line 46"/>
          <p:cNvSpPr>
            <a:spLocks noChangeShapeType="1"/>
          </p:cNvSpPr>
          <p:nvPr/>
        </p:nvSpPr>
        <p:spPr bwMode="auto">
          <a:xfrm>
            <a:off x="3914775" y="5846763"/>
            <a:ext cx="0" cy="60325"/>
          </a:xfrm>
          <a:prstGeom prst="line">
            <a:avLst/>
          </a:prstGeom>
          <a:noFill/>
          <a:ln w="0">
            <a:solidFill>
              <a:srgbClr val="000000"/>
            </a:solidFill>
            <a:round/>
            <a:headEnd/>
            <a:tailEnd/>
          </a:ln>
        </p:spPr>
        <p:txBody>
          <a:bodyPr/>
          <a:lstStyle/>
          <a:p>
            <a:endParaRPr lang="it-IT"/>
          </a:p>
        </p:txBody>
      </p:sp>
      <p:sp>
        <p:nvSpPr>
          <p:cNvPr id="9263" name="Line 47"/>
          <p:cNvSpPr>
            <a:spLocks noChangeShapeType="1"/>
          </p:cNvSpPr>
          <p:nvPr/>
        </p:nvSpPr>
        <p:spPr bwMode="auto">
          <a:xfrm>
            <a:off x="3989388" y="5846763"/>
            <a:ext cx="0" cy="60325"/>
          </a:xfrm>
          <a:prstGeom prst="line">
            <a:avLst/>
          </a:prstGeom>
          <a:noFill/>
          <a:ln w="0">
            <a:solidFill>
              <a:srgbClr val="000000"/>
            </a:solidFill>
            <a:round/>
            <a:headEnd/>
            <a:tailEnd/>
          </a:ln>
        </p:spPr>
        <p:txBody>
          <a:bodyPr/>
          <a:lstStyle/>
          <a:p>
            <a:endParaRPr lang="it-IT"/>
          </a:p>
        </p:txBody>
      </p:sp>
      <p:sp>
        <p:nvSpPr>
          <p:cNvPr id="9264" name="Line 48"/>
          <p:cNvSpPr>
            <a:spLocks noChangeShapeType="1"/>
          </p:cNvSpPr>
          <p:nvPr/>
        </p:nvSpPr>
        <p:spPr bwMode="auto">
          <a:xfrm>
            <a:off x="4054475" y="5846763"/>
            <a:ext cx="1588" cy="60325"/>
          </a:xfrm>
          <a:prstGeom prst="line">
            <a:avLst/>
          </a:prstGeom>
          <a:noFill/>
          <a:ln w="0">
            <a:solidFill>
              <a:srgbClr val="000000"/>
            </a:solidFill>
            <a:round/>
            <a:headEnd/>
            <a:tailEnd/>
          </a:ln>
        </p:spPr>
        <p:txBody>
          <a:bodyPr/>
          <a:lstStyle/>
          <a:p>
            <a:endParaRPr lang="it-IT"/>
          </a:p>
        </p:txBody>
      </p:sp>
      <p:sp>
        <p:nvSpPr>
          <p:cNvPr id="9265" name="Line 49"/>
          <p:cNvSpPr>
            <a:spLocks noChangeShapeType="1"/>
          </p:cNvSpPr>
          <p:nvPr/>
        </p:nvSpPr>
        <p:spPr bwMode="auto">
          <a:xfrm>
            <a:off x="4121150" y="5846763"/>
            <a:ext cx="1588" cy="60325"/>
          </a:xfrm>
          <a:prstGeom prst="line">
            <a:avLst/>
          </a:prstGeom>
          <a:noFill/>
          <a:ln w="0">
            <a:solidFill>
              <a:srgbClr val="000000"/>
            </a:solidFill>
            <a:round/>
            <a:headEnd/>
            <a:tailEnd/>
          </a:ln>
        </p:spPr>
        <p:txBody>
          <a:bodyPr/>
          <a:lstStyle/>
          <a:p>
            <a:endParaRPr lang="it-IT"/>
          </a:p>
        </p:txBody>
      </p:sp>
      <p:sp>
        <p:nvSpPr>
          <p:cNvPr id="9266" name="Line 50"/>
          <p:cNvSpPr>
            <a:spLocks noChangeShapeType="1"/>
          </p:cNvSpPr>
          <p:nvPr/>
        </p:nvSpPr>
        <p:spPr bwMode="auto">
          <a:xfrm>
            <a:off x="4184650" y="5846763"/>
            <a:ext cx="1588" cy="115887"/>
          </a:xfrm>
          <a:prstGeom prst="line">
            <a:avLst/>
          </a:prstGeom>
          <a:noFill/>
          <a:ln w="0">
            <a:solidFill>
              <a:srgbClr val="000000"/>
            </a:solidFill>
            <a:round/>
            <a:headEnd/>
            <a:tailEnd/>
          </a:ln>
        </p:spPr>
        <p:txBody>
          <a:bodyPr/>
          <a:lstStyle/>
          <a:p>
            <a:endParaRPr lang="it-IT"/>
          </a:p>
        </p:txBody>
      </p:sp>
      <p:sp>
        <p:nvSpPr>
          <p:cNvPr id="9267" name="Rectangle 51"/>
          <p:cNvSpPr>
            <a:spLocks noChangeArrowheads="1"/>
          </p:cNvSpPr>
          <p:nvPr/>
        </p:nvSpPr>
        <p:spPr bwMode="auto">
          <a:xfrm>
            <a:off x="4060825" y="5962650"/>
            <a:ext cx="349250" cy="152400"/>
          </a:xfrm>
          <a:prstGeom prst="rect">
            <a:avLst/>
          </a:prstGeom>
          <a:noFill/>
          <a:ln w="9525">
            <a:noFill/>
            <a:miter lim="800000"/>
            <a:headEnd/>
            <a:tailEnd/>
          </a:ln>
        </p:spPr>
        <p:txBody>
          <a:bodyPr wrap="none" lIns="0" tIns="0" rIns="0" bIns="0">
            <a:spAutoFit/>
          </a:bodyPr>
          <a:lstStyle/>
          <a:p>
            <a:r>
              <a:rPr lang="it-IT" sz="1000">
                <a:solidFill>
                  <a:srgbClr val="000099"/>
                </a:solidFill>
              </a:rPr>
              <a:t> 14,13</a:t>
            </a:r>
          </a:p>
        </p:txBody>
      </p:sp>
      <p:sp>
        <p:nvSpPr>
          <p:cNvPr id="9268" name="Line 52"/>
          <p:cNvSpPr>
            <a:spLocks noChangeShapeType="1"/>
          </p:cNvSpPr>
          <p:nvPr/>
        </p:nvSpPr>
        <p:spPr bwMode="auto">
          <a:xfrm>
            <a:off x="4256088" y="5846763"/>
            <a:ext cx="4762" cy="60325"/>
          </a:xfrm>
          <a:prstGeom prst="line">
            <a:avLst/>
          </a:prstGeom>
          <a:noFill/>
          <a:ln w="0">
            <a:solidFill>
              <a:srgbClr val="000000"/>
            </a:solidFill>
            <a:round/>
            <a:headEnd/>
            <a:tailEnd/>
          </a:ln>
        </p:spPr>
        <p:txBody>
          <a:bodyPr/>
          <a:lstStyle/>
          <a:p>
            <a:endParaRPr lang="it-IT"/>
          </a:p>
        </p:txBody>
      </p:sp>
      <p:sp>
        <p:nvSpPr>
          <p:cNvPr id="9269" name="Line 53"/>
          <p:cNvSpPr>
            <a:spLocks noChangeShapeType="1"/>
          </p:cNvSpPr>
          <p:nvPr/>
        </p:nvSpPr>
        <p:spPr bwMode="auto">
          <a:xfrm>
            <a:off x="4322763" y="5846763"/>
            <a:ext cx="3175" cy="60325"/>
          </a:xfrm>
          <a:prstGeom prst="line">
            <a:avLst/>
          </a:prstGeom>
          <a:noFill/>
          <a:ln w="0">
            <a:solidFill>
              <a:srgbClr val="000000"/>
            </a:solidFill>
            <a:round/>
            <a:headEnd/>
            <a:tailEnd/>
          </a:ln>
        </p:spPr>
        <p:txBody>
          <a:bodyPr/>
          <a:lstStyle/>
          <a:p>
            <a:endParaRPr lang="it-IT"/>
          </a:p>
        </p:txBody>
      </p:sp>
      <p:sp>
        <p:nvSpPr>
          <p:cNvPr id="9270" name="Line 54"/>
          <p:cNvSpPr>
            <a:spLocks noChangeShapeType="1"/>
          </p:cNvSpPr>
          <p:nvPr/>
        </p:nvSpPr>
        <p:spPr bwMode="auto">
          <a:xfrm>
            <a:off x="4389438" y="5846763"/>
            <a:ext cx="1587" cy="60325"/>
          </a:xfrm>
          <a:prstGeom prst="line">
            <a:avLst/>
          </a:prstGeom>
          <a:noFill/>
          <a:ln w="0">
            <a:solidFill>
              <a:srgbClr val="000000"/>
            </a:solidFill>
            <a:round/>
            <a:headEnd/>
            <a:tailEnd/>
          </a:ln>
        </p:spPr>
        <p:txBody>
          <a:bodyPr/>
          <a:lstStyle/>
          <a:p>
            <a:endParaRPr lang="it-IT"/>
          </a:p>
        </p:txBody>
      </p:sp>
      <p:sp>
        <p:nvSpPr>
          <p:cNvPr id="9271" name="Line 55"/>
          <p:cNvSpPr>
            <a:spLocks noChangeShapeType="1"/>
          </p:cNvSpPr>
          <p:nvPr/>
        </p:nvSpPr>
        <p:spPr bwMode="auto">
          <a:xfrm>
            <a:off x="4456113" y="5846763"/>
            <a:ext cx="1587" cy="60325"/>
          </a:xfrm>
          <a:prstGeom prst="line">
            <a:avLst/>
          </a:prstGeom>
          <a:noFill/>
          <a:ln w="0">
            <a:solidFill>
              <a:srgbClr val="000000"/>
            </a:solidFill>
            <a:round/>
            <a:headEnd/>
            <a:tailEnd/>
          </a:ln>
        </p:spPr>
        <p:txBody>
          <a:bodyPr/>
          <a:lstStyle/>
          <a:p>
            <a:endParaRPr lang="it-IT"/>
          </a:p>
        </p:txBody>
      </p:sp>
      <p:sp>
        <p:nvSpPr>
          <p:cNvPr id="9272" name="Line 56"/>
          <p:cNvSpPr>
            <a:spLocks noChangeShapeType="1"/>
          </p:cNvSpPr>
          <p:nvPr/>
        </p:nvSpPr>
        <p:spPr bwMode="auto">
          <a:xfrm>
            <a:off x="4522788" y="5846763"/>
            <a:ext cx="0" cy="77787"/>
          </a:xfrm>
          <a:prstGeom prst="line">
            <a:avLst/>
          </a:prstGeom>
          <a:noFill/>
          <a:ln w="0">
            <a:solidFill>
              <a:srgbClr val="000000"/>
            </a:solidFill>
            <a:round/>
            <a:headEnd/>
            <a:tailEnd/>
          </a:ln>
        </p:spPr>
        <p:txBody>
          <a:bodyPr/>
          <a:lstStyle/>
          <a:p>
            <a:endParaRPr lang="it-IT"/>
          </a:p>
        </p:txBody>
      </p:sp>
      <p:sp>
        <p:nvSpPr>
          <p:cNvPr id="9273" name="Line 57"/>
          <p:cNvSpPr>
            <a:spLocks noChangeShapeType="1"/>
          </p:cNvSpPr>
          <p:nvPr/>
        </p:nvSpPr>
        <p:spPr bwMode="auto">
          <a:xfrm>
            <a:off x="4595813" y="5846763"/>
            <a:ext cx="0" cy="60325"/>
          </a:xfrm>
          <a:prstGeom prst="line">
            <a:avLst/>
          </a:prstGeom>
          <a:noFill/>
          <a:ln w="0">
            <a:solidFill>
              <a:srgbClr val="000000"/>
            </a:solidFill>
            <a:round/>
            <a:headEnd/>
            <a:tailEnd/>
          </a:ln>
        </p:spPr>
        <p:txBody>
          <a:bodyPr/>
          <a:lstStyle/>
          <a:p>
            <a:endParaRPr lang="it-IT"/>
          </a:p>
        </p:txBody>
      </p:sp>
      <p:sp>
        <p:nvSpPr>
          <p:cNvPr id="9274" name="Line 58"/>
          <p:cNvSpPr>
            <a:spLocks noChangeShapeType="1"/>
          </p:cNvSpPr>
          <p:nvPr/>
        </p:nvSpPr>
        <p:spPr bwMode="auto">
          <a:xfrm>
            <a:off x="4660900" y="5846763"/>
            <a:ext cx="1588" cy="60325"/>
          </a:xfrm>
          <a:prstGeom prst="line">
            <a:avLst/>
          </a:prstGeom>
          <a:noFill/>
          <a:ln w="0">
            <a:solidFill>
              <a:srgbClr val="000000"/>
            </a:solidFill>
            <a:round/>
            <a:headEnd/>
            <a:tailEnd/>
          </a:ln>
        </p:spPr>
        <p:txBody>
          <a:bodyPr/>
          <a:lstStyle/>
          <a:p>
            <a:endParaRPr lang="it-IT"/>
          </a:p>
        </p:txBody>
      </p:sp>
      <p:sp>
        <p:nvSpPr>
          <p:cNvPr id="9275" name="Line 59"/>
          <p:cNvSpPr>
            <a:spLocks noChangeShapeType="1"/>
          </p:cNvSpPr>
          <p:nvPr/>
        </p:nvSpPr>
        <p:spPr bwMode="auto">
          <a:xfrm>
            <a:off x="4727575" y="5846763"/>
            <a:ext cx="3175" cy="60325"/>
          </a:xfrm>
          <a:prstGeom prst="line">
            <a:avLst/>
          </a:prstGeom>
          <a:noFill/>
          <a:ln w="0">
            <a:solidFill>
              <a:srgbClr val="000000"/>
            </a:solidFill>
            <a:round/>
            <a:headEnd/>
            <a:tailEnd/>
          </a:ln>
        </p:spPr>
        <p:txBody>
          <a:bodyPr/>
          <a:lstStyle/>
          <a:p>
            <a:endParaRPr lang="it-IT"/>
          </a:p>
        </p:txBody>
      </p:sp>
      <p:sp>
        <p:nvSpPr>
          <p:cNvPr id="9276" name="Line 60"/>
          <p:cNvSpPr>
            <a:spLocks noChangeShapeType="1"/>
          </p:cNvSpPr>
          <p:nvPr/>
        </p:nvSpPr>
        <p:spPr bwMode="auto">
          <a:xfrm>
            <a:off x="4794250" y="5846763"/>
            <a:ext cx="1588" cy="60325"/>
          </a:xfrm>
          <a:prstGeom prst="line">
            <a:avLst/>
          </a:prstGeom>
          <a:noFill/>
          <a:ln w="0">
            <a:solidFill>
              <a:srgbClr val="000000"/>
            </a:solidFill>
            <a:round/>
            <a:headEnd/>
            <a:tailEnd/>
          </a:ln>
        </p:spPr>
        <p:txBody>
          <a:bodyPr/>
          <a:lstStyle/>
          <a:p>
            <a:endParaRPr lang="it-IT"/>
          </a:p>
        </p:txBody>
      </p:sp>
      <p:sp>
        <p:nvSpPr>
          <p:cNvPr id="9277" name="Line 61"/>
          <p:cNvSpPr>
            <a:spLocks noChangeShapeType="1"/>
          </p:cNvSpPr>
          <p:nvPr/>
        </p:nvSpPr>
        <p:spPr bwMode="auto">
          <a:xfrm>
            <a:off x="4860925" y="5846763"/>
            <a:ext cx="1588" cy="115887"/>
          </a:xfrm>
          <a:prstGeom prst="line">
            <a:avLst/>
          </a:prstGeom>
          <a:noFill/>
          <a:ln w="0">
            <a:solidFill>
              <a:srgbClr val="000000"/>
            </a:solidFill>
            <a:round/>
            <a:headEnd/>
            <a:tailEnd/>
          </a:ln>
        </p:spPr>
        <p:txBody>
          <a:bodyPr/>
          <a:lstStyle/>
          <a:p>
            <a:endParaRPr lang="it-IT"/>
          </a:p>
        </p:txBody>
      </p:sp>
      <p:sp>
        <p:nvSpPr>
          <p:cNvPr id="9278" name="Rectangle 62"/>
          <p:cNvSpPr>
            <a:spLocks noChangeArrowheads="1"/>
          </p:cNvSpPr>
          <p:nvPr/>
        </p:nvSpPr>
        <p:spPr bwMode="auto">
          <a:xfrm>
            <a:off x="4735513" y="5962650"/>
            <a:ext cx="350837" cy="152400"/>
          </a:xfrm>
          <a:prstGeom prst="rect">
            <a:avLst/>
          </a:prstGeom>
          <a:noFill/>
          <a:ln w="9525">
            <a:noFill/>
            <a:miter lim="800000"/>
            <a:headEnd/>
            <a:tailEnd/>
          </a:ln>
        </p:spPr>
        <p:txBody>
          <a:bodyPr wrap="none" lIns="0" tIns="0" rIns="0" bIns="0">
            <a:spAutoFit/>
          </a:bodyPr>
          <a:lstStyle/>
          <a:p>
            <a:r>
              <a:rPr lang="it-IT" sz="1000">
                <a:solidFill>
                  <a:srgbClr val="000099"/>
                </a:solidFill>
              </a:rPr>
              <a:t> 15,54</a:t>
            </a:r>
          </a:p>
        </p:txBody>
      </p:sp>
      <p:sp>
        <p:nvSpPr>
          <p:cNvPr id="9279" name="Line 63"/>
          <p:cNvSpPr>
            <a:spLocks noChangeShapeType="1"/>
          </p:cNvSpPr>
          <p:nvPr/>
        </p:nvSpPr>
        <p:spPr bwMode="auto">
          <a:xfrm>
            <a:off x="4932363" y="5846763"/>
            <a:ext cx="1587" cy="60325"/>
          </a:xfrm>
          <a:prstGeom prst="line">
            <a:avLst/>
          </a:prstGeom>
          <a:noFill/>
          <a:ln w="0">
            <a:solidFill>
              <a:srgbClr val="000000"/>
            </a:solidFill>
            <a:round/>
            <a:headEnd/>
            <a:tailEnd/>
          </a:ln>
        </p:spPr>
        <p:txBody>
          <a:bodyPr/>
          <a:lstStyle/>
          <a:p>
            <a:endParaRPr lang="it-IT"/>
          </a:p>
        </p:txBody>
      </p:sp>
      <p:sp>
        <p:nvSpPr>
          <p:cNvPr id="9280" name="Line 64"/>
          <p:cNvSpPr>
            <a:spLocks noChangeShapeType="1"/>
          </p:cNvSpPr>
          <p:nvPr/>
        </p:nvSpPr>
        <p:spPr bwMode="auto">
          <a:xfrm>
            <a:off x="4999038" y="5846763"/>
            <a:ext cx="1587" cy="60325"/>
          </a:xfrm>
          <a:prstGeom prst="line">
            <a:avLst/>
          </a:prstGeom>
          <a:noFill/>
          <a:ln w="0">
            <a:solidFill>
              <a:srgbClr val="000000"/>
            </a:solidFill>
            <a:round/>
            <a:headEnd/>
            <a:tailEnd/>
          </a:ln>
        </p:spPr>
        <p:txBody>
          <a:bodyPr/>
          <a:lstStyle/>
          <a:p>
            <a:endParaRPr lang="it-IT"/>
          </a:p>
        </p:txBody>
      </p:sp>
      <p:sp>
        <p:nvSpPr>
          <p:cNvPr id="9281" name="Line 65"/>
          <p:cNvSpPr>
            <a:spLocks noChangeShapeType="1"/>
          </p:cNvSpPr>
          <p:nvPr/>
        </p:nvSpPr>
        <p:spPr bwMode="auto">
          <a:xfrm>
            <a:off x="5064125" y="5846763"/>
            <a:ext cx="1588" cy="60325"/>
          </a:xfrm>
          <a:prstGeom prst="line">
            <a:avLst/>
          </a:prstGeom>
          <a:noFill/>
          <a:ln w="0">
            <a:solidFill>
              <a:srgbClr val="000000"/>
            </a:solidFill>
            <a:round/>
            <a:headEnd/>
            <a:tailEnd/>
          </a:ln>
        </p:spPr>
        <p:txBody>
          <a:bodyPr/>
          <a:lstStyle/>
          <a:p>
            <a:endParaRPr lang="it-IT"/>
          </a:p>
        </p:txBody>
      </p:sp>
      <p:sp>
        <p:nvSpPr>
          <p:cNvPr id="9282" name="Line 66"/>
          <p:cNvSpPr>
            <a:spLocks noChangeShapeType="1"/>
          </p:cNvSpPr>
          <p:nvPr/>
        </p:nvSpPr>
        <p:spPr bwMode="auto">
          <a:xfrm>
            <a:off x="5132388" y="5846763"/>
            <a:ext cx="0" cy="60325"/>
          </a:xfrm>
          <a:prstGeom prst="line">
            <a:avLst/>
          </a:prstGeom>
          <a:noFill/>
          <a:ln w="0">
            <a:solidFill>
              <a:srgbClr val="000000"/>
            </a:solidFill>
            <a:round/>
            <a:headEnd/>
            <a:tailEnd/>
          </a:ln>
        </p:spPr>
        <p:txBody>
          <a:bodyPr/>
          <a:lstStyle/>
          <a:p>
            <a:endParaRPr lang="it-IT"/>
          </a:p>
        </p:txBody>
      </p:sp>
      <p:sp>
        <p:nvSpPr>
          <p:cNvPr id="9283" name="Line 67"/>
          <p:cNvSpPr>
            <a:spLocks noChangeShapeType="1"/>
          </p:cNvSpPr>
          <p:nvPr/>
        </p:nvSpPr>
        <p:spPr bwMode="auto">
          <a:xfrm>
            <a:off x="5205413" y="5846763"/>
            <a:ext cx="1587" cy="77787"/>
          </a:xfrm>
          <a:prstGeom prst="line">
            <a:avLst/>
          </a:prstGeom>
          <a:noFill/>
          <a:ln w="0">
            <a:solidFill>
              <a:srgbClr val="000000"/>
            </a:solidFill>
            <a:round/>
            <a:headEnd/>
            <a:tailEnd/>
          </a:ln>
        </p:spPr>
        <p:txBody>
          <a:bodyPr/>
          <a:lstStyle/>
          <a:p>
            <a:endParaRPr lang="it-IT"/>
          </a:p>
        </p:txBody>
      </p:sp>
      <p:sp>
        <p:nvSpPr>
          <p:cNvPr id="9284" name="Line 68"/>
          <p:cNvSpPr>
            <a:spLocks noChangeShapeType="1"/>
          </p:cNvSpPr>
          <p:nvPr/>
        </p:nvSpPr>
        <p:spPr bwMode="auto">
          <a:xfrm>
            <a:off x="5270500" y="5846763"/>
            <a:ext cx="1588" cy="60325"/>
          </a:xfrm>
          <a:prstGeom prst="line">
            <a:avLst/>
          </a:prstGeom>
          <a:noFill/>
          <a:ln w="0">
            <a:solidFill>
              <a:srgbClr val="000000"/>
            </a:solidFill>
            <a:round/>
            <a:headEnd/>
            <a:tailEnd/>
          </a:ln>
        </p:spPr>
        <p:txBody>
          <a:bodyPr/>
          <a:lstStyle/>
          <a:p>
            <a:endParaRPr lang="it-IT"/>
          </a:p>
        </p:txBody>
      </p:sp>
      <p:sp>
        <p:nvSpPr>
          <p:cNvPr id="9285" name="Line 69"/>
          <p:cNvSpPr>
            <a:spLocks noChangeShapeType="1"/>
          </p:cNvSpPr>
          <p:nvPr/>
        </p:nvSpPr>
        <p:spPr bwMode="auto">
          <a:xfrm>
            <a:off x="5337175" y="5846763"/>
            <a:ext cx="1588" cy="60325"/>
          </a:xfrm>
          <a:prstGeom prst="line">
            <a:avLst/>
          </a:prstGeom>
          <a:noFill/>
          <a:ln w="0">
            <a:solidFill>
              <a:srgbClr val="000000"/>
            </a:solidFill>
            <a:round/>
            <a:headEnd/>
            <a:tailEnd/>
          </a:ln>
        </p:spPr>
        <p:txBody>
          <a:bodyPr/>
          <a:lstStyle/>
          <a:p>
            <a:endParaRPr lang="it-IT"/>
          </a:p>
        </p:txBody>
      </p:sp>
      <p:sp>
        <p:nvSpPr>
          <p:cNvPr id="9286" name="Line 70"/>
          <p:cNvSpPr>
            <a:spLocks noChangeShapeType="1"/>
          </p:cNvSpPr>
          <p:nvPr/>
        </p:nvSpPr>
        <p:spPr bwMode="auto">
          <a:xfrm>
            <a:off x="5402263" y="5846763"/>
            <a:ext cx="1587" cy="60325"/>
          </a:xfrm>
          <a:prstGeom prst="line">
            <a:avLst/>
          </a:prstGeom>
          <a:noFill/>
          <a:ln w="0">
            <a:solidFill>
              <a:srgbClr val="000000"/>
            </a:solidFill>
            <a:round/>
            <a:headEnd/>
            <a:tailEnd/>
          </a:ln>
        </p:spPr>
        <p:txBody>
          <a:bodyPr/>
          <a:lstStyle/>
          <a:p>
            <a:endParaRPr lang="it-IT"/>
          </a:p>
        </p:txBody>
      </p:sp>
      <p:sp>
        <p:nvSpPr>
          <p:cNvPr id="9287" name="Line 71"/>
          <p:cNvSpPr>
            <a:spLocks noChangeShapeType="1"/>
          </p:cNvSpPr>
          <p:nvPr/>
        </p:nvSpPr>
        <p:spPr bwMode="auto">
          <a:xfrm>
            <a:off x="5468938" y="5846763"/>
            <a:ext cx="1587" cy="60325"/>
          </a:xfrm>
          <a:prstGeom prst="line">
            <a:avLst/>
          </a:prstGeom>
          <a:noFill/>
          <a:ln w="0">
            <a:solidFill>
              <a:srgbClr val="000000"/>
            </a:solidFill>
            <a:round/>
            <a:headEnd/>
            <a:tailEnd/>
          </a:ln>
        </p:spPr>
        <p:txBody>
          <a:bodyPr/>
          <a:lstStyle/>
          <a:p>
            <a:endParaRPr lang="it-IT"/>
          </a:p>
        </p:txBody>
      </p:sp>
      <p:sp>
        <p:nvSpPr>
          <p:cNvPr id="9288" name="Line 72"/>
          <p:cNvSpPr>
            <a:spLocks noChangeShapeType="1"/>
          </p:cNvSpPr>
          <p:nvPr/>
        </p:nvSpPr>
        <p:spPr bwMode="auto">
          <a:xfrm>
            <a:off x="5541963" y="5846763"/>
            <a:ext cx="1587" cy="115887"/>
          </a:xfrm>
          <a:prstGeom prst="line">
            <a:avLst/>
          </a:prstGeom>
          <a:noFill/>
          <a:ln w="0">
            <a:solidFill>
              <a:srgbClr val="000000"/>
            </a:solidFill>
            <a:round/>
            <a:headEnd/>
            <a:tailEnd/>
          </a:ln>
        </p:spPr>
        <p:txBody>
          <a:bodyPr/>
          <a:lstStyle/>
          <a:p>
            <a:endParaRPr lang="it-IT"/>
          </a:p>
        </p:txBody>
      </p:sp>
      <p:sp>
        <p:nvSpPr>
          <p:cNvPr id="9289" name="Rectangle 73"/>
          <p:cNvSpPr>
            <a:spLocks noChangeArrowheads="1"/>
          </p:cNvSpPr>
          <p:nvPr/>
        </p:nvSpPr>
        <p:spPr bwMode="auto">
          <a:xfrm>
            <a:off x="5416550" y="5962650"/>
            <a:ext cx="350838" cy="152400"/>
          </a:xfrm>
          <a:prstGeom prst="rect">
            <a:avLst/>
          </a:prstGeom>
          <a:noFill/>
          <a:ln w="9525">
            <a:noFill/>
            <a:miter lim="800000"/>
            <a:headEnd/>
            <a:tailEnd/>
          </a:ln>
        </p:spPr>
        <p:txBody>
          <a:bodyPr wrap="none" lIns="0" tIns="0" rIns="0" bIns="0">
            <a:spAutoFit/>
          </a:bodyPr>
          <a:lstStyle/>
          <a:p>
            <a:r>
              <a:rPr lang="it-IT" sz="1000">
                <a:solidFill>
                  <a:srgbClr val="000099"/>
                </a:solidFill>
              </a:rPr>
              <a:t> 16,95</a:t>
            </a:r>
          </a:p>
        </p:txBody>
      </p:sp>
      <p:sp>
        <p:nvSpPr>
          <p:cNvPr id="9290" name="Line 74"/>
          <p:cNvSpPr>
            <a:spLocks noChangeShapeType="1"/>
          </p:cNvSpPr>
          <p:nvPr/>
        </p:nvSpPr>
        <p:spPr bwMode="auto">
          <a:xfrm>
            <a:off x="5608638" y="5846763"/>
            <a:ext cx="1587" cy="60325"/>
          </a:xfrm>
          <a:prstGeom prst="line">
            <a:avLst/>
          </a:prstGeom>
          <a:noFill/>
          <a:ln w="0">
            <a:solidFill>
              <a:srgbClr val="000000"/>
            </a:solidFill>
            <a:round/>
            <a:headEnd/>
            <a:tailEnd/>
          </a:ln>
        </p:spPr>
        <p:txBody>
          <a:bodyPr/>
          <a:lstStyle/>
          <a:p>
            <a:endParaRPr lang="it-IT"/>
          </a:p>
        </p:txBody>
      </p:sp>
      <p:sp>
        <p:nvSpPr>
          <p:cNvPr id="9291" name="Line 75"/>
          <p:cNvSpPr>
            <a:spLocks noChangeShapeType="1"/>
          </p:cNvSpPr>
          <p:nvPr/>
        </p:nvSpPr>
        <p:spPr bwMode="auto">
          <a:xfrm>
            <a:off x="5675313" y="5846763"/>
            <a:ext cx="0" cy="60325"/>
          </a:xfrm>
          <a:prstGeom prst="line">
            <a:avLst/>
          </a:prstGeom>
          <a:noFill/>
          <a:ln w="0">
            <a:solidFill>
              <a:srgbClr val="000000"/>
            </a:solidFill>
            <a:round/>
            <a:headEnd/>
            <a:tailEnd/>
          </a:ln>
        </p:spPr>
        <p:txBody>
          <a:bodyPr/>
          <a:lstStyle/>
          <a:p>
            <a:endParaRPr lang="it-IT"/>
          </a:p>
        </p:txBody>
      </p:sp>
      <p:sp>
        <p:nvSpPr>
          <p:cNvPr id="9292" name="Line 76"/>
          <p:cNvSpPr>
            <a:spLocks noChangeShapeType="1"/>
          </p:cNvSpPr>
          <p:nvPr/>
        </p:nvSpPr>
        <p:spPr bwMode="auto">
          <a:xfrm>
            <a:off x="5740400" y="5846763"/>
            <a:ext cx="0" cy="60325"/>
          </a:xfrm>
          <a:prstGeom prst="line">
            <a:avLst/>
          </a:prstGeom>
          <a:noFill/>
          <a:ln w="0">
            <a:solidFill>
              <a:srgbClr val="000000"/>
            </a:solidFill>
            <a:round/>
            <a:headEnd/>
            <a:tailEnd/>
          </a:ln>
        </p:spPr>
        <p:txBody>
          <a:bodyPr/>
          <a:lstStyle/>
          <a:p>
            <a:endParaRPr lang="it-IT"/>
          </a:p>
        </p:txBody>
      </p:sp>
      <p:sp>
        <p:nvSpPr>
          <p:cNvPr id="9293" name="Line 77"/>
          <p:cNvSpPr>
            <a:spLocks noChangeShapeType="1"/>
          </p:cNvSpPr>
          <p:nvPr/>
        </p:nvSpPr>
        <p:spPr bwMode="auto">
          <a:xfrm>
            <a:off x="5815013" y="5846763"/>
            <a:ext cx="1587" cy="60325"/>
          </a:xfrm>
          <a:prstGeom prst="line">
            <a:avLst/>
          </a:prstGeom>
          <a:noFill/>
          <a:ln w="0">
            <a:solidFill>
              <a:srgbClr val="000000"/>
            </a:solidFill>
            <a:round/>
            <a:headEnd/>
            <a:tailEnd/>
          </a:ln>
        </p:spPr>
        <p:txBody>
          <a:bodyPr/>
          <a:lstStyle/>
          <a:p>
            <a:endParaRPr lang="it-IT"/>
          </a:p>
        </p:txBody>
      </p:sp>
      <p:sp>
        <p:nvSpPr>
          <p:cNvPr id="9294" name="Line 78"/>
          <p:cNvSpPr>
            <a:spLocks noChangeShapeType="1"/>
          </p:cNvSpPr>
          <p:nvPr/>
        </p:nvSpPr>
        <p:spPr bwMode="auto">
          <a:xfrm>
            <a:off x="5881688" y="5846763"/>
            <a:ext cx="1587" cy="77787"/>
          </a:xfrm>
          <a:prstGeom prst="line">
            <a:avLst/>
          </a:prstGeom>
          <a:noFill/>
          <a:ln w="0">
            <a:solidFill>
              <a:srgbClr val="000000"/>
            </a:solidFill>
            <a:round/>
            <a:headEnd/>
            <a:tailEnd/>
          </a:ln>
        </p:spPr>
        <p:txBody>
          <a:bodyPr/>
          <a:lstStyle/>
          <a:p>
            <a:endParaRPr lang="it-IT"/>
          </a:p>
        </p:txBody>
      </p:sp>
      <p:sp>
        <p:nvSpPr>
          <p:cNvPr id="9295" name="Line 79"/>
          <p:cNvSpPr>
            <a:spLocks noChangeShapeType="1"/>
          </p:cNvSpPr>
          <p:nvPr/>
        </p:nvSpPr>
        <p:spPr bwMode="auto">
          <a:xfrm>
            <a:off x="5945188" y="5846763"/>
            <a:ext cx="1587" cy="60325"/>
          </a:xfrm>
          <a:prstGeom prst="line">
            <a:avLst/>
          </a:prstGeom>
          <a:noFill/>
          <a:ln w="0">
            <a:solidFill>
              <a:srgbClr val="000000"/>
            </a:solidFill>
            <a:round/>
            <a:headEnd/>
            <a:tailEnd/>
          </a:ln>
        </p:spPr>
        <p:txBody>
          <a:bodyPr/>
          <a:lstStyle/>
          <a:p>
            <a:endParaRPr lang="it-IT"/>
          </a:p>
        </p:txBody>
      </p:sp>
      <p:sp>
        <p:nvSpPr>
          <p:cNvPr id="9296" name="Line 80"/>
          <p:cNvSpPr>
            <a:spLocks noChangeShapeType="1"/>
          </p:cNvSpPr>
          <p:nvPr/>
        </p:nvSpPr>
        <p:spPr bwMode="auto">
          <a:xfrm>
            <a:off x="6011863" y="5846763"/>
            <a:ext cx="1587" cy="60325"/>
          </a:xfrm>
          <a:prstGeom prst="line">
            <a:avLst/>
          </a:prstGeom>
          <a:noFill/>
          <a:ln w="0">
            <a:solidFill>
              <a:srgbClr val="000000"/>
            </a:solidFill>
            <a:round/>
            <a:headEnd/>
            <a:tailEnd/>
          </a:ln>
        </p:spPr>
        <p:txBody>
          <a:bodyPr/>
          <a:lstStyle/>
          <a:p>
            <a:endParaRPr lang="it-IT"/>
          </a:p>
        </p:txBody>
      </p:sp>
      <p:sp>
        <p:nvSpPr>
          <p:cNvPr id="9297" name="Line 81"/>
          <p:cNvSpPr>
            <a:spLocks noChangeShapeType="1"/>
          </p:cNvSpPr>
          <p:nvPr/>
        </p:nvSpPr>
        <p:spPr bwMode="auto">
          <a:xfrm>
            <a:off x="6076950" y="5846763"/>
            <a:ext cx="1588" cy="60325"/>
          </a:xfrm>
          <a:prstGeom prst="line">
            <a:avLst/>
          </a:prstGeom>
          <a:noFill/>
          <a:ln w="0">
            <a:solidFill>
              <a:srgbClr val="000000"/>
            </a:solidFill>
            <a:round/>
            <a:headEnd/>
            <a:tailEnd/>
          </a:ln>
        </p:spPr>
        <p:txBody>
          <a:bodyPr/>
          <a:lstStyle/>
          <a:p>
            <a:endParaRPr lang="it-IT"/>
          </a:p>
        </p:txBody>
      </p:sp>
      <p:sp>
        <p:nvSpPr>
          <p:cNvPr id="9298" name="Line 82"/>
          <p:cNvSpPr>
            <a:spLocks noChangeShapeType="1"/>
          </p:cNvSpPr>
          <p:nvPr/>
        </p:nvSpPr>
        <p:spPr bwMode="auto">
          <a:xfrm>
            <a:off x="6149975" y="5846763"/>
            <a:ext cx="1588" cy="60325"/>
          </a:xfrm>
          <a:prstGeom prst="line">
            <a:avLst/>
          </a:prstGeom>
          <a:noFill/>
          <a:ln w="0">
            <a:solidFill>
              <a:srgbClr val="000000"/>
            </a:solidFill>
            <a:round/>
            <a:headEnd/>
            <a:tailEnd/>
          </a:ln>
        </p:spPr>
        <p:txBody>
          <a:bodyPr/>
          <a:lstStyle/>
          <a:p>
            <a:endParaRPr lang="it-IT"/>
          </a:p>
        </p:txBody>
      </p:sp>
      <p:sp>
        <p:nvSpPr>
          <p:cNvPr id="9299" name="Line 83"/>
          <p:cNvSpPr>
            <a:spLocks noChangeShapeType="1"/>
          </p:cNvSpPr>
          <p:nvPr/>
        </p:nvSpPr>
        <p:spPr bwMode="auto">
          <a:xfrm>
            <a:off x="6215063" y="5846763"/>
            <a:ext cx="1587" cy="115887"/>
          </a:xfrm>
          <a:prstGeom prst="line">
            <a:avLst/>
          </a:prstGeom>
          <a:noFill/>
          <a:ln w="0">
            <a:solidFill>
              <a:srgbClr val="000000"/>
            </a:solidFill>
            <a:round/>
            <a:headEnd/>
            <a:tailEnd/>
          </a:ln>
        </p:spPr>
        <p:txBody>
          <a:bodyPr/>
          <a:lstStyle/>
          <a:p>
            <a:endParaRPr lang="it-IT"/>
          </a:p>
        </p:txBody>
      </p:sp>
      <p:sp>
        <p:nvSpPr>
          <p:cNvPr id="9300" name="Rectangle 84"/>
          <p:cNvSpPr>
            <a:spLocks noChangeArrowheads="1"/>
          </p:cNvSpPr>
          <p:nvPr/>
        </p:nvSpPr>
        <p:spPr bwMode="auto">
          <a:xfrm>
            <a:off x="6092825" y="5962650"/>
            <a:ext cx="349250" cy="152400"/>
          </a:xfrm>
          <a:prstGeom prst="rect">
            <a:avLst/>
          </a:prstGeom>
          <a:noFill/>
          <a:ln w="9525">
            <a:noFill/>
            <a:miter lim="800000"/>
            <a:headEnd/>
            <a:tailEnd/>
          </a:ln>
        </p:spPr>
        <p:txBody>
          <a:bodyPr wrap="none" lIns="0" tIns="0" rIns="0" bIns="0">
            <a:spAutoFit/>
          </a:bodyPr>
          <a:lstStyle/>
          <a:p>
            <a:r>
              <a:rPr lang="it-IT" sz="1000">
                <a:solidFill>
                  <a:srgbClr val="000099"/>
                </a:solidFill>
              </a:rPr>
              <a:t> 18,36</a:t>
            </a:r>
          </a:p>
        </p:txBody>
      </p:sp>
      <p:sp>
        <p:nvSpPr>
          <p:cNvPr id="9301" name="Line 85"/>
          <p:cNvSpPr>
            <a:spLocks noChangeShapeType="1"/>
          </p:cNvSpPr>
          <p:nvPr/>
        </p:nvSpPr>
        <p:spPr bwMode="auto">
          <a:xfrm>
            <a:off x="6281738" y="5846763"/>
            <a:ext cx="3175" cy="60325"/>
          </a:xfrm>
          <a:prstGeom prst="line">
            <a:avLst/>
          </a:prstGeom>
          <a:noFill/>
          <a:ln w="0">
            <a:solidFill>
              <a:srgbClr val="000000"/>
            </a:solidFill>
            <a:round/>
            <a:headEnd/>
            <a:tailEnd/>
          </a:ln>
        </p:spPr>
        <p:txBody>
          <a:bodyPr/>
          <a:lstStyle/>
          <a:p>
            <a:endParaRPr lang="it-IT"/>
          </a:p>
        </p:txBody>
      </p:sp>
      <p:sp>
        <p:nvSpPr>
          <p:cNvPr id="9302" name="Line 86"/>
          <p:cNvSpPr>
            <a:spLocks noChangeShapeType="1"/>
          </p:cNvSpPr>
          <p:nvPr/>
        </p:nvSpPr>
        <p:spPr bwMode="auto">
          <a:xfrm>
            <a:off x="6350000" y="5846763"/>
            <a:ext cx="0" cy="60325"/>
          </a:xfrm>
          <a:prstGeom prst="line">
            <a:avLst/>
          </a:prstGeom>
          <a:noFill/>
          <a:ln w="0">
            <a:solidFill>
              <a:srgbClr val="000000"/>
            </a:solidFill>
            <a:round/>
            <a:headEnd/>
            <a:tailEnd/>
          </a:ln>
        </p:spPr>
        <p:txBody>
          <a:bodyPr/>
          <a:lstStyle/>
          <a:p>
            <a:endParaRPr lang="it-IT"/>
          </a:p>
        </p:txBody>
      </p:sp>
      <p:sp>
        <p:nvSpPr>
          <p:cNvPr id="9303" name="Line 87"/>
          <p:cNvSpPr>
            <a:spLocks noChangeShapeType="1"/>
          </p:cNvSpPr>
          <p:nvPr/>
        </p:nvSpPr>
        <p:spPr bwMode="auto">
          <a:xfrm>
            <a:off x="6421438" y="5846763"/>
            <a:ext cx="1587" cy="60325"/>
          </a:xfrm>
          <a:prstGeom prst="line">
            <a:avLst/>
          </a:prstGeom>
          <a:noFill/>
          <a:ln w="0">
            <a:solidFill>
              <a:srgbClr val="000000"/>
            </a:solidFill>
            <a:round/>
            <a:headEnd/>
            <a:tailEnd/>
          </a:ln>
        </p:spPr>
        <p:txBody>
          <a:bodyPr/>
          <a:lstStyle/>
          <a:p>
            <a:endParaRPr lang="it-IT"/>
          </a:p>
        </p:txBody>
      </p:sp>
      <p:sp>
        <p:nvSpPr>
          <p:cNvPr id="9304" name="Line 88"/>
          <p:cNvSpPr>
            <a:spLocks noChangeShapeType="1"/>
          </p:cNvSpPr>
          <p:nvPr/>
        </p:nvSpPr>
        <p:spPr bwMode="auto">
          <a:xfrm>
            <a:off x="6488113" y="5846763"/>
            <a:ext cx="1587" cy="60325"/>
          </a:xfrm>
          <a:prstGeom prst="line">
            <a:avLst/>
          </a:prstGeom>
          <a:noFill/>
          <a:ln w="0">
            <a:solidFill>
              <a:srgbClr val="000000"/>
            </a:solidFill>
            <a:round/>
            <a:headEnd/>
            <a:tailEnd/>
          </a:ln>
        </p:spPr>
        <p:txBody>
          <a:bodyPr/>
          <a:lstStyle/>
          <a:p>
            <a:endParaRPr lang="it-IT"/>
          </a:p>
        </p:txBody>
      </p:sp>
      <p:sp>
        <p:nvSpPr>
          <p:cNvPr id="9305" name="Line 89"/>
          <p:cNvSpPr>
            <a:spLocks noChangeShapeType="1"/>
          </p:cNvSpPr>
          <p:nvPr/>
        </p:nvSpPr>
        <p:spPr bwMode="auto">
          <a:xfrm>
            <a:off x="6553200" y="5846763"/>
            <a:ext cx="1588" cy="77787"/>
          </a:xfrm>
          <a:prstGeom prst="line">
            <a:avLst/>
          </a:prstGeom>
          <a:noFill/>
          <a:ln w="0">
            <a:solidFill>
              <a:srgbClr val="000000"/>
            </a:solidFill>
            <a:round/>
            <a:headEnd/>
            <a:tailEnd/>
          </a:ln>
        </p:spPr>
        <p:txBody>
          <a:bodyPr/>
          <a:lstStyle/>
          <a:p>
            <a:endParaRPr lang="it-IT"/>
          </a:p>
        </p:txBody>
      </p:sp>
      <p:sp>
        <p:nvSpPr>
          <p:cNvPr id="9306" name="Line 90"/>
          <p:cNvSpPr>
            <a:spLocks noChangeShapeType="1"/>
          </p:cNvSpPr>
          <p:nvPr/>
        </p:nvSpPr>
        <p:spPr bwMode="auto">
          <a:xfrm>
            <a:off x="6619875" y="5846763"/>
            <a:ext cx="1588" cy="60325"/>
          </a:xfrm>
          <a:prstGeom prst="line">
            <a:avLst/>
          </a:prstGeom>
          <a:noFill/>
          <a:ln w="0">
            <a:solidFill>
              <a:srgbClr val="000000"/>
            </a:solidFill>
            <a:round/>
            <a:headEnd/>
            <a:tailEnd/>
          </a:ln>
        </p:spPr>
        <p:txBody>
          <a:bodyPr/>
          <a:lstStyle/>
          <a:p>
            <a:endParaRPr lang="it-IT"/>
          </a:p>
        </p:txBody>
      </p:sp>
      <p:sp>
        <p:nvSpPr>
          <p:cNvPr id="9307" name="Line 91"/>
          <p:cNvSpPr>
            <a:spLocks noChangeShapeType="1"/>
          </p:cNvSpPr>
          <p:nvPr/>
        </p:nvSpPr>
        <p:spPr bwMode="auto">
          <a:xfrm>
            <a:off x="6684963" y="5846763"/>
            <a:ext cx="1587" cy="60325"/>
          </a:xfrm>
          <a:prstGeom prst="line">
            <a:avLst/>
          </a:prstGeom>
          <a:noFill/>
          <a:ln w="0">
            <a:solidFill>
              <a:srgbClr val="000000"/>
            </a:solidFill>
            <a:round/>
            <a:headEnd/>
            <a:tailEnd/>
          </a:ln>
        </p:spPr>
        <p:txBody>
          <a:bodyPr/>
          <a:lstStyle/>
          <a:p>
            <a:endParaRPr lang="it-IT"/>
          </a:p>
        </p:txBody>
      </p:sp>
      <p:sp>
        <p:nvSpPr>
          <p:cNvPr id="9308" name="Line 92"/>
          <p:cNvSpPr>
            <a:spLocks noChangeShapeType="1"/>
          </p:cNvSpPr>
          <p:nvPr/>
        </p:nvSpPr>
        <p:spPr bwMode="auto">
          <a:xfrm>
            <a:off x="6759575" y="5846763"/>
            <a:ext cx="1588" cy="60325"/>
          </a:xfrm>
          <a:prstGeom prst="line">
            <a:avLst/>
          </a:prstGeom>
          <a:noFill/>
          <a:ln w="0">
            <a:solidFill>
              <a:srgbClr val="000000"/>
            </a:solidFill>
            <a:round/>
            <a:headEnd/>
            <a:tailEnd/>
          </a:ln>
        </p:spPr>
        <p:txBody>
          <a:bodyPr/>
          <a:lstStyle/>
          <a:p>
            <a:endParaRPr lang="it-IT"/>
          </a:p>
        </p:txBody>
      </p:sp>
      <p:sp>
        <p:nvSpPr>
          <p:cNvPr id="9309" name="Line 93"/>
          <p:cNvSpPr>
            <a:spLocks noChangeShapeType="1"/>
          </p:cNvSpPr>
          <p:nvPr/>
        </p:nvSpPr>
        <p:spPr bwMode="auto">
          <a:xfrm>
            <a:off x="6826250" y="5846763"/>
            <a:ext cx="0" cy="60325"/>
          </a:xfrm>
          <a:prstGeom prst="line">
            <a:avLst/>
          </a:prstGeom>
          <a:noFill/>
          <a:ln w="0">
            <a:solidFill>
              <a:srgbClr val="000000"/>
            </a:solidFill>
            <a:round/>
            <a:headEnd/>
            <a:tailEnd/>
          </a:ln>
        </p:spPr>
        <p:txBody>
          <a:bodyPr/>
          <a:lstStyle/>
          <a:p>
            <a:endParaRPr lang="it-IT"/>
          </a:p>
        </p:txBody>
      </p:sp>
      <p:sp>
        <p:nvSpPr>
          <p:cNvPr id="9310" name="Line 94"/>
          <p:cNvSpPr>
            <a:spLocks noChangeShapeType="1"/>
          </p:cNvSpPr>
          <p:nvPr/>
        </p:nvSpPr>
        <p:spPr bwMode="auto">
          <a:xfrm>
            <a:off x="6892925" y="5846763"/>
            <a:ext cx="0" cy="115887"/>
          </a:xfrm>
          <a:prstGeom prst="line">
            <a:avLst/>
          </a:prstGeom>
          <a:noFill/>
          <a:ln w="0">
            <a:solidFill>
              <a:srgbClr val="000000"/>
            </a:solidFill>
            <a:round/>
            <a:headEnd/>
            <a:tailEnd/>
          </a:ln>
        </p:spPr>
        <p:txBody>
          <a:bodyPr/>
          <a:lstStyle/>
          <a:p>
            <a:endParaRPr lang="it-IT"/>
          </a:p>
        </p:txBody>
      </p:sp>
      <p:sp>
        <p:nvSpPr>
          <p:cNvPr id="9311" name="Rectangle 95"/>
          <p:cNvSpPr>
            <a:spLocks noChangeArrowheads="1"/>
          </p:cNvSpPr>
          <p:nvPr/>
        </p:nvSpPr>
        <p:spPr bwMode="auto">
          <a:xfrm>
            <a:off x="6765925" y="5962650"/>
            <a:ext cx="349250" cy="152400"/>
          </a:xfrm>
          <a:prstGeom prst="rect">
            <a:avLst/>
          </a:prstGeom>
          <a:noFill/>
          <a:ln w="9525">
            <a:noFill/>
            <a:miter lim="800000"/>
            <a:headEnd/>
            <a:tailEnd/>
          </a:ln>
        </p:spPr>
        <p:txBody>
          <a:bodyPr wrap="none" lIns="0" tIns="0" rIns="0" bIns="0">
            <a:spAutoFit/>
          </a:bodyPr>
          <a:lstStyle/>
          <a:p>
            <a:r>
              <a:rPr lang="it-IT" sz="1000">
                <a:solidFill>
                  <a:srgbClr val="000099"/>
                </a:solidFill>
              </a:rPr>
              <a:t> 19,76</a:t>
            </a:r>
          </a:p>
        </p:txBody>
      </p:sp>
      <p:sp>
        <p:nvSpPr>
          <p:cNvPr id="9312" name="Line 96"/>
          <p:cNvSpPr>
            <a:spLocks noChangeShapeType="1"/>
          </p:cNvSpPr>
          <p:nvPr/>
        </p:nvSpPr>
        <p:spPr bwMode="auto">
          <a:xfrm>
            <a:off x="6958013" y="5846763"/>
            <a:ext cx="1587" cy="60325"/>
          </a:xfrm>
          <a:prstGeom prst="line">
            <a:avLst/>
          </a:prstGeom>
          <a:noFill/>
          <a:ln w="0">
            <a:solidFill>
              <a:srgbClr val="000000"/>
            </a:solidFill>
            <a:round/>
            <a:headEnd/>
            <a:tailEnd/>
          </a:ln>
        </p:spPr>
        <p:txBody>
          <a:bodyPr/>
          <a:lstStyle/>
          <a:p>
            <a:endParaRPr lang="it-IT"/>
          </a:p>
        </p:txBody>
      </p:sp>
      <p:sp>
        <p:nvSpPr>
          <p:cNvPr id="9313" name="Line 97"/>
          <p:cNvSpPr>
            <a:spLocks noChangeShapeType="1"/>
          </p:cNvSpPr>
          <p:nvPr/>
        </p:nvSpPr>
        <p:spPr bwMode="auto">
          <a:xfrm>
            <a:off x="7032625" y="5846763"/>
            <a:ext cx="1588" cy="60325"/>
          </a:xfrm>
          <a:prstGeom prst="line">
            <a:avLst/>
          </a:prstGeom>
          <a:noFill/>
          <a:ln w="0">
            <a:solidFill>
              <a:srgbClr val="000000"/>
            </a:solidFill>
            <a:round/>
            <a:headEnd/>
            <a:tailEnd/>
          </a:ln>
        </p:spPr>
        <p:txBody>
          <a:bodyPr/>
          <a:lstStyle/>
          <a:p>
            <a:endParaRPr lang="it-IT"/>
          </a:p>
        </p:txBody>
      </p:sp>
      <p:sp>
        <p:nvSpPr>
          <p:cNvPr id="9314" name="Line 98"/>
          <p:cNvSpPr>
            <a:spLocks noChangeShapeType="1"/>
          </p:cNvSpPr>
          <p:nvPr/>
        </p:nvSpPr>
        <p:spPr bwMode="auto">
          <a:xfrm>
            <a:off x="7097713" y="5846763"/>
            <a:ext cx="1587" cy="60325"/>
          </a:xfrm>
          <a:prstGeom prst="line">
            <a:avLst/>
          </a:prstGeom>
          <a:noFill/>
          <a:ln w="0">
            <a:solidFill>
              <a:srgbClr val="000000"/>
            </a:solidFill>
            <a:round/>
            <a:headEnd/>
            <a:tailEnd/>
          </a:ln>
        </p:spPr>
        <p:txBody>
          <a:bodyPr/>
          <a:lstStyle/>
          <a:p>
            <a:endParaRPr lang="it-IT"/>
          </a:p>
        </p:txBody>
      </p:sp>
      <p:sp>
        <p:nvSpPr>
          <p:cNvPr id="9315" name="Line 99"/>
          <p:cNvSpPr>
            <a:spLocks noChangeShapeType="1"/>
          </p:cNvSpPr>
          <p:nvPr/>
        </p:nvSpPr>
        <p:spPr bwMode="auto">
          <a:xfrm>
            <a:off x="7164388" y="5846763"/>
            <a:ext cx="1587" cy="60325"/>
          </a:xfrm>
          <a:prstGeom prst="line">
            <a:avLst/>
          </a:prstGeom>
          <a:noFill/>
          <a:ln w="0">
            <a:solidFill>
              <a:srgbClr val="000000"/>
            </a:solidFill>
            <a:round/>
            <a:headEnd/>
            <a:tailEnd/>
          </a:ln>
        </p:spPr>
        <p:txBody>
          <a:bodyPr/>
          <a:lstStyle/>
          <a:p>
            <a:endParaRPr lang="it-IT"/>
          </a:p>
        </p:txBody>
      </p:sp>
      <p:sp>
        <p:nvSpPr>
          <p:cNvPr id="9316" name="Line 100"/>
          <p:cNvSpPr>
            <a:spLocks noChangeShapeType="1"/>
          </p:cNvSpPr>
          <p:nvPr/>
        </p:nvSpPr>
        <p:spPr bwMode="auto">
          <a:xfrm>
            <a:off x="7229475" y="5846763"/>
            <a:ext cx="1588" cy="77787"/>
          </a:xfrm>
          <a:prstGeom prst="line">
            <a:avLst/>
          </a:prstGeom>
          <a:noFill/>
          <a:ln w="0">
            <a:solidFill>
              <a:srgbClr val="000000"/>
            </a:solidFill>
            <a:round/>
            <a:headEnd/>
            <a:tailEnd/>
          </a:ln>
        </p:spPr>
        <p:txBody>
          <a:bodyPr/>
          <a:lstStyle/>
          <a:p>
            <a:endParaRPr lang="it-IT"/>
          </a:p>
        </p:txBody>
      </p:sp>
      <p:sp>
        <p:nvSpPr>
          <p:cNvPr id="9317" name="Line 101"/>
          <p:cNvSpPr>
            <a:spLocks noChangeShapeType="1"/>
          </p:cNvSpPr>
          <p:nvPr/>
        </p:nvSpPr>
        <p:spPr bwMode="auto">
          <a:xfrm>
            <a:off x="7296150" y="5846763"/>
            <a:ext cx="1588" cy="60325"/>
          </a:xfrm>
          <a:prstGeom prst="line">
            <a:avLst/>
          </a:prstGeom>
          <a:noFill/>
          <a:ln w="0">
            <a:solidFill>
              <a:srgbClr val="000000"/>
            </a:solidFill>
            <a:round/>
            <a:headEnd/>
            <a:tailEnd/>
          </a:ln>
        </p:spPr>
        <p:txBody>
          <a:bodyPr/>
          <a:lstStyle/>
          <a:p>
            <a:endParaRPr lang="it-IT"/>
          </a:p>
        </p:txBody>
      </p:sp>
      <p:sp>
        <p:nvSpPr>
          <p:cNvPr id="9318" name="Line 102"/>
          <p:cNvSpPr>
            <a:spLocks noChangeShapeType="1"/>
          </p:cNvSpPr>
          <p:nvPr/>
        </p:nvSpPr>
        <p:spPr bwMode="auto">
          <a:xfrm>
            <a:off x="7367588" y="5846763"/>
            <a:ext cx="3175" cy="60325"/>
          </a:xfrm>
          <a:prstGeom prst="line">
            <a:avLst/>
          </a:prstGeom>
          <a:noFill/>
          <a:ln w="0">
            <a:solidFill>
              <a:srgbClr val="000000"/>
            </a:solidFill>
            <a:round/>
            <a:headEnd/>
            <a:tailEnd/>
          </a:ln>
        </p:spPr>
        <p:txBody>
          <a:bodyPr/>
          <a:lstStyle/>
          <a:p>
            <a:endParaRPr lang="it-IT"/>
          </a:p>
        </p:txBody>
      </p:sp>
      <p:sp>
        <p:nvSpPr>
          <p:cNvPr id="9319" name="Line 103"/>
          <p:cNvSpPr>
            <a:spLocks noChangeShapeType="1"/>
          </p:cNvSpPr>
          <p:nvPr/>
        </p:nvSpPr>
        <p:spPr bwMode="auto">
          <a:xfrm>
            <a:off x="7435850" y="5846763"/>
            <a:ext cx="0" cy="60325"/>
          </a:xfrm>
          <a:prstGeom prst="line">
            <a:avLst/>
          </a:prstGeom>
          <a:noFill/>
          <a:ln w="0">
            <a:solidFill>
              <a:srgbClr val="000000"/>
            </a:solidFill>
            <a:round/>
            <a:headEnd/>
            <a:tailEnd/>
          </a:ln>
        </p:spPr>
        <p:txBody>
          <a:bodyPr/>
          <a:lstStyle/>
          <a:p>
            <a:endParaRPr lang="it-IT"/>
          </a:p>
        </p:txBody>
      </p:sp>
      <p:sp>
        <p:nvSpPr>
          <p:cNvPr id="9320" name="Line 104"/>
          <p:cNvSpPr>
            <a:spLocks noChangeShapeType="1"/>
          </p:cNvSpPr>
          <p:nvPr/>
        </p:nvSpPr>
        <p:spPr bwMode="auto">
          <a:xfrm>
            <a:off x="7500938" y="5846763"/>
            <a:ext cx="0" cy="60325"/>
          </a:xfrm>
          <a:prstGeom prst="line">
            <a:avLst/>
          </a:prstGeom>
          <a:noFill/>
          <a:ln w="0">
            <a:solidFill>
              <a:srgbClr val="000000"/>
            </a:solidFill>
            <a:round/>
            <a:headEnd/>
            <a:tailEnd/>
          </a:ln>
        </p:spPr>
        <p:txBody>
          <a:bodyPr/>
          <a:lstStyle/>
          <a:p>
            <a:endParaRPr lang="it-IT"/>
          </a:p>
        </p:txBody>
      </p:sp>
      <p:sp>
        <p:nvSpPr>
          <p:cNvPr id="9321" name="Line 105"/>
          <p:cNvSpPr>
            <a:spLocks noChangeShapeType="1"/>
          </p:cNvSpPr>
          <p:nvPr/>
        </p:nvSpPr>
        <p:spPr bwMode="auto">
          <a:xfrm>
            <a:off x="7566025" y="5846763"/>
            <a:ext cx="1588" cy="115887"/>
          </a:xfrm>
          <a:prstGeom prst="line">
            <a:avLst/>
          </a:prstGeom>
          <a:noFill/>
          <a:ln w="0">
            <a:solidFill>
              <a:srgbClr val="000000"/>
            </a:solidFill>
            <a:round/>
            <a:headEnd/>
            <a:tailEnd/>
          </a:ln>
        </p:spPr>
        <p:txBody>
          <a:bodyPr/>
          <a:lstStyle/>
          <a:p>
            <a:endParaRPr lang="it-IT"/>
          </a:p>
        </p:txBody>
      </p:sp>
      <p:sp>
        <p:nvSpPr>
          <p:cNvPr id="9322" name="Rectangle 106"/>
          <p:cNvSpPr>
            <a:spLocks noChangeArrowheads="1"/>
          </p:cNvSpPr>
          <p:nvPr/>
        </p:nvSpPr>
        <p:spPr bwMode="auto">
          <a:xfrm>
            <a:off x="7442200" y="5962650"/>
            <a:ext cx="349250" cy="152400"/>
          </a:xfrm>
          <a:prstGeom prst="rect">
            <a:avLst/>
          </a:prstGeom>
          <a:noFill/>
          <a:ln w="9525">
            <a:noFill/>
            <a:miter lim="800000"/>
            <a:headEnd/>
            <a:tailEnd/>
          </a:ln>
        </p:spPr>
        <p:txBody>
          <a:bodyPr wrap="none" lIns="0" tIns="0" rIns="0" bIns="0">
            <a:spAutoFit/>
          </a:bodyPr>
          <a:lstStyle/>
          <a:p>
            <a:r>
              <a:rPr lang="it-IT" sz="1000">
                <a:solidFill>
                  <a:srgbClr val="000099"/>
                </a:solidFill>
              </a:rPr>
              <a:t> 21,17</a:t>
            </a:r>
          </a:p>
        </p:txBody>
      </p:sp>
      <p:sp>
        <p:nvSpPr>
          <p:cNvPr id="9323" name="Line 107"/>
          <p:cNvSpPr>
            <a:spLocks noChangeShapeType="1"/>
          </p:cNvSpPr>
          <p:nvPr/>
        </p:nvSpPr>
        <p:spPr bwMode="auto">
          <a:xfrm>
            <a:off x="7640638" y="5846763"/>
            <a:ext cx="1587" cy="60325"/>
          </a:xfrm>
          <a:prstGeom prst="line">
            <a:avLst/>
          </a:prstGeom>
          <a:noFill/>
          <a:ln w="0">
            <a:solidFill>
              <a:srgbClr val="000000"/>
            </a:solidFill>
            <a:round/>
            <a:headEnd/>
            <a:tailEnd/>
          </a:ln>
        </p:spPr>
        <p:txBody>
          <a:bodyPr/>
          <a:lstStyle/>
          <a:p>
            <a:endParaRPr lang="it-IT"/>
          </a:p>
        </p:txBody>
      </p:sp>
      <p:sp>
        <p:nvSpPr>
          <p:cNvPr id="9324" name="Line 108"/>
          <p:cNvSpPr>
            <a:spLocks noChangeShapeType="1"/>
          </p:cNvSpPr>
          <p:nvPr/>
        </p:nvSpPr>
        <p:spPr bwMode="auto">
          <a:xfrm>
            <a:off x="7704138" y="5846763"/>
            <a:ext cx="1587" cy="60325"/>
          </a:xfrm>
          <a:prstGeom prst="line">
            <a:avLst/>
          </a:prstGeom>
          <a:noFill/>
          <a:ln w="0">
            <a:solidFill>
              <a:srgbClr val="000000"/>
            </a:solidFill>
            <a:round/>
            <a:headEnd/>
            <a:tailEnd/>
          </a:ln>
        </p:spPr>
        <p:txBody>
          <a:bodyPr/>
          <a:lstStyle/>
          <a:p>
            <a:endParaRPr lang="it-IT"/>
          </a:p>
        </p:txBody>
      </p:sp>
      <p:sp>
        <p:nvSpPr>
          <p:cNvPr id="9325" name="Line 109"/>
          <p:cNvSpPr>
            <a:spLocks noChangeShapeType="1"/>
          </p:cNvSpPr>
          <p:nvPr/>
        </p:nvSpPr>
        <p:spPr bwMode="auto">
          <a:xfrm>
            <a:off x="7770813" y="5846763"/>
            <a:ext cx="1587" cy="60325"/>
          </a:xfrm>
          <a:prstGeom prst="line">
            <a:avLst/>
          </a:prstGeom>
          <a:noFill/>
          <a:ln w="0">
            <a:solidFill>
              <a:srgbClr val="000000"/>
            </a:solidFill>
            <a:round/>
            <a:headEnd/>
            <a:tailEnd/>
          </a:ln>
        </p:spPr>
        <p:txBody>
          <a:bodyPr/>
          <a:lstStyle/>
          <a:p>
            <a:endParaRPr lang="it-IT"/>
          </a:p>
        </p:txBody>
      </p:sp>
      <p:sp>
        <p:nvSpPr>
          <p:cNvPr id="9326" name="Line 110"/>
          <p:cNvSpPr>
            <a:spLocks noChangeShapeType="1"/>
          </p:cNvSpPr>
          <p:nvPr/>
        </p:nvSpPr>
        <p:spPr bwMode="auto">
          <a:xfrm>
            <a:off x="7835900" y="5846763"/>
            <a:ext cx="1588" cy="60325"/>
          </a:xfrm>
          <a:prstGeom prst="line">
            <a:avLst/>
          </a:prstGeom>
          <a:noFill/>
          <a:ln w="0">
            <a:solidFill>
              <a:srgbClr val="000000"/>
            </a:solidFill>
            <a:round/>
            <a:headEnd/>
            <a:tailEnd/>
          </a:ln>
        </p:spPr>
        <p:txBody>
          <a:bodyPr/>
          <a:lstStyle/>
          <a:p>
            <a:endParaRPr lang="it-IT"/>
          </a:p>
        </p:txBody>
      </p:sp>
      <p:sp>
        <p:nvSpPr>
          <p:cNvPr id="9327" name="Line 111"/>
          <p:cNvSpPr>
            <a:spLocks noChangeShapeType="1"/>
          </p:cNvSpPr>
          <p:nvPr/>
        </p:nvSpPr>
        <p:spPr bwMode="auto">
          <a:xfrm>
            <a:off x="7904163" y="5846763"/>
            <a:ext cx="1587" cy="77787"/>
          </a:xfrm>
          <a:prstGeom prst="line">
            <a:avLst/>
          </a:prstGeom>
          <a:noFill/>
          <a:ln w="0">
            <a:solidFill>
              <a:srgbClr val="000000"/>
            </a:solidFill>
            <a:round/>
            <a:headEnd/>
            <a:tailEnd/>
          </a:ln>
        </p:spPr>
        <p:txBody>
          <a:bodyPr/>
          <a:lstStyle/>
          <a:p>
            <a:endParaRPr lang="it-IT"/>
          </a:p>
        </p:txBody>
      </p:sp>
      <p:sp>
        <p:nvSpPr>
          <p:cNvPr id="9328" name="Line 112"/>
          <p:cNvSpPr>
            <a:spLocks noChangeShapeType="1"/>
          </p:cNvSpPr>
          <p:nvPr/>
        </p:nvSpPr>
        <p:spPr bwMode="auto">
          <a:xfrm>
            <a:off x="7977188" y="5846763"/>
            <a:ext cx="0" cy="60325"/>
          </a:xfrm>
          <a:prstGeom prst="line">
            <a:avLst/>
          </a:prstGeom>
          <a:noFill/>
          <a:ln w="0">
            <a:solidFill>
              <a:srgbClr val="000000"/>
            </a:solidFill>
            <a:round/>
            <a:headEnd/>
            <a:tailEnd/>
          </a:ln>
        </p:spPr>
        <p:txBody>
          <a:bodyPr/>
          <a:lstStyle/>
          <a:p>
            <a:endParaRPr lang="it-IT"/>
          </a:p>
        </p:txBody>
      </p:sp>
      <p:sp>
        <p:nvSpPr>
          <p:cNvPr id="9329" name="Line 113"/>
          <p:cNvSpPr>
            <a:spLocks noChangeShapeType="1"/>
          </p:cNvSpPr>
          <p:nvPr/>
        </p:nvSpPr>
        <p:spPr bwMode="auto">
          <a:xfrm>
            <a:off x="8043863" y="5846763"/>
            <a:ext cx="0" cy="60325"/>
          </a:xfrm>
          <a:prstGeom prst="line">
            <a:avLst/>
          </a:prstGeom>
          <a:noFill/>
          <a:ln w="0">
            <a:solidFill>
              <a:srgbClr val="000000"/>
            </a:solidFill>
            <a:round/>
            <a:headEnd/>
            <a:tailEnd/>
          </a:ln>
        </p:spPr>
        <p:txBody>
          <a:bodyPr/>
          <a:lstStyle/>
          <a:p>
            <a:endParaRPr lang="it-IT"/>
          </a:p>
        </p:txBody>
      </p:sp>
      <p:sp>
        <p:nvSpPr>
          <p:cNvPr id="9330" name="Line 114"/>
          <p:cNvSpPr>
            <a:spLocks noChangeShapeType="1"/>
          </p:cNvSpPr>
          <p:nvPr/>
        </p:nvSpPr>
        <p:spPr bwMode="auto">
          <a:xfrm>
            <a:off x="8108950" y="5846763"/>
            <a:ext cx="1588" cy="60325"/>
          </a:xfrm>
          <a:prstGeom prst="line">
            <a:avLst/>
          </a:prstGeom>
          <a:noFill/>
          <a:ln w="0">
            <a:solidFill>
              <a:srgbClr val="000000"/>
            </a:solidFill>
            <a:round/>
            <a:headEnd/>
            <a:tailEnd/>
          </a:ln>
        </p:spPr>
        <p:txBody>
          <a:bodyPr/>
          <a:lstStyle/>
          <a:p>
            <a:endParaRPr lang="it-IT"/>
          </a:p>
        </p:txBody>
      </p:sp>
      <p:sp>
        <p:nvSpPr>
          <p:cNvPr id="9331" name="Line 115"/>
          <p:cNvSpPr>
            <a:spLocks noChangeShapeType="1"/>
          </p:cNvSpPr>
          <p:nvPr/>
        </p:nvSpPr>
        <p:spPr bwMode="auto">
          <a:xfrm>
            <a:off x="8175625" y="5846763"/>
            <a:ext cx="1588" cy="60325"/>
          </a:xfrm>
          <a:prstGeom prst="line">
            <a:avLst/>
          </a:prstGeom>
          <a:noFill/>
          <a:ln w="0">
            <a:solidFill>
              <a:srgbClr val="000000"/>
            </a:solidFill>
            <a:round/>
            <a:headEnd/>
            <a:tailEnd/>
          </a:ln>
        </p:spPr>
        <p:txBody>
          <a:bodyPr/>
          <a:lstStyle/>
          <a:p>
            <a:endParaRPr lang="it-IT"/>
          </a:p>
        </p:txBody>
      </p:sp>
      <p:sp>
        <p:nvSpPr>
          <p:cNvPr id="9332" name="Line 116"/>
          <p:cNvSpPr>
            <a:spLocks noChangeShapeType="1"/>
          </p:cNvSpPr>
          <p:nvPr/>
        </p:nvSpPr>
        <p:spPr bwMode="auto">
          <a:xfrm>
            <a:off x="1435100" y="1131888"/>
            <a:ext cx="49213" cy="0"/>
          </a:xfrm>
          <a:prstGeom prst="line">
            <a:avLst/>
          </a:prstGeom>
          <a:noFill/>
          <a:ln w="0">
            <a:solidFill>
              <a:srgbClr val="000000"/>
            </a:solidFill>
            <a:round/>
            <a:headEnd/>
            <a:tailEnd/>
          </a:ln>
        </p:spPr>
        <p:txBody>
          <a:bodyPr/>
          <a:lstStyle/>
          <a:p>
            <a:endParaRPr lang="it-IT"/>
          </a:p>
        </p:txBody>
      </p:sp>
      <p:sp>
        <p:nvSpPr>
          <p:cNvPr id="9333" name="Line 117"/>
          <p:cNvSpPr>
            <a:spLocks noChangeShapeType="1"/>
          </p:cNvSpPr>
          <p:nvPr/>
        </p:nvSpPr>
        <p:spPr bwMode="auto">
          <a:xfrm>
            <a:off x="1435100" y="1181100"/>
            <a:ext cx="49213" cy="0"/>
          </a:xfrm>
          <a:prstGeom prst="line">
            <a:avLst/>
          </a:prstGeom>
          <a:noFill/>
          <a:ln w="0">
            <a:solidFill>
              <a:srgbClr val="000000"/>
            </a:solidFill>
            <a:round/>
            <a:headEnd/>
            <a:tailEnd/>
          </a:ln>
        </p:spPr>
        <p:txBody>
          <a:bodyPr/>
          <a:lstStyle/>
          <a:p>
            <a:endParaRPr lang="it-IT"/>
          </a:p>
        </p:txBody>
      </p:sp>
      <p:sp>
        <p:nvSpPr>
          <p:cNvPr id="9334" name="Line 118"/>
          <p:cNvSpPr>
            <a:spLocks noChangeShapeType="1"/>
          </p:cNvSpPr>
          <p:nvPr/>
        </p:nvSpPr>
        <p:spPr bwMode="auto">
          <a:xfrm>
            <a:off x="1435100" y="1225550"/>
            <a:ext cx="49213" cy="0"/>
          </a:xfrm>
          <a:prstGeom prst="line">
            <a:avLst/>
          </a:prstGeom>
          <a:noFill/>
          <a:ln w="0">
            <a:solidFill>
              <a:srgbClr val="000000"/>
            </a:solidFill>
            <a:round/>
            <a:headEnd/>
            <a:tailEnd/>
          </a:ln>
        </p:spPr>
        <p:txBody>
          <a:bodyPr/>
          <a:lstStyle/>
          <a:p>
            <a:endParaRPr lang="it-IT"/>
          </a:p>
        </p:txBody>
      </p:sp>
      <p:sp>
        <p:nvSpPr>
          <p:cNvPr id="9335" name="Line 119"/>
          <p:cNvSpPr>
            <a:spLocks noChangeShapeType="1"/>
          </p:cNvSpPr>
          <p:nvPr/>
        </p:nvSpPr>
        <p:spPr bwMode="auto">
          <a:xfrm>
            <a:off x="1435100" y="1274763"/>
            <a:ext cx="49213" cy="0"/>
          </a:xfrm>
          <a:prstGeom prst="line">
            <a:avLst/>
          </a:prstGeom>
          <a:noFill/>
          <a:ln w="0">
            <a:solidFill>
              <a:srgbClr val="000000"/>
            </a:solidFill>
            <a:round/>
            <a:headEnd/>
            <a:tailEnd/>
          </a:ln>
        </p:spPr>
        <p:txBody>
          <a:bodyPr/>
          <a:lstStyle/>
          <a:p>
            <a:endParaRPr lang="it-IT"/>
          </a:p>
        </p:txBody>
      </p:sp>
      <p:sp>
        <p:nvSpPr>
          <p:cNvPr id="9336" name="Line 120"/>
          <p:cNvSpPr>
            <a:spLocks noChangeShapeType="1"/>
          </p:cNvSpPr>
          <p:nvPr/>
        </p:nvSpPr>
        <p:spPr bwMode="auto">
          <a:xfrm>
            <a:off x="1419225" y="1323975"/>
            <a:ext cx="65088" cy="3175"/>
          </a:xfrm>
          <a:prstGeom prst="line">
            <a:avLst/>
          </a:prstGeom>
          <a:noFill/>
          <a:ln w="0">
            <a:solidFill>
              <a:srgbClr val="000000"/>
            </a:solidFill>
            <a:round/>
            <a:headEnd/>
            <a:tailEnd/>
          </a:ln>
        </p:spPr>
        <p:txBody>
          <a:bodyPr/>
          <a:lstStyle/>
          <a:p>
            <a:endParaRPr lang="it-IT"/>
          </a:p>
        </p:txBody>
      </p:sp>
      <p:sp>
        <p:nvSpPr>
          <p:cNvPr id="9337" name="Line 121"/>
          <p:cNvSpPr>
            <a:spLocks noChangeShapeType="1"/>
          </p:cNvSpPr>
          <p:nvPr/>
        </p:nvSpPr>
        <p:spPr bwMode="auto">
          <a:xfrm>
            <a:off x="1435100" y="1366838"/>
            <a:ext cx="49213" cy="0"/>
          </a:xfrm>
          <a:prstGeom prst="line">
            <a:avLst/>
          </a:prstGeom>
          <a:noFill/>
          <a:ln w="0">
            <a:solidFill>
              <a:srgbClr val="000000"/>
            </a:solidFill>
            <a:round/>
            <a:headEnd/>
            <a:tailEnd/>
          </a:ln>
        </p:spPr>
        <p:txBody>
          <a:bodyPr/>
          <a:lstStyle/>
          <a:p>
            <a:endParaRPr lang="it-IT"/>
          </a:p>
        </p:txBody>
      </p:sp>
      <p:sp>
        <p:nvSpPr>
          <p:cNvPr id="9338" name="Line 122"/>
          <p:cNvSpPr>
            <a:spLocks noChangeShapeType="1"/>
          </p:cNvSpPr>
          <p:nvPr/>
        </p:nvSpPr>
        <p:spPr bwMode="auto">
          <a:xfrm>
            <a:off x="1435100" y="1417638"/>
            <a:ext cx="49213" cy="1587"/>
          </a:xfrm>
          <a:prstGeom prst="line">
            <a:avLst/>
          </a:prstGeom>
          <a:noFill/>
          <a:ln w="0">
            <a:solidFill>
              <a:srgbClr val="000000"/>
            </a:solidFill>
            <a:round/>
            <a:headEnd/>
            <a:tailEnd/>
          </a:ln>
        </p:spPr>
        <p:txBody>
          <a:bodyPr/>
          <a:lstStyle/>
          <a:p>
            <a:endParaRPr lang="it-IT"/>
          </a:p>
        </p:txBody>
      </p:sp>
      <p:sp>
        <p:nvSpPr>
          <p:cNvPr id="9339" name="Line 123"/>
          <p:cNvSpPr>
            <a:spLocks noChangeShapeType="1"/>
          </p:cNvSpPr>
          <p:nvPr/>
        </p:nvSpPr>
        <p:spPr bwMode="auto">
          <a:xfrm>
            <a:off x="1435100" y="1466850"/>
            <a:ext cx="49213" cy="1588"/>
          </a:xfrm>
          <a:prstGeom prst="line">
            <a:avLst/>
          </a:prstGeom>
          <a:noFill/>
          <a:ln w="0">
            <a:solidFill>
              <a:srgbClr val="000000"/>
            </a:solidFill>
            <a:round/>
            <a:headEnd/>
            <a:tailEnd/>
          </a:ln>
        </p:spPr>
        <p:txBody>
          <a:bodyPr/>
          <a:lstStyle/>
          <a:p>
            <a:endParaRPr lang="it-IT"/>
          </a:p>
        </p:txBody>
      </p:sp>
      <p:sp>
        <p:nvSpPr>
          <p:cNvPr id="9340" name="Line 124"/>
          <p:cNvSpPr>
            <a:spLocks noChangeShapeType="1"/>
          </p:cNvSpPr>
          <p:nvPr/>
        </p:nvSpPr>
        <p:spPr bwMode="auto">
          <a:xfrm>
            <a:off x="1435100" y="1509713"/>
            <a:ext cx="49213" cy="3175"/>
          </a:xfrm>
          <a:prstGeom prst="line">
            <a:avLst/>
          </a:prstGeom>
          <a:noFill/>
          <a:ln w="0">
            <a:solidFill>
              <a:srgbClr val="000000"/>
            </a:solidFill>
            <a:round/>
            <a:headEnd/>
            <a:tailEnd/>
          </a:ln>
        </p:spPr>
        <p:txBody>
          <a:bodyPr/>
          <a:lstStyle/>
          <a:p>
            <a:endParaRPr lang="it-IT"/>
          </a:p>
        </p:txBody>
      </p:sp>
      <p:sp>
        <p:nvSpPr>
          <p:cNvPr id="9341" name="Line 125"/>
          <p:cNvSpPr>
            <a:spLocks noChangeShapeType="1"/>
          </p:cNvSpPr>
          <p:nvPr/>
        </p:nvSpPr>
        <p:spPr bwMode="auto">
          <a:xfrm>
            <a:off x="1382713" y="1558925"/>
            <a:ext cx="101600" cy="3175"/>
          </a:xfrm>
          <a:prstGeom prst="line">
            <a:avLst/>
          </a:prstGeom>
          <a:noFill/>
          <a:ln w="0">
            <a:solidFill>
              <a:srgbClr val="000000"/>
            </a:solidFill>
            <a:round/>
            <a:headEnd/>
            <a:tailEnd/>
          </a:ln>
        </p:spPr>
        <p:txBody>
          <a:bodyPr/>
          <a:lstStyle/>
          <a:p>
            <a:endParaRPr lang="it-IT"/>
          </a:p>
        </p:txBody>
      </p:sp>
      <p:sp>
        <p:nvSpPr>
          <p:cNvPr id="9342" name="Rectangle 126"/>
          <p:cNvSpPr>
            <a:spLocks noChangeArrowheads="1"/>
          </p:cNvSpPr>
          <p:nvPr/>
        </p:nvSpPr>
        <p:spPr bwMode="auto">
          <a:xfrm>
            <a:off x="1120775" y="1503363"/>
            <a:ext cx="357188" cy="152400"/>
          </a:xfrm>
          <a:prstGeom prst="rect">
            <a:avLst/>
          </a:prstGeom>
          <a:noFill/>
          <a:ln w="9525">
            <a:noFill/>
            <a:miter lim="800000"/>
            <a:headEnd/>
            <a:tailEnd/>
          </a:ln>
        </p:spPr>
        <p:txBody>
          <a:bodyPr wrap="none" lIns="0" tIns="0" rIns="0" bIns="0">
            <a:spAutoFit/>
          </a:bodyPr>
          <a:lstStyle/>
          <a:p>
            <a:r>
              <a:rPr lang="it-IT" sz="1000">
                <a:solidFill>
                  <a:srgbClr val="000099"/>
                </a:solidFill>
              </a:rPr>
              <a:t>-75,49</a:t>
            </a:r>
          </a:p>
        </p:txBody>
      </p:sp>
      <p:sp>
        <p:nvSpPr>
          <p:cNvPr id="9343" name="Line 127"/>
          <p:cNvSpPr>
            <a:spLocks noChangeShapeType="1"/>
          </p:cNvSpPr>
          <p:nvPr/>
        </p:nvSpPr>
        <p:spPr bwMode="auto">
          <a:xfrm>
            <a:off x="1435100" y="1611313"/>
            <a:ext cx="49213" cy="0"/>
          </a:xfrm>
          <a:prstGeom prst="line">
            <a:avLst/>
          </a:prstGeom>
          <a:noFill/>
          <a:ln w="0">
            <a:solidFill>
              <a:srgbClr val="000000"/>
            </a:solidFill>
            <a:round/>
            <a:headEnd/>
            <a:tailEnd/>
          </a:ln>
        </p:spPr>
        <p:txBody>
          <a:bodyPr/>
          <a:lstStyle/>
          <a:p>
            <a:endParaRPr lang="it-IT"/>
          </a:p>
        </p:txBody>
      </p:sp>
      <p:sp>
        <p:nvSpPr>
          <p:cNvPr id="9344" name="Line 128"/>
          <p:cNvSpPr>
            <a:spLocks noChangeShapeType="1"/>
          </p:cNvSpPr>
          <p:nvPr/>
        </p:nvSpPr>
        <p:spPr bwMode="auto">
          <a:xfrm>
            <a:off x="1435100" y="1652588"/>
            <a:ext cx="49213" cy="3175"/>
          </a:xfrm>
          <a:prstGeom prst="line">
            <a:avLst/>
          </a:prstGeom>
          <a:noFill/>
          <a:ln w="0">
            <a:solidFill>
              <a:srgbClr val="000000"/>
            </a:solidFill>
            <a:round/>
            <a:headEnd/>
            <a:tailEnd/>
          </a:ln>
        </p:spPr>
        <p:txBody>
          <a:bodyPr/>
          <a:lstStyle/>
          <a:p>
            <a:endParaRPr lang="it-IT"/>
          </a:p>
        </p:txBody>
      </p:sp>
      <p:sp>
        <p:nvSpPr>
          <p:cNvPr id="9345" name="Line 129"/>
          <p:cNvSpPr>
            <a:spLocks noChangeShapeType="1"/>
          </p:cNvSpPr>
          <p:nvPr/>
        </p:nvSpPr>
        <p:spPr bwMode="auto">
          <a:xfrm>
            <a:off x="1435100" y="1704975"/>
            <a:ext cx="49213" cy="0"/>
          </a:xfrm>
          <a:prstGeom prst="line">
            <a:avLst/>
          </a:prstGeom>
          <a:noFill/>
          <a:ln w="0">
            <a:solidFill>
              <a:srgbClr val="000000"/>
            </a:solidFill>
            <a:round/>
            <a:headEnd/>
            <a:tailEnd/>
          </a:ln>
        </p:spPr>
        <p:txBody>
          <a:bodyPr/>
          <a:lstStyle/>
          <a:p>
            <a:endParaRPr lang="it-IT"/>
          </a:p>
        </p:txBody>
      </p:sp>
      <p:sp>
        <p:nvSpPr>
          <p:cNvPr id="9346" name="Line 130"/>
          <p:cNvSpPr>
            <a:spLocks noChangeShapeType="1"/>
          </p:cNvSpPr>
          <p:nvPr/>
        </p:nvSpPr>
        <p:spPr bwMode="auto">
          <a:xfrm>
            <a:off x="1435100" y="1755775"/>
            <a:ext cx="49213" cy="0"/>
          </a:xfrm>
          <a:prstGeom prst="line">
            <a:avLst/>
          </a:prstGeom>
          <a:noFill/>
          <a:ln w="0">
            <a:solidFill>
              <a:srgbClr val="000000"/>
            </a:solidFill>
            <a:round/>
            <a:headEnd/>
            <a:tailEnd/>
          </a:ln>
        </p:spPr>
        <p:txBody>
          <a:bodyPr/>
          <a:lstStyle/>
          <a:p>
            <a:endParaRPr lang="it-IT"/>
          </a:p>
        </p:txBody>
      </p:sp>
      <p:sp>
        <p:nvSpPr>
          <p:cNvPr id="9347" name="Line 131"/>
          <p:cNvSpPr>
            <a:spLocks noChangeShapeType="1"/>
          </p:cNvSpPr>
          <p:nvPr/>
        </p:nvSpPr>
        <p:spPr bwMode="auto">
          <a:xfrm>
            <a:off x="1419225" y="1795463"/>
            <a:ext cx="65088" cy="3175"/>
          </a:xfrm>
          <a:prstGeom prst="line">
            <a:avLst/>
          </a:prstGeom>
          <a:noFill/>
          <a:ln w="0">
            <a:solidFill>
              <a:srgbClr val="000000"/>
            </a:solidFill>
            <a:round/>
            <a:headEnd/>
            <a:tailEnd/>
          </a:ln>
        </p:spPr>
        <p:txBody>
          <a:bodyPr/>
          <a:lstStyle/>
          <a:p>
            <a:endParaRPr lang="it-IT"/>
          </a:p>
        </p:txBody>
      </p:sp>
      <p:sp>
        <p:nvSpPr>
          <p:cNvPr id="9348" name="Line 132"/>
          <p:cNvSpPr>
            <a:spLocks noChangeShapeType="1"/>
          </p:cNvSpPr>
          <p:nvPr/>
        </p:nvSpPr>
        <p:spPr bwMode="auto">
          <a:xfrm>
            <a:off x="1435100" y="1847850"/>
            <a:ext cx="49213" cy="0"/>
          </a:xfrm>
          <a:prstGeom prst="line">
            <a:avLst/>
          </a:prstGeom>
          <a:noFill/>
          <a:ln w="0">
            <a:solidFill>
              <a:srgbClr val="000000"/>
            </a:solidFill>
            <a:round/>
            <a:headEnd/>
            <a:tailEnd/>
          </a:ln>
        </p:spPr>
        <p:txBody>
          <a:bodyPr/>
          <a:lstStyle/>
          <a:p>
            <a:endParaRPr lang="it-IT"/>
          </a:p>
        </p:txBody>
      </p:sp>
      <p:sp>
        <p:nvSpPr>
          <p:cNvPr id="9349" name="Line 133"/>
          <p:cNvSpPr>
            <a:spLocks noChangeShapeType="1"/>
          </p:cNvSpPr>
          <p:nvPr/>
        </p:nvSpPr>
        <p:spPr bwMode="auto">
          <a:xfrm>
            <a:off x="1435100" y="1898650"/>
            <a:ext cx="49213" cy="0"/>
          </a:xfrm>
          <a:prstGeom prst="line">
            <a:avLst/>
          </a:prstGeom>
          <a:noFill/>
          <a:ln w="0">
            <a:solidFill>
              <a:srgbClr val="000000"/>
            </a:solidFill>
            <a:round/>
            <a:headEnd/>
            <a:tailEnd/>
          </a:ln>
        </p:spPr>
        <p:txBody>
          <a:bodyPr/>
          <a:lstStyle/>
          <a:p>
            <a:endParaRPr lang="it-IT"/>
          </a:p>
        </p:txBody>
      </p:sp>
      <p:sp>
        <p:nvSpPr>
          <p:cNvPr id="9350" name="Line 134"/>
          <p:cNvSpPr>
            <a:spLocks noChangeShapeType="1"/>
          </p:cNvSpPr>
          <p:nvPr/>
        </p:nvSpPr>
        <p:spPr bwMode="auto">
          <a:xfrm>
            <a:off x="1435100" y="1939925"/>
            <a:ext cx="49213" cy="0"/>
          </a:xfrm>
          <a:prstGeom prst="line">
            <a:avLst/>
          </a:prstGeom>
          <a:noFill/>
          <a:ln w="0">
            <a:solidFill>
              <a:srgbClr val="000000"/>
            </a:solidFill>
            <a:round/>
            <a:headEnd/>
            <a:tailEnd/>
          </a:ln>
        </p:spPr>
        <p:txBody>
          <a:bodyPr/>
          <a:lstStyle/>
          <a:p>
            <a:endParaRPr lang="it-IT"/>
          </a:p>
        </p:txBody>
      </p:sp>
      <p:sp>
        <p:nvSpPr>
          <p:cNvPr id="9351" name="Line 135"/>
          <p:cNvSpPr>
            <a:spLocks noChangeShapeType="1"/>
          </p:cNvSpPr>
          <p:nvPr/>
        </p:nvSpPr>
        <p:spPr bwMode="auto">
          <a:xfrm>
            <a:off x="1435100" y="1989138"/>
            <a:ext cx="49213" cy="0"/>
          </a:xfrm>
          <a:prstGeom prst="line">
            <a:avLst/>
          </a:prstGeom>
          <a:noFill/>
          <a:ln w="0">
            <a:solidFill>
              <a:srgbClr val="000000"/>
            </a:solidFill>
            <a:round/>
            <a:headEnd/>
            <a:tailEnd/>
          </a:ln>
        </p:spPr>
        <p:txBody>
          <a:bodyPr/>
          <a:lstStyle/>
          <a:p>
            <a:endParaRPr lang="it-IT"/>
          </a:p>
        </p:txBody>
      </p:sp>
      <p:sp>
        <p:nvSpPr>
          <p:cNvPr id="9352" name="Line 136"/>
          <p:cNvSpPr>
            <a:spLocks noChangeShapeType="1"/>
          </p:cNvSpPr>
          <p:nvPr/>
        </p:nvSpPr>
        <p:spPr bwMode="auto">
          <a:xfrm>
            <a:off x="1382713" y="2041525"/>
            <a:ext cx="101600" cy="1588"/>
          </a:xfrm>
          <a:prstGeom prst="line">
            <a:avLst/>
          </a:prstGeom>
          <a:noFill/>
          <a:ln w="0">
            <a:solidFill>
              <a:srgbClr val="000000"/>
            </a:solidFill>
            <a:round/>
            <a:headEnd/>
            <a:tailEnd/>
          </a:ln>
        </p:spPr>
        <p:txBody>
          <a:bodyPr/>
          <a:lstStyle/>
          <a:p>
            <a:endParaRPr lang="it-IT"/>
          </a:p>
        </p:txBody>
      </p:sp>
      <p:sp>
        <p:nvSpPr>
          <p:cNvPr id="9353" name="Rectangle 137"/>
          <p:cNvSpPr>
            <a:spLocks noChangeArrowheads="1"/>
          </p:cNvSpPr>
          <p:nvPr/>
        </p:nvSpPr>
        <p:spPr bwMode="auto">
          <a:xfrm>
            <a:off x="1120775" y="1981200"/>
            <a:ext cx="357188" cy="150813"/>
          </a:xfrm>
          <a:prstGeom prst="rect">
            <a:avLst/>
          </a:prstGeom>
          <a:noFill/>
          <a:ln w="9525">
            <a:noFill/>
            <a:miter lim="800000"/>
            <a:headEnd/>
            <a:tailEnd/>
          </a:ln>
        </p:spPr>
        <p:txBody>
          <a:bodyPr wrap="none" lIns="0" tIns="0" rIns="0" bIns="0">
            <a:spAutoFit/>
          </a:bodyPr>
          <a:lstStyle/>
          <a:p>
            <a:r>
              <a:rPr lang="it-IT" sz="1000">
                <a:solidFill>
                  <a:srgbClr val="000099"/>
                </a:solidFill>
              </a:rPr>
              <a:t>-85,21</a:t>
            </a:r>
          </a:p>
        </p:txBody>
      </p:sp>
      <p:sp>
        <p:nvSpPr>
          <p:cNvPr id="9354" name="Line 138"/>
          <p:cNvSpPr>
            <a:spLocks noChangeShapeType="1"/>
          </p:cNvSpPr>
          <p:nvPr/>
        </p:nvSpPr>
        <p:spPr bwMode="auto">
          <a:xfrm>
            <a:off x="1435100" y="2082800"/>
            <a:ext cx="49213" cy="0"/>
          </a:xfrm>
          <a:prstGeom prst="line">
            <a:avLst/>
          </a:prstGeom>
          <a:noFill/>
          <a:ln w="0">
            <a:solidFill>
              <a:srgbClr val="000000"/>
            </a:solidFill>
            <a:round/>
            <a:headEnd/>
            <a:tailEnd/>
          </a:ln>
        </p:spPr>
        <p:txBody>
          <a:bodyPr/>
          <a:lstStyle/>
          <a:p>
            <a:endParaRPr lang="it-IT"/>
          </a:p>
        </p:txBody>
      </p:sp>
      <p:sp>
        <p:nvSpPr>
          <p:cNvPr id="9355" name="Line 139"/>
          <p:cNvSpPr>
            <a:spLocks noChangeShapeType="1"/>
          </p:cNvSpPr>
          <p:nvPr/>
        </p:nvSpPr>
        <p:spPr bwMode="auto">
          <a:xfrm>
            <a:off x="1435100" y="2132013"/>
            <a:ext cx="49213" cy="4762"/>
          </a:xfrm>
          <a:prstGeom prst="line">
            <a:avLst/>
          </a:prstGeom>
          <a:noFill/>
          <a:ln w="0">
            <a:solidFill>
              <a:srgbClr val="000000"/>
            </a:solidFill>
            <a:round/>
            <a:headEnd/>
            <a:tailEnd/>
          </a:ln>
        </p:spPr>
        <p:txBody>
          <a:bodyPr/>
          <a:lstStyle/>
          <a:p>
            <a:endParaRPr lang="it-IT"/>
          </a:p>
        </p:txBody>
      </p:sp>
      <p:sp>
        <p:nvSpPr>
          <p:cNvPr id="9356" name="Line 140"/>
          <p:cNvSpPr>
            <a:spLocks noChangeShapeType="1"/>
          </p:cNvSpPr>
          <p:nvPr/>
        </p:nvSpPr>
        <p:spPr bwMode="auto">
          <a:xfrm>
            <a:off x="1435100" y="2176463"/>
            <a:ext cx="49213" cy="0"/>
          </a:xfrm>
          <a:prstGeom prst="line">
            <a:avLst/>
          </a:prstGeom>
          <a:noFill/>
          <a:ln w="0">
            <a:solidFill>
              <a:srgbClr val="000000"/>
            </a:solidFill>
            <a:round/>
            <a:headEnd/>
            <a:tailEnd/>
          </a:ln>
        </p:spPr>
        <p:txBody>
          <a:bodyPr/>
          <a:lstStyle/>
          <a:p>
            <a:endParaRPr lang="it-IT"/>
          </a:p>
        </p:txBody>
      </p:sp>
      <p:sp>
        <p:nvSpPr>
          <p:cNvPr id="9357" name="Line 141"/>
          <p:cNvSpPr>
            <a:spLocks noChangeShapeType="1"/>
          </p:cNvSpPr>
          <p:nvPr/>
        </p:nvSpPr>
        <p:spPr bwMode="auto">
          <a:xfrm>
            <a:off x="1435100" y="2225675"/>
            <a:ext cx="49213" cy="4763"/>
          </a:xfrm>
          <a:prstGeom prst="line">
            <a:avLst/>
          </a:prstGeom>
          <a:noFill/>
          <a:ln w="0">
            <a:solidFill>
              <a:srgbClr val="000000"/>
            </a:solidFill>
            <a:round/>
            <a:headEnd/>
            <a:tailEnd/>
          </a:ln>
        </p:spPr>
        <p:txBody>
          <a:bodyPr/>
          <a:lstStyle/>
          <a:p>
            <a:endParaRPr lang="it-IT"/>
          </a:p>
        </p:txBody>
      </p:sp>
      <p:sp>
        <p:nvSpPr>
          <p:cNvPr id="9358" name="Line 142"/>
          <p:cNvSpPr>
            <a:spLocks noChangeShapeType="1"/>
          </p:cNvSpPr>
          <p:nvPr/>
        </p:nvSpPr>
        <p:spPr bwMode="auto">
          <a:xfrm>
            <a:off x="1419225" y="2276475"/>
            <a:ext cx="65088" cy="3175"/>
          </a:xfrm>
          <a:prstGeom prst="line">
            <a:avLst/>
          </a:prstGeom>
          <a:noFill/>
          <a:ln w="0">
            <a:solidFill>
              <a:srgbClr val="000000"/>
            </a:solidFill>
            <a:round/>
            <a:headEnd/>
            <a:tailEnd/>
          </a:ln>
        </p:spPr>
        <p:txBody>
          <a:bodyPr/>
          <a:lstStyle/>
          <a:p>
            <a:endParaRPr lang="it-IT"/>
          </a:p>
        </p:txBody>
      </p:sp>
      <p:sp>
        <p:nvSpPr>
          <p:cNvPr id="9359" name="Line 143"/>
          <p:cNvSpPr>
            <a:spLocks noChangeShapeType="1"/>
          </p:cNvSpPr>
          <p:nvPr/>
        </p:nvSpPr>
        <p:spPr bwMode="auto">
          <a:xfrm>
            <a:off x="1435100" y="2319338"/>
            <a:ext cx="49213" cy="1587"/>
          </a:xfrm>
          <a:prstGeom prst="line">
            <a:avLst/>
          </a:prstGeom>
          <a:noFill/>
          <a:ln w="0">
            <a:solidFill>
              <a:srgbClr val="000000"/>
            </a:solidFill>
            <a:round/>
            <a:headEnd/>
            <a:tailEnd/>
          </a:ln>
        </p:spPr>
        <p:txBody>
          <a:bodyPr/>
          <a:lstStyle/>
          <a:p>
            <a:endParaRPr lang="it-IT"/>
          </a:p>
        </p:txBody>
      </p:sp>
      <p:sp>
        <p:nvSpPr>
          <p:cNvPr id="9360" name="Line 144"/>
          <p:cNvSpPr>
            <a:spLocks noChangeShapeType="1"/>
          </p:cNvSpPr>
          <p:nvPr/>
        </p:nvSpPr>
        <p:spPr bwMode="auto">
          <a:xfrm>
            <a:off x="1435100" y="2368550"/>
            <a:ext cx="49213" cy="3175"/>
          </a:xfrm>
          <a:prstGeom prst="line">
            <a:avLst/>
          </a:prstGeom>
          <a:noFill/>
          <a:ln w="0">
            <a:solidFill>
              <a:srgbClr val="000000"/>
            </a:solidFill>
            <a:round/>
            <a:headEnd/>
            <a:tailEnd/>
          </a:ln>
        </p:spPr>
        <p:txBody>
          <a:bodyPr/>
          <a:lstStyle/>
          <a:p>
            <a:endParaRPr lang="it-IT"/>
          </a:p>
        </p:txBody>
      </p:sp>
      <p:sp>
        <p:nvSpPr>
          <p:cNvPr id="9361" name="Line 145"/>
          <p:cNvSpPr>
            <a:spLocks noChangeShapeType="1"/>
          </p:cNvSpPr>
          <p:nvPr/>
        </p:nvSpPr>
        <p:spPr bwMode="auto">
          <a:xfrm>
            <a:off x="1435100" y="2422525"/>
            <a:ext cx="49213" cy="0"/>
          </a:xfrm>
          <a:prstGeom prst="line">
            <a:avLst/>
          </a:prstGeom>
          <a:noFill/>
          <a:ln w="0">
            <a:solidFill>
              <a:srgbClr val="000000"/>
            </a:solidFill>
            <a:round/>
            <a:headEnd/>
            <a:tailEnd/>
          </a:ln>
        </p:spPr>
        <p:txBody>
          <a:bodyPr/>
          <a:lstStyle/>
          <a:p>
            <a:endParaRPr lang="it-IT"/>
          </a:p>
        </p:txBody>
      </p:sp>
      <p:sp>
        <p:nvSpPr>
          <p:cNvPr id="9362" name="Line 146"/>
          <p:cNvSpPr>
            <a:spLocks noChangeShapeType="1"/>
          </p:cNvSpPr>
          <p:nvPr/>
        </p:nvSpPr>
        <p:spPr bwMode="auto">
          <a:xfrm>
            <a:off x="1435100" y="2460625"/>
            <a:ext cx="49213" cy="3175"/>
          </a:xfrm>
          <a:prstGeom prst="line">
            <a:avLst/>
          </a:prstGeom>
          <a:noFill/>
          <a:ln w="0">
            <a:solidFill>
              <a:srgbClr val="000000"/>
            </a:solidFill>
            <a:round/>
            <a:headEnd/>
            <a:tailEnd/>
          </a:ln>
        </p:spPr>
        <p:txBody>
          <a:bodyPr/>
          <a:lstStyle/>
          <a:p>
            <a:endParaRPr lang="it-IT"/>
          </a:p>
        </p:txBody>
      </p:sp>
      <p:sp>
        <p:nvSpPr>
          <p:cNvPr id="9363" name="Line 147"/>
          <p:cNvSpPr>
            <a:spLocks noChangeShapeType="1"/>
          </p:cNvSpPr>
          <p:nvPr/>
        </p:nvSpPr>
        <p:spPr bwMode="auto">
          <a:xfrm>
            <a:off x="1382713" y="2509838"/>
            <a:ext cx="101600" cy="4762"/>
          </a:xfrm>
          <a:prstGeom prst="line">
            <a:avLst/>
          </a:prstGeom>
          <a:noFill/>
          <a:ln w="0">
            <a:solidFill>
              <a:srgbClr val="000000"/>
            </a:solidFill>
            <a:round/>
            <a:headEnd/>
            <a:tailEnd/>
          </a:ln>
        </p:spPr>
        <p:txBody>
          <a:bodyPr/>
          <a:lstStyle/>
          <a:p>
            <a:endParaRPr lang="it-IT"/>
          </a:p>
        </p:txBody>
      </p:sp>
      <p:sp>
        <p:nvSpPr>
          <p:cNvPr id="9364" name="Rectangle 148"/>
          <p:cNvSpPr>
            <a:spLocks noChangeArrowheads="1"/>
          </p:cNvSpPr>
          <p:nvPr/>
        </p:nvSpPr>
        <p:spPr bwMode="auto">
          <a:xfrm>
            <a:off x="1120775" y="2455863"/>
            <a:ext cx="357188" cy="152400"/>
          </a:xfrm>
          <a:prstGeom prst="rect">
            <a:avLst/>
          </a:prstGeom>
          <a:noFill/>
          <a:ln w="9525">
            <a:noFill/>
            <a:miter lim="800000"/>
            <a:headEnd/>
            <a:tailEnd/>
          </a:ln>
        </p:spPr>
        <p:txBody>
          <a:bodyPr wrap="none" lIns="0" tIns="0" rIns="0" bIns="0">
            <a:spAutoFit/>
          </a:bodyPr>
          <a:lstStyle/>
          <a:p>
            <a:r>
              <a:rPr lang="it-IT" sz="1000">
                <a:solidFill>
                  <a:srgbClr val="000099"/>
                </a:solidFill>
              </a:rPr>
              <a:t>-94,93</a:t>
            </a:r>
          </a:p>
        </p:txBody>
      </p:sp>
      <p:sp>
        <p:nvSpPr>
          <p:cNvPr id="9365" name="Line 149"/>
          <p:cNvSpPr>
            <a:spLocks noChangeShapeType="1"/>
          </p:cNvSpPr>
          <p:nvPr/>
        </p:nvSpPr>
        <p:spPr bwMode="auto">
          <a:xfrm>
            <a:off x="1435100" y="2563813"/>
            <a:ext cx="49213" cy="0"/>
          </a:xfrm>
          <a:prstGeom prst="line">
            <a:avLst/>
          </a:prstGeom>
          <a:noFill/>
          <a:ln w="0">
            <a:solidFill>
              <a:srgbClr val="000000"/>
            </a:solidFill>
            <a:round/>
            <a:headEnd/>
            <a:tailEnd/>
          </a:ln>
        </p:spPr>
        <p:txBody>
          <a:bodyPr/>
          <a:lstStyle/>
          <a:p>
            <a:endParaRPr lang="it-IT"/>
          </a:p>
        </p:txBody>
      </p:sp>
      <p:sp>
        <p:nvSpPr>
          <p:cNvPr id="9366" name="Line 150"/>
          <p:cNvSpPr>
            <a:spLocks noChangeShapeType="1"/>
          </p:cNvSpPr>
          <p:nvPr/>
        </p:nvSpPr>
        <p:spPr bwMode="auto">
          <a:xfrm>
            <a:off x="1435100" y="2603500"/>
            <a:ext cx="49213" cy="4763"/>
          </a:xfrm>
          <a:prstGeom prst="line">
            <a:avLst/>
          </a:prstGeom>
          <a:noFill/>
          <a:ln w="0">
            <a:solidFill>
              <a:srgbClr val="000000"/>
            </a:solidFill>
            <a:round/>
            <a:headEnd/>
            <a:tailEnd/>
          </a:ln>
        </p:spPr>
        <p:txBody>
          <a:bodyPr/>
          <a:lstStyle/>
          <a:p>
            <a:endParaRPr lang="it-IT"/>
          </a:p>
        </p:txBody>
      </p:sp>
      <p:sp>
        <p:nvSpPr>
          <p:cNvPr id="9367" name="Line 151"/>
          <p:cNvSpPr>
            <a:spLocks noChangeShapeType="1"/>
          </p:cNvSpPr>
          <p:nvPr/>
        </p:nvSpPr>
        <p:spPr bwMode="auto">
          <a:xfrm>
            <a:off x="1435100" y="2657475"/>
            <a:ext cx="49213" cy="0"/>
          </a:xfrm>
          <a:prstGeom prst="line">
            <a:avLst/>
          </a:prstGeom>
          <a:noFill/>
          <a:ln w="0">
            <a:solidFill>
              <a:srgbClr val="000000"/>
            </a:solidFill>
            <a:round/>
            <a:headEnd/>
            <a:tailEnd/>
          </a:ln>
        </p:spPr>
        <p:txBody>
          <a:bodyPr/>
          <a:lstStyle/>
          <a:p>
            <a:endParaRPr lang="it-IT"/>
          </a:p>
        </p:txBody>
      </p:sp>
      <p:sp>
        <p:nvSpPr>
          <p:cNvPr id="9368" name="Line 152"/>
          <p:cNvSpPr>
            <a:spLocks noChangeShapeType="1"/>
          </p:cNvSpPr>
          <p:nvPr/>
        </p:nvSpPr>
        <p:spPr bwMode="auto">
          <a:xfrm>
            <a:off x="1435100" y="2706688"/>
            <a:ext cx="49213" cy="0"/>
          </a:xfrm>
          <a:prstGeom prst="line">
            <a:avLst/>
          </a:prstGeom>
          <a:noFill/>
          <a:ln w="0">
            <a:solidFill>
              <a:srgbClr val="000000"/>
            </a:solidFill>
            <a:round/>
            <a:headEnd/>
            <a:tailEnd/>
          </a:ln>
        </p:spPr>
        <p:txBody>
          <a:bodyPr/>
          <a:lstStyle/>
          <a:p>
            <a:endParaRPr lang="it-IT"/>
          </a:p>
        </p:txBody>
      </p:sp>
      <p:sp>
        <p:nvSpPr>
          <p:cNvPr id="9369" name="Line 153"/>
          <p:cNvSpPr>
            <a:spLocks noChangeShapeType="1"/>
          </p:cNvSpPr>
          <p:nvPr/>
        </p:nvSpPr>
        <p:spPr bwMode="auto">
          <a:xfrm>
            <a:off x="1419225" y="2751138"/>
            <a:ext cx="65088" cy="0"/>
          </a:xfrm>
          <a:prstGeom prst="line">
            <a:avLst/>
          </a:prstGeom>
          <a:noFill/>
          <a:ln w="0">
            <a:solidFill>
              <a:srgbClr val="000000"/>
            </a:solidFill>
            <a:round/>
            <a:headEnd/>
            <a:tailEnd/>
          </a:ln>
        </p:spPr>
        <p:txBody>
          <a:bodyPr/>
          <a:lstStyle/>
          <a:p>
            <a:endParaRPr lang="it-IT"/>
          </a:p>
        </p:txBody>
      </p:sp>
      <p:sp>
        <p:nvSpPr>
          <p:cNvPr id="9370" name="Line 154"/>
          <p:cNvSpPr>
            <a:spLocks noChangeShapeType="1"/>
          </p:cNvSpPr>
          <p:nvPr/>
        </p:nvSpPr>
        <p:spPr bwMode="auto">
          <a:xfrm>
            <a:off x="1435100" y="2797175"/>
            <a:ext cx="49213" cy="3175"/>
          </a:xfrm>
          <a:prstGeom prst="line">
            <a:avLst/>
          </a:prstGeom>
          <a:noFill/>
          <a:ln w="0">
            <a:solidFill>
              <a:srgbClr val="000000"/>
            </a:solidFill>
            <a:round/>
            <a:headEnd/>
            <a:tailEnd/>
          </a:ln>
        </p:spPr>
        <p:txBody>
          <a:bodyPr/>
          <a:lstStyle/>
          <a:p>
            <a:endParaRPr lang="it-IT"/>
          </a:p>
        </p:txBody>
      </p:sp>
      <p:sp>
        <p:nvSpPr>
          <p:cNvPr id="9371" name="Line 155"/>
          <p:cNvSpPr>
            <a:spLocks noChangeShapeType="1"/>
          </p:cNvSpPr>
          <p:nvPr/>
        </p:nvSpPr>
        <p:spPr bwMode="auto">
          <a:xfrm>
            <a:off x="1435100" y="2849563"/>
            <a:ext cx="49213" cy="0"/>
          </a:xfrm>
          <a:prstGeom prst="line">
            <a:avLst/>
          </a:prstGeom>
          <a:noFill/>
          <a:ln w="0">
            <a:solidFill>
              <a:srgbClr val="000000"/>
            </a:solidFill>
            <a:round/>
            <a:headEnd/>
            <a:tailEnd/>
          </a:ln>
        </p:spPr>
        <p:txBody>
          <a:bodyPr/>
          <a:lstStyle/>
          <a:p>
            <a:endParaRPr lang="it-IT"/>
          </a:p>
        </p:txBody>
      </p:sp>
      <p:sp>
        <p:nvSpPr>
          <p:cNvPr id="9372" name="Line 156"/>
          <p:cNvSpPr>
            <a:spLocks noChangeShapeType="1"/>
          </p:cNvSpPr>
          <p:nvPr/>
        </p:nvSpPr>
        <p:spPr bwMode="auto">
          <a:xfrm>
            <a:off x="1435100" y="2889250"/>
            <a:ext cx="49213" cy="3175"/>
          </a:xfrm>
          <a:prstGeom prst="line">
            <a:avLst/>
          </a:prstGeom>
          <a:noFill/>
          <a:ln w="0">
            <a:solidFill>
              <a:srgbClr val="000000"/>
            </a:solidFill>
            <a:round/>
            <a:headEnd/>
            <a:tailEnd/>
          </a:ln>
        </p:spPr>
        <p:txBody>
          <a:bodyPr/>
          <a:lstStyle/>
          <a:p>
            <a:endParaRPr lang="it-IT"/>
          </a:p>
        </p:txBody>
      </p:sp>
      <p:sp>
        <p:nvSpPr>
          <p:cNvPr id="9373" name="Line 157"/>
          <p:cNvSpPr>
            <a:spLocks noChangeShapeType="1"/>
          </p:cNvSpPr>
          <p:nvPr/>
        </p:nvSpPr>
        <p:spPr bwMode="auto">
          <a:xfrm>
            <a:off x="1435100" y="2943225"/>
            <a:ext cx="49213" cy="0"/>
          </a:xfrm>
          <a:prstGeom prst="line">
            <a:avLst/>
          </a:prstGeom>
          <a:noFill/>
          <a:ln w="0">
            <a:solidFill>
              <a:srgbClr val="000000"/>
            </a:solidFill>
            <a:round/>
            <a:headEnd/>
            <a:tailEnd/>
          </a:ln>
        </p:spPr>
        <p:txBody>
          <a:bodyPr/>
          <a:lstStyle/>
          <a:p>
            <a:endParaRPr lang="it-IT"/>
          </a:p>
        </p:txBody>
      </p:sp>
      <p:sp>
        <p:nvSpPr>
          <p:cNvPr id="9374" name="Line 158"/>
          <p:cNvSpPr>
            <a:spLocks noChangeShapeType="1"/>
          </p:cNvSpPr>
          <p:nvPr/>
        </p:nvSpPr>
        <p:spPr bwMode="auto">
          <a:xfrm>
            <a:off x="1382713" y="2981325"/>
            <a:ext cx="101600" cy="3175"/>
          </a:xfrm>
          <a:prstGeom prst="line">
            <a:avLst/>
          </a:prstGeom>
          <a:noFill/>
          <a:ln w="0">
            <a:solidFill>
              <a:srgbClr val="000000"/>
            </a:solidFill>
            <a:round/>
            <a:headEnd/>
            <a:tailEnd/>
          </a:ln>
        </p:spPr>
        <p:txBody>
          <a:bodyPr/>
          <a:lstStyle/>
          <a:p>
            <a:endParaRPr lang="it-IT"/>
          </a:p>
        </p:txBody>
      </p:sp>
      <p:sp>
        <p:nvSpPr>
          <p:cNvPr id="9375" name="Rectangle 159"/>
          <p:cNvSpPr>
            <a:spLocks noChangeArrowheads="1"/>
          </p:cNvSpPr>
          <p:nvPr/>
        </p:nvSpPr>
        <p:spPr bwMode="auto">
          <a:xfrm>
            <a:off x="1066800" y="2922588"/>
            <a:ext cx="427038" cy="152400"/>
          </a:xfrm>
          <a:prstGeom prst="rect">
            <a:avLst/>
          </a:prstGeom>
          <a:noFill/>
          <a:ln w="9525">
            <a:noFill/>
            <a:miter lim="800000"/>
            <a:headEnd/>
            <a:tailEnd/>
          </a:ln>
        </p:spPr>
        <p:txBody>
          <a:bodyPr wrap="none" lIns="0" tIns="0" rIns="0" bIns="0">
            <a:spAutoFit/>
          </a:bodyPr>
          <a:lstStyle/>
          <a:p>
            <a:r>
              <a:rPr lang="it-IT" sz="1000">
                <a:solidFill>
                  <a:srgbClr val="000099"/>
                </a:solidFill>
              </a:rPr>
              <a:t>-104,66</a:t>
            </a:r>
          </a:p>
        </p:txBody>
      </p:sp>
      <p:sp>
        <p:nvSpPr>
          <p:cNvPr id="9376" name="Line 160"/>
          <p:cNvSpPr>
            <a:spLocks noChangeShapeType="1"/>
          </p:cNvSpPr>
          <p:nvPr/>
        </p:nvSpPr>
        <p:spPr bwMode="auto">
          <a:xfrm>
            <a:off x="1435100" y="3035300"/>
            <a:ext cx="49213" cy="0"/>
          </a:xfrm>
          <a:prstGeom prst="line">
            <a:avLst/>
          </a:prstGeom>
          <a:noFill/>
          <a:ln w="0">
            <a:solidFill>
              <a:srgbClr val="000000"/>
            </a:solidFill>
            <a:round/>
            <a:headEnd/>
            <a:tailEnd/>
          </a:ln>
        </p:spPr>
        <p:txBody>
          <a:bodyPr/>
          <a:lstStyle/>
          <a:p>
            <a:endParaRPr lang="it-IT"/>
          </a:p>
        </p:txBody>
      </p:sp>
      <p:sp>
        <p:nvSpPr>
          <p:cNvPr id="9377" name="Line 161"/>
          <p:cNvSpPr>
            <a:spLocks noChangeShapeType="1"/>
          </p:cNvSpPr>
          <p:nvPr/>
        </p:nvSpPr>
        <p:spPr bwMode="auto">
          <a:xfrm>
            <a:off x="1435100" y="3084513"/>
            <a:ext cx="49213" cy="0"/>
          </a:xfrm>
          <a:prstGeom prst="line">
            <a:avLst/>
          </a:prstGeom>
          <a:noFill/>
          <a:ln w="0">
            <a:solidFill>
              <a:srgbClr val="000000"/>
            </a:solidFill>
            <a:round/>
            <a:headEnd/>
            <a:tailEnd/>
          </a:ln>
        </p:spPr>
        <p:txBody>
          <a:bodyPr/>
          <a:lstStyle/>
          <a:p>
            <a:endParaRPr lang="it-IT"/>
          </a:p>
        </p:txBody>
      </p:sp>
      <p:sp>
        <p:nvSpPr>
          <p:cNvPr id="9378" name="Line 162"/>
          <p:cNvSpPr>
            <a:spLocks noChangeShapeType="1"/>
          </p:cNvSpPr>
          <p:nvPr/>
        </p:nvSpPr>
        <p:spPr bwMode="auto">
          <a:xfrm>
            <a:off x="1435100" y="3124200"/>
            <a:ext cx="49213" cy="4763"/>
          </a:xfrm>
          <a:prstGeom prst="line">
            <a:avLst/>
          </a:prstGeom>
          <a:noFill/>
          <a:ln w="0">
            <a:solidFill>
              <a:srgbClr val="000000"/>
            </a:solidFill>
            <a:round/>
            <a:headEnd/>
            <a:tailEnd/>
          </a:ln>
        </p:spPr>
        <p:txBody>
          <a:bodyPr/>
          <a:lstStyle/>
          <a:p>
            <a:endParaRPr lang="it-IT"/>
          </a:p>
        </p:txBody>
      </p:sp>
      <p:sp>
        <p:nvSpPr>
          <p:cNvPr id="9379" name="Line 163"/>
          <p:cNvSpPr>
            <a:spLocks noChangeShapeType="1"/>
          </p:cNvSpPr>
          <p:nvPr/>
        </p:nvSpPr>
        <p:spPr bwMode="auto">
          <a:xfrm>
            <a:off x="1435100" y="3178175"/>
            <a:ext cx="49213" cy="0"/>
          </a:xfrm>
          <a:prstGeom prst="line">
            <a:avLst/>
          </a:prstGeom>
          <a:noFill/>
          <a:ln w="0">
            <a:solidFill>
              <a:srgbClr val="000000"/>
            </a:solidFill>
            <a:round/>
            <a:headEnd/>
            <a:tailEnd/>
          </a:ln>
        </p:spPr>
        <p:txBody>
          <a:bodyPr/>
          <a:lstStyle/>
          <a:p>
            <a:endParaRPr lang="it-IT"/>
          </a:p>
        </p:txBody>
      </p:sp>
      <p:sp>
        <p:nvSpPr>
          <p:cNvPr id="9380" name="Line 164"/>
          <p:cNvSpPr>
            <a:spLocks noChangeShapeType="1"/>
          </p:cNvSpPr>
          <p:nvPr/>
        </p:nvSpPr>
        <p:spPr bwMode="auto">
          <a:xfrm>
            <a:off x="1419225" y="3227388"/>
            <a:ext cx="65088" cy="0"/>
          </a:xfrm>
          <a:prstGeom prst="line">
            <a:avLst/>
          </a:prstGeom>
          <a:noFill/>
          <a:ln w="0">
            <a:solidFill>
              <a:srgbClr val="000000"/>
            </a:solidFill>
            <a:round/>
            <a:headEnd/>
            <a:tailEnd/>
          </a:ln>
        </p:spPr>
        <p:txBody>
          <a:bodyPr/>
          <a:lstStyle/>
          <a:p>
            <a:endParaRPr lang="it-IT"/>
          </a:p>
        </p:txBody>
      </p:sp>
      <p:sp>
        <p:nvSpPr>
          <p:cNvPr id="9381" name="Line 165"/>
          <p:cNvSpPr>
            <a:spLocks noChangeShapeType="1"/>
          </p:cNvSpPr>
          <p:nvPr/>
        </p:nvSpPr>
        <p:spPr bwMode="auto">
          <a:xfrm>
            <a:off x="1435100" y="3271838"/>
            <a:ext cx="49213" cy="0"/>
          </a:xfrm>
          <a:prstGeom prst="line">
            <a:avLst/>
          </a:prstGeom>
          <a:noFill/>
          <a:ln w="0">
            <a:solidFill>
              <a:srgbClr val="000000"/>
            </a:solidFill>
            <a:round/>
            <a:headEnd/>
            <a:tailEnd/>
          </a:ln>
        </p:spPr>
        <p:txBody>
          <a:bodyPr/>
          <a:lstStyle/>
          <a:p>
            <a:endParaRPr lang="it-IT"/>
          </a:p>
        </p:txBody>
      </p:sp>
      <p:sp>
        <p:nvSpPr>
          <p:cNvPr id="9382" name="Line 166"/>
          <p:cNvSpPr>
            <a:spLocks noChangeShapeType="1"/>
          </p:cNvSpPr>
          <p:nvPr/>
        </p:nvSpPr>
        <p:spPr bwMode="auto">
          <a:xfrm>
            <a:off x="1435100" y="3321050"/>
            <a:ext cx="49213" cy="0"/>
          </a:xfrm>
          <a:prstGeom prst="line">
            <a:avLst/>
          </a:prstGeom>
          <a:noFill/>
          <a:ln w="0">
            <a:solidFill>
              <a:srgbClr val="000000"/>
            </a:solidFill>
            <a:round/>
            <a:headEnd/>
            <a:tailEnd/>
          </a:ln>
        </p:spPr>
        <p:txBody>
          <a:bodyPr/>
          <a:lstStyle/>
          <a:p>
            <a:endParaRPr lang="it-IT"/>
          </a:p>
        </p:txBody>
      </p:sp>
      <p:sp>
        <p:nvSpPr>
          <p:cNvPr id="9383" name="Line 167"/>
          <p:cNvSpPr>
            <a:spLocks noChangeShapeType="1"/>
          </p:cNvSpPr>
          <p:nvPr/>
        </p:nvSpPr>
        <p:spPr bwMode="auto">
          <a:xfrm>
            <a:off x="1435100" y="3370263"/>
            <a:ext cx="49213" cy="3175"/>
          </a:xfrm>
          <a:prstGeom prst="line">
            <a:avLst/>
          </a:prstGeom>
          <a:noFill/>
          <a:ln w="0">
            <a:solidFill>
              <a:srgbClr val="000000"/>
            </a:solidFill>
            <a:round/>
            <a:headEnd/>
            <a:tailEnd/>
          </a:ln>
        </p:spPr>
        <p:txBody>
          <a:bodyPr/>
          <a:lstStyle/>
          <a:p>
            <a:endParaRPr lang="it-IT"/>
          </a:p>
        </p:txBody>
      </p:sp>
      <p:sp>
        <p:nvSpPr>
          <p:cNvPr id="9384" name="Line 168"/>
          <p:cNvSpPr>
            <a:spLocks noChangeShapeType="1"/>
          </p:cNvSpPr>
          <p:nvPr/>
        </p:nvSpPr>
        <p:spPr bwMode="auto">
          <a:xfrm>
            <a:off x="1435100" y="3413125"/>
            <a:ext cx="49213" cy="0"/>
          </a:xfrm>
          <a:prstGeom prst="line">
            <a:avLst/>
          </a:prstGeom>
          <a:noFill/>
          <a:ln w="0">
            <a:solidFill>
              <a:srgbClr val="000000"/>
            </a:solidFill>
            <a:round/>
            <a:headEnd/>
            <a:tailEnd/>
          </a:ln>
        </p:spPr>
        <p:txBody>
          <a:bodyPr/>
          <a:lstStyle/>
          <a:p>
            <a:endParaRPr lang="it-IT"/>
          </a:p>
        </p:txBody>
      </p:sp>
      <p:sp>
        <p:nvSpPr>
          <p:cNvPr id="9385" name="Line 169"/>
          <p:cNvSpPr>
            <a:spLocks noChangeShapeType="1"/>
          </p:cNvSpPr>
          <p:nvPr/>
        </p:nvSpPr>
        <p:spPr bwMode="auto">
          <a:xfrm>
            <a:off x="1382713" y="3463925"/>
            <a:ext cx="101600" cy="1588"/>
          </a:xfrm>
          <a:prstGeom prst="line">
            <a:avLst/>
          </a:prstGeom>
          <a:noFill/>
          <a:ln w="0">
            <a:solidFill>
              <a:srgbClr val="000000"/>
            </a:solidFill>
            <a:round/>
            <a:headEnd/>
            <a:tailEnd/>
          </a:ln>
        </p:spPr>
        <p:txBody>
          <a:bodyPr/>
          <a:lstStyle/>
          <a:p>
            <a:endParaRPr lang="it-IT"/>
          </a:p>
        </p:txBody>
      </p:sp>
      <p:sp>
        <p:nvSpPr>
          <p:cNvPr id="9386" name="Rectangle 170"/>
          <p:cNvSpPr>
            <a:spLocks noChangeArrowheads="1"/>
          </p:cNvSpPr>
          <p:nvPr/>
        </p:nvSpPr>
        <p:spPr bwMode="auto">
          <a:xfrm>
            <a:off x="1066800" y="3403600"/>
            <a:ext cx="427038" cy="152400"/>
          </a:xfrm>
          <a:prstGeom prst="rect">
            <a:avLst/>
          </a:prstGeom>
          <a:noFill/>
          <a:ln w="9525">
            <a:noFill/>
            <a:miter lim="800000"/>
            <a:headEnd/>
            <a:tailEnd/>
          </a:ln>
        </p:spPr>
        <p:txBody>
          <a:bodyPr wrap="none" lIns="0" tIns="0" rIns="0" bIns="0">
            <a:spAutoFit/>
          </a:bodyPr>
          <a:lstStyle/>
          <a:p>
            <a:r>
              <a:rPr lang="it-IT" sz="1000">
                <a:solidFill>
                  <a:srgbClr val="000099"/>
                </a:solidFill>
              </a:rPr>
              <a:t>-114,38</a:t>
            </a:r>
          </a:p>
        </p:txBody>
      </p:sp>
      <p:sp>
        <p:nvSpPr>
          <p:cNvPr id="9387" name="Line 171"/>
          <p:cNvSpPr>
            <a:spLocks noChangeShapeType="1"/>
          </p:cNvSpPr>
          <p:nvPr/>
        </p:nvSpPr>
        <p:spPr bwMode="auto">
          <a:xfrm>
            <a:off x="1435100" y="3513138"/>
            <a:ext cx="49213" cy="1587"/>
          </a:xfrm>
          <a:prstGeom prst="line">
            <a:avLst/>
          </a:prstGeom>
          <a:noFill/>
          <a:ln w="0">
            <a:solidFill>
              <a:srgbClr val="000000"/>
            </a:solidFill>
            <a:round/>
            <a:headEnd/>
            <a:tailEnd/>
          </a:ln>
        </p:spPr>
        <p:txBody>
          <a:bodyPr/>
          <a:lstStyle/>
          <a:p>
            <a:endParaRPr lang="it-IT"/>
          </a:p>
        </p:txBody>
      </p:sp>
      <p:sp>
        <p:nvSpPr>
          <p:cNvPr id="9388" name="Line 172"/>
          <p:cNvSpPr>
            <a:spLocks noChangeShapeType="1"/>
          </p:cNvSpPr>
          <p:nvPr/>
        </p:nvSpPr>
        <p:spPr bwMode="auto">
          <a:xfrm>
            <a:off x="1435100" y="3556000"/>
            <a:ext cx="49213" cy="3175"/>
          </a:xfrm>
          <a:prstGeom prst="line">
            <a:avLst/>
          </a:prstGeom>
          <a:noFill/>
          <a:ln w="0">
            <a:solidFill>
              <a:srgbClr val="000000"/>
            </a:solidFill>
            <a:round/>
            <a:headEnd/>
            <a:tailEnd/>
          </a:ln>
        </p:spPr>
        <p:txBody>
          <a:bodyPr/>
          <a:lstStyle/>
          <a:p>
            <a:endParaRPr lang="it-IT"/>
          </a:p>
        </p:txBody>
      </p:sp>
      <p:sp>
        <p:nvSpPr>
          <p:cNvPr id="9389" name="Line 173"/>
          <p:cNvSpPr>
            <a:spLocks noChangeShapeType="1"/>
          </p:cNvSpPr>
          <p:nvPr/>
        </p:nvSpPr>
        <p:spPr bwMode="auto">
          <a:xfrm>
            <a:off x="1435100" y="3605213"/>
            <a:ext cx="49213" cy="3175"/>
          </a:xfrm>
          <a:prstGeom prst="line">
            <a:avLst/>
          </a:prstGeom>
          <a:noFill/>
          <a:ln w="0">
            <a:solidFill>
              <a:srgbClr val="000000"/>
            </a:solidFill>
            <a:round/>
            <a:headEnd/>
            <a:tailEnd/>
          </a:ln>
        </p:spPr>
        <p:txBody>
          <a:bodyPr/>
          <a:lstStyle/>
          <a:p>
            <a:endParaRPr lang="it-IT"/>
          </a:p>
        </p:txBody>
      </p:sp>
      <p:sp>
        <p:nvSpPr>
          <p:cNvPr id="9390" name="Line 174"/>
          <p:cNvSpPr>
            <a:spLocks noChangeShapeType="1"/>
          </p:cNvSpPr>
          <p:nvPr/>
        </p:nvSpPr>
        <p:spPr bwMode="auto">
          <a:xfrm>
            <a:off x="1435100" y="3657600"/>
            <a:ext cx="49213" cy="0"/>
          </a:xfrm>
          <a:prstGeom prst="line">
            <a:avLst/>
          </a:prstGeom>
          <a:noFill/>
          <a:ln w="0">
            <a:solidFill>
              <a:srgbClr val="000000"/>
            </a:solidFill>
            <a:round/>
            <a:headEnd/>
            <a:tailEnd/>
          </a:ln>
        </p:spPr>
        <p:txBody>
          <a:bodyPr/>
          <a:lstStyle/>
          <a:p>
            <a:endParaRPr lang="it-IT"/>
          </a:p>
        </p:txBody>
      </p:sp>
      <p:sp>
        <p:nvSpPr>
          <p:cNvPr id="9391" name="Line 175"/>
          <p:cNvSpPr>
            <a:spLocks noChangeShapeType="1"/>
          </p:cNvSpPr>
          <p:nvPr/>
        </p:nvSpPr>
        <p:spPr bwMode="auto">
          <a:xfrm>
            <a:off x="1419225" y="3698875"/>
            <a:ext cx="65088" cy="3175"/>
          </a:xfrm>
          <a:prstGeom prst="line">
            <a:avLst/>
          </a:prstGeom>
          <a:noFill/>
          <a:ln w="0">
            <a:solidFill>
              <a:srgbClr val="000000"/>
            </a:solidFill>
            <a:round/>
            <a:headEnd/>
            <a:tailEnd/>
          </a:ln>
        </p:spPr>
        <p:txBody>
          <a:bodyPr/>
          <a:lstStyle/>
          <a:p>
            <a:endParaRPr lang="it-IT"/>
          </a:p>
        </p:txBody>
      </p:sp>
      <p:sp>
        <p:nvSpPr>
          <p:cNvPr id="9392" name="Line 176"/>
          <p:cNvSpPr>
            <a:spLocks noChangeShapeType="1"/>
          </p:cNvSpPr>
          <p:nvPr/>
        </p:nvSpPr>
        <p:spPr bwMode="auto">
          <a:xfrm>
            <a:off x="1435100" y="3751263"/>
            <a:ext cx="49213" cy="0"/>
          </a:xfrm>
          <a:prstGeom prst="line">
            <a:avLst/>
          </a:prstGeom>
          <a:noFill/>
          <a:ln w="0">
            <a:solidFill>
              <a:srgbClr val="000000"/>
            </a:solidFill>
            <a:round/>
            <a:headEnd/>
            <a:tailEnd/>
          </a:ln>
        </p:spPr>
        <p:txBody>
          <a:bodyPr/>
          <a:lstStyle/>
          <a:p>
            <a:endParaRPr lang="it-IT"/>
          </a:p>
        </p:txBody>
      </p:sp>
      <p:sp>
        <p:nvSpPr>
          <p:cNvPr id="9393" name="Line 177"/>
          <p:cNvSpPr>
            <a:spLocks noChangeShapeType="1"/>
          </p:cNvSpPr>
          <p:nvPr/>
        </p:nvSpPr>
        <p:spPr bwMode="auto">
          <a:xfrm>
            <a:off x="1435100" y="3800475"/>
            <a:ext cx="49213" cy="0"/>
          </a:xfrm>
          <a:prstGeom prst="line">
            <a:avLst/>
          </a:prstGeom>
          <a:noFill/>
          <a:ln w="0">
            <a:solidFill>
              <a:srgbClr val="000000"/>
            </a:solidFill>
            <a:round/>
            <a:headEnd/>
            <a:tailEnd/>
          </a:ln>
        </p:spPr>
        <p:txBody>
          <a:bodyPr/>
          <a:lstStyle/>
          <a:p>
            <a:endParaRPr lang="it-IT"/>
          </a:p>
        </p:txBody>
      </p:sp>
      <p:sp>
        <p:nvSpPr>
          <p:cNvPr id="9394" name="Line 178"/>
          <p:cNvSpPr>
            <a:spLocks noChangeShapeType="1"/>
          </p:cNvSpPr>
          <p:nvPr/>
        </p:nvSpPr>
        <p:spPr bwMode="auto">
          <a:xfrm>
            <a:off x="1435100" y="3841750"/>
            <a:ext cx="49213" cy="3175"/>
          </a:xfrm>
          <a:prstGeom prst="line">
            <a:avLst/>
          </a:prstGeom>
          <a:noFill/>
          <a:ln w="0">
            <a:solidFill>
              <a:srgbClr val="000000"/>
            </a:solidFill>
            <a:round/>
            <a:headEnd/>
            <a:tailEnd/>
          </a:ln>
        </p:spPr>
        <p:txBody>
          <a:bodyPr/>
          <a:lstStyle/>
          <a:p>
            <a:endParaRPr lang="it-IT"/>
          </a:p>
        </p:txBody>
      </p:sp>
      <p:sp>
        <p:nvSpPr>
          <p:cNvPr id="9395" name="Line 179"/>
          <p:cNvSpPr>
            <a:spLocks noChangeShapeType="1"/>
          </p:cNvSpPr>
          <p:nvPr/>
        </p:nvSpPr>
        <p:spPr bwMode="auto">
          <a:xfrm>
            <a:off x="1435100" y="3894138"/>
            <a:ext cx="49213" cy="0"/>
          </a:xfrm>
          <a:prstGeom prst="line">
            <a:avLst/>
          </a:prstGeom>
          <a:noFill/>
          <a:ln w="0">
            <a:solidFill>
              <a:srgbClr val="000000"/>
            </a:solidFill>
            <a:round/>
            <a:headEnd/>
            <a:tailEnd/>
          </a:ln>
        </p:spPr>
        <p:txBody>
          <a:bodyPr/>
          <a:lstStyle/>
          <a:p>
            <a:endParaRPr lang="it-IT"/>
          </a:p>
        </p:txBody>
      </p:sp>
      <p:sp>
        <p:nvSpPr>
          <p:cNvPr id="9396" name="Line 180"/>
          <p:cNvSpPr>
            <a:spLocks noChangeShapeType="1"/>
          </p:cNvSpPr>
          <p:nvPr/>
        </p:nvSpPr>
        <p:spPr bwMode="auto">
          <a:xfrm>
            <a:off x="1382713" y="3933825"/>
            <a:ext cx="101600" cy="3175"/>
          </a:xfrm>
          <a:prstGeom prst="line">
            <a:avLst/>
          </a:prstGeom>
          <a:noFill/>
          <a:ln w="0">
            <a:solidFill>
              <a:srgbClr val="000000"/>
            </a:solidFill>
            <a:round/>
            <a:headEnd/>
            <a:tailEnd/>
          </a:ln>
        </p:spPr>
        <p:txBody>
          <a:bodyPr/>
          <a:lstStyle/>
          <a:p>
            <a:endParaRPr lang="it-IT"/>
          </a:p>
        </p:txBody>
      </p:sp>
      <p:sp>
        <p:nvSpPr>
          <p:cNvPr id="9397" name="Rectangle 181"/>
          <p:cNvSpPr>
            <a:spLocks noChangeArrowheads="1"/>
          </p:cNvSpPr>
          <p:nvPr/>
        </p:nvSpPr>
        <p:spPr bwMode="auto">
          <a:xfrm>
            <a:off x="1066800" y="3878263"/>
            <a:ext cx="427038" cy="152400"/>
          </a:xfrm>
          <a:prstGeom prst="rect">
            <a:avLst/>
          </a:prstGeom>
          <a:noFill/>
          <a:ln w="9525">
            <a:noFill/>
            <a:miter lim="800000"/>
            <a:headEnd/>
            <a:tailEnd/>
          </a:ln>
        </p:spPr>
        <p:txBody>
          <a:bodyPr wrap="none" lIns="0" tIns="0" rIns="0" bIns="0">
            <a:spAutoFit/>
          </a:bodyPr>
          <a:lstStyle/>
          <a:p>
            <a:r>
              <a:rPr lang="it-IT" sz="1000">
                <a:solidFill>
                  <a:srgbClr val="000099"/>
                </a:solidFill>
              </a:rPr>
              <a:t>-124,11</a:t>
            </a:r>
          </a:p>
        </p:txBody>
      </p:sp>
      <p:sp>
        <p:nvSpPr>
          <p:cNvPr id="9398" name="Line 182"/>
          <p:cNvSpPr>
            <a:spLocks noChangeShapeType="1"/>
          </p:cNvSpPr>
          <p:nvPr/>
        </p:nvSpPr>
        <p:spPr bwMode="auto">
          <a:xfrm>
            <a:off x="1435100" y="3986213"/>
            <a:ext cx="49213" cy="0"/>
          </a:xfrm>
          <a:prstGeom prst="line">
            <a:avLst/>
          </a:prstGeom>
          <a:noFill/>
          <a:ln w="0">
            <a:solidFill>
              <a:srgbClr val="000000"/>
            </a:solidFill>
            <a:round/>
            <a:headEnd/>
            <a:tailEnd/>
          </a:ln>
        </p:spPr>
        <p:txBody>
          <a:bodyPr/>
          <a:lstStyle/>
          <a:p>
            <a:endParaRPr lang="it-IT"/>
          </a:p>
        </p:txBody>
      </p:sp>
      <p:sp>
        <p:nvSpPr>
          <p:cNvPr id="9399" name="Line 183"/>
          <p:cNvSpPr>
            <a:spLocks noChangeShapeType="1"/>
          </p:cNvSpPr>
          <p:nvPr/>
        </p:nvSpPr>
        <p:spPr bwMode="auto">
          <a:xfrm>
            <a:off x="1435100" y="4035425"/>
            <a:ext cx="49213" cy="0"/>
          </a:xfrm>
          <a:prstGeom prst="line">
            <a:avLst/>
          </a:prstGeom>
          <a:noFill/>
          <a:ln w="0">
            <a:solidFill>
              <a:srgbClr val="000000"/>
            </a:solidFill>
            <a:round/>
            <a:headEnd/>
            <a:tailEnd/>
          </a:ln>
        </p:spPr>
        <p:txBody>
          <a:bodyPr/>
          <a:lstStyle/>
          <a:p>
            <a:endParaRPr lang="it-IT"/>
          </a:p>
        </p:txBody>
      </p:sp>
      <p:sp>
        <p:nvSpPr>
          <p:cNvPr id="9400" name="Line 184"/>
          <p:cNvSpPr>
            <a:spLocks noChangeShapeType="1"/>
          </p:cNvSpPr>
          <p:nvPr/>
        </p:nvSpPr>
        <p:spPr bwMode="auto">
          <a:xfrm>
            <a:off x="1435100" y="4079875"/>
            <a:ext cx="49213" cy="0"/>
          </a:xfrm>
          <a:prstGeom prst="line">
            <a:avLst/>
          </a:prstGeom>
          <a:noFill/>
          <a:ln w="0">
            <a:solidFill>
              <a:srgbClr val="000000"/>
            </a:solidFill>
            <a:round/>
            <a:headEnd/>
            <a:tailEnd/>
          </a:ln>
        </p:spPr>
        <p:txBody>
          <a:bodyPr/>
          <a:lstStyle/>
          <a:p>
            <a:endParaRPr lang="it-IT"/>
          </a:p>
        </p:txBody>
      </p:sp>
      <p:sp>
        <p:nvSpPr>
          <p:cNvPr id="9401" name="Line 185"/>
          <p:cNvSpPr>
            <a:spLocks noChangeShapeType="1"/>
          </p:cNvSpPr>
          <p:nvPr/>
        </p:nvSpPr>
        <p:spPr bwMode="auto">
          <a:xfrm>
            <a:off x="1435100" y="4129088"/>
            <a:ext cx="49213" cy="0"/>
          </a:xfrm>
          <a:prstGeom prst="line">
            <a:avLst/>
          </a:prstGeom>
          <a:noFill/>
          <a:ln w="0">
            <a:solidFill>
              <a:srgbClr val="000000"/>
            </a:solidFill>
            <a:round/>
            <a:headEnd/>
            <a:tailEnd/>
          </a:ln>
        </p:spPr>
        <p:txBody>
          <a:bodyPr/>
          <a:lstStyle/>
          <a:p>
            <a:endParaRPr lang="it-IT"/>
          </a:p>
        </p:txBody>
      </p:sp>
      <p:sp>
        <p:nvSpPr>
          <p:cNvPr id="9402" name="Line 186"/>
          <p:cNvSpPr>
            <a:spLocks noChangeShapeType="1"/>
          </p:cNvSpPr>
          <p:nvPr/>
        </p:nvSpPr>
        <p:spPr bwMode="auto">
          <a:xfrm>
            <a:off x="1419225" y="4178300"/>
            <a:ext cx="65088" cy="4763"/>
          </a:xfrm>
          <a:prstGeom prst="line">
            <a:avLst/>
          </a:prstGeom>
          <a:noFill/>
          <a:ln w="0">
            <a:solidFill>
              <a:srgbClr val="000000"/>
            </a:solidFill>
            <a:round/>
            <a:headEnd/>
            <a:tailEnd/>
          </a:ln>
        </p:spPr>
        <p:txBody>
          <a:bodyPr/>
          <a:lstStyle/>
          <a:p>
            <a:endParaRPr lang="it-IT"/>
          </a:p>
        </p:txBody>
      </p:sp>
      <p:sp>
        <p:nvSpPr>
          <p:cNvPr id="9403" name="Line 187"/>
          <p:cNvSpPr>
            <a:spLocks noChangeShapeType="1"/>
          </p:cNvSpPr>
          <p:nvPr/>
        </p:nvSpPr>
        <p:spPr bwMode="auto">
          <a:xfrm>
            <a:off x="1435100" y="4222750"/>
            <a:ext cx="49213" cy="0"/>
          </a:xfrm>
          <a:prstGeom prst="line">
            <a:avLst/>
          </a:prstGeom>
          <a:noFill/>
          <a:ln w="0">
            <a:solidFill>
              <a:srgbClr val="000000"/>
            </a:solidFill>
            <a:round/>
            <a:headEnd/>
            <a:tailEnd/>
          </a:ln>
        </p:spPr>
        <p:txBody>
          <a:bodyPr/>
          <a:lstStyle/>
          <a:p>
            <a:endParaRPr lang="it-IT"/>
          </a:p>
        </p:txBody>
      </p:sp>
      <p:sp>
        <p:nvSpPr>
          <p:cNvPr id="9404" name="Line 188"/>
          <p:cNvSpPr>
            <a:spLocks noChangeShapeType="1"/>
          </p:cNvSpPr>
          <p:nvPr/>
        </p:nvSpPr>
        <p:spPr bwMode="auto">
          <a:xfrm>
            <a:off x="1435100" y="4271963"/>
            <a:ext cx="49213" cy="3175"/>
          </a:xfrm>
          <a:prstGeom prst="line">
            <a:avLst/>
          </a:prstGeom>
          <a:noFill/>
          <a:ln w="0">
            <a:solidFill>
              <a:srgbClr val="000000"/>
            </a:solidFill>
            <a:round/>
            <a:headEnd/>
            <a:tailEnd/>
          </a:ln>
        </p:spPr>
        <p:txBody>
          <a:bodyPr/>
          <a:lstStyle/>
          <a:p>
            <a:endParaRPr lang="it-IT"/>
          </a:p>
        </p:txBody>
      </p:sp>
      <p:sp>
        <p:nvSpPr>
          <p:cNvPr id="9405" name="Line 189"/>
          <p:cNvSpPr>
            <a:spLocks noChangeShapeType="1"/>
          </p:cNvSpPr>
          <p:nvPr/>
        </p:nvSpPr>
        <p:spPr bwMode="auto">
          <a:xfrm>
            <a:off x="1435100" y="4321175"/>
            <a:ext cx="49213" cy="4763"/>
          </a:xfrm>
          <a:prstGeom prst="line">
            <a:avLst/>
          </a:prstGeom>
          <a:noFill/>
          <a:ln w="0">
            <a:solidFill>
              <a:srgbClr val="000000"/>
            </a:solidFill>
            <a:round/>
            <a:headEnd/>
            <a:tailEnd/>
          </a:ln>
        </p:spPr>
        <p:txBody>
          <a:bodyPr/>
          <a:lstStyle/>
          <a:p>
            <a:endParaRPr lang="it-IT"/>
          </a:p>
        </p:txBody>
      </p:sp>
      <p:sp>
        <p:nvSpPr>
          <p:cNvPr id="9406" name="Line 190"/>
          <p:cNvSpPr>
            <a:spLocks noChangeShapeType="1"/>
          </p:cNvSpPr>
          <p:nvPr/>
        </p:nvSpPr>
        <p:spPr bwMode="auto">
          <a:xfrm>
            <a:off x="1435100" y="4365625"/>
            <a:ext cx="49213" cy="1588"/>
          </a:xfrm>
          <a:prstGeom prst="line">
            <a:avLst/>
          </a:prstGeom>
          <a:noFill/>
          <a:ln w="0">
            <a:solidFill>
              <a:srgbClr val="000000"/>
            </a:solidFill>
            <a:round/>
            <a:headEnd/>
            <a:tailEnd/>
          </a:ln>
        </p:spPr>
        <p:txBody>
          <a:bodyPr/>
          <a:lstStyle/>
          <a:p>
            <a:endParaRPr lang="it-IT"/>
          </a:p>
        </p:txBody>
      </p:sp>
      <p:sp>
        <p:nvSpPr>
          <p:cNvPr id="9407" name="Line 191"/>
          <p:cNvSpPr>
            <a:spLocks noChangeShapeType="1"/>
          </p:cNvSpPr>
          <p:nvPr/>
        </p:nvSpPr>
        <p:spPr bwMode="auto">
          <a:xfrm>
            <a:off x="1382713" y="4414838"/>
            <a:ext cx="101600" cy="1587"/>
          </a:xfrm>
          <a:prstGeom prst="line">
            <a:avLst/>
          </a:prstGeom>
          <a:noFill/>
          <a:ln w="0">
            <a:solidFill>
              <a:srgbClr val="000000"/>
            </a:solidFill>
            <a:round/>
            <a:headEnd/>
            <a:tailEnd/>
          </a:ln>
        </p:spPr>
        <p:txBody>
          <a:bodyPr/>
          <a:lstStyle/>
          <a:p>
            <a:endParaRPr lang="it-IT"/>
          </a:p>
        </p:txBody>
      </p:sp>
      <p:sp>
        <p:nvSpPr>
          <p:cNvPr id="9408" name="Rectangle 192"/>
          <p:cNvSpPr>
            <a:spLocks noChangeArrowheads="1"/>
          </p:cNvSpPr>
          <p:nvPr/>
        </p:nvSpPr>
        <p:spPr bwMode="auto">
          <a:xfrm>
            <a:off x="1066800" y="4357688"/>
            <a:ext cx="427038" cy="152400"/>
          </a:xfrm>
          <a:prstGeom prst="rect">
            <a:avLst/>
          </a:prstGeom>
          <a:noFill/>
          <a:ln w="9525">
            <a:noFill/>
            <a:miter lim="800000"/>
            <a:headEnd/>
            <a:tailEnd/>
          </a:ln>
        </p:spPr>
        <p:txBody>
          <a:bodyPr wrap="none" lIns="0" tIns="0" rIns="0" bIns="0">
            <a:spAutoFit/>
          </a:bodyPr>
          <a:lstStyle/>
          <a:p>
            <a:r>
              <a:rPr lang="it-IT" sz="1000">
                <a:solidFill>
                  <a:srgbClr val="000099"/>
                </a:solidFill>
              </a:rPr>
              <a:t>-133,83</a:t>
            </a:r>
          </a:p>
        </p:txBody>
      </p:sp>
      <p:sp>
        <p:nvSpPr>
          <p:cNvPr id="9409" name="Line 193"/>
          <p:cNvSpPr>
            <a:spLocks noChangeShapeType="1"/>
          </p:cNvSpPr>
          <p:nvPr/>
        </p:nvSpPr>
        <p:spPr bwMode="auto">
          <a:xfrm>
            <a:off x="1435100" y="4468813"/>
            <a:ext cx="49213" cy="0"/>
          </a:xfrm>
          <a:prstGeom prst="line">
            <a:avLst/>
          </a:prstGeom>
          <a:noFill/>
          <a:ln w="0">
            <a:solidFill>
              <a:srgbClr val="000000"/>
            </a:solidFill>
            <a:round/>
            <a:headEnd/>
            <a:tailEnd/>
          </a:ln>
        </p:spPr>
        <p:txBody>
          <a:bodyPr/>
          <a:lstStyle/>
          <a:p>
            <a:endParaRPr lang="it-IT"/>
          </a:p>
        </p:txBody>
      </p:sp>
      <p:sp>
        <p:nvSpPr>
          <p:cNvPr id="9410" name="Line 194"/>
          <p:cNvSpPr>
            <a:spLocks noChangeShapeType="1"/>
          </p:cNvSpPr>
          <p:nvPr/>
        </p:nvSpPr>
        <p:spPr bwMode="auto">
          <a:xfrm>
            <a:off x="1435100" y="4506913"/>
            <a:ext cx="49213" cy="3175"/>
          </a:xfrm>
          <a:prstGeom prst="line">
            <a:avLst/>
          </a:prstGeom>
          <a:noFill/>
          <a:ln w="0">
            <a:solidFill>
              <a:srgbClr val="000000"/>
            </a:solidFill>
            <a:round/>
            <a:headEnd/>
            <a:tailEnd/>
          </a:ln>
        </p:spPr>
        <p:txBody>
          <a:bodyPr/>
          <a:lstStyle/>
          <a:p>
            <a:endParaRPr lang="it-IT"/>
          </a:p>
        </p:txBody>
      </p:sp>
      <p:sp>
        <p:nvSpPr>
          <p:cNvPr id="9411" name="Line 195"/>
          <p:cNvSpPr>
            <a:spLocks noChangeShapeType="1"/>
          </p:cNvSpPr>
          <p:nvPr/>
        </p:nvSpPr>
        <p:spPr bwMode="auto">
          <a:xfrm>
            <a:off x="1435100" y="4556125"/>
            <a:ext cx="49213" cy="3175"/>
          </a:xfrm>
          <a:prstGeom prst="line">
            <a:avLst/>
          </a:prstGeom>
          <a:noFill/>
          <a:ln w="0">
            <a:solidFill>
              <a:srgbClr val="000000"/>
            </a:solidFill>
            <a:round/>
            <a:headEnd/>
            <a:tailEnd/>
          </a:ln>
        </p:spPr>
        <p:txBody>
          <a:bodyPr/>
          <a:lstStyle/>
          <a:p>
            <a:endParaRPr lang="it-IT"/>
          </a:p>
        </p:txBody>
      </p:sp>
      <p:sp>
        <p:nvSpPr>
          <p:cNvPr id="9412" name="Line 196"/>
          <p:cNvSpPr>
            <a:spLocks noChangeShapeType="1"/>
          </p:cNvSpPr>
          <p:nvPr/>
        </p:nvSpPr>
        <p:spPr bwMode="auto">
          <a:xfrm>
            <a:off x="1435100" y="4606925"/>
            <a:ext cx="49213" cy="3175"/>
          </a:xfrm>
          <a:prstGeom prst="line">
            <a:avLst/>
          </a:prstGeom>
          <a:noFill/>
          <a:ln w="0">
            <a:solidFill>
              <a:srgbClr val="000000"/>
            </a:solidFill>
            <a:round/>
            <a:headEnd/>
            <a:tailEnd/>
          </a:ln>
        </p:spPr>
        <p:txBody>
          <a:bodyPr/>
          <a:lstStyle/>
          <a:p>
            <a:endParaRPr lang="it-IT"/>
          </a:p>
        </p:txBody>
      </p:sp>
      <p:sp>
        <p:nvSpPr>
          <p:cNvPr id="9413" name="Line 197"/>
          <p:cNvSpPr>
            <a:spLocks noChangeShapeType="1"/>
          </p:cNvSpPr>
          <p:nvPr/>
        </p:nvSpPr>
        <p:spPr bwMode="auto">
          <a:xfrm>
            <a:off x="1419225" y="4649788"/>
            <a:ext cx="65088" cy="0"/>
          </a:xfrm>
          <a:prstGeom prst="line">
            <a:avLst/>
          </a:prstGeom>
          <a:noFill/>
          <a:ln w="0">
            <a:solidFill>
              <a:srgbClr val="000000"/>
            </a:solidFill>
            <a:round/>
            <a:headEnd/>
            <a:tailEnd/>
          </a:ln>
        </p:spPr>
        <p:txBody>
          <a:bodyPr/>
          <a:lstStyle/>
          <a:p>
            <a:endParaRPr lang="it-IT"/>
          </a:p>
        </p:txBody>
      </p:sp>
      <p:sp>
        <p:nvSpPr>
          <p:cNvPr id="9414" name="Line 198"/>
          <p:cNvSpPr>
            <a:spLocks noChangeShapeType="1"/>
          </p:cNvSpPr>
          <p:nvPr/>
        </p:nvSpPr>
        <p:spPr bwMode="auto">
          <a:xfrm>
            <a:off x="1435100" y="4699000"/>
            <a:ext cx="49213" cy="4763"/>
          </a:xfrm>
          <a:prstGeom prst="line">
            <a:avLst/>
          </a:prstGeom>
          <a:noFill/>
          <a:ln w="0">
            <a:solidFill>
              <a:srgbClr val="000000"/>
            </a:solidFill>
            <a:round/>
            <a:headEnd/>
            <a:tailEnd/>
          </a:ln>
        </p:spPr>
        <p:txBody>
          <a:bodyPr/>
          <a:lstStyle/>
          <a:p>
            <a:endParaRPr lang="it-IT"/>
          </a:p>
        </p:txBody>
      </p:sp>
      <p:sp>
        <p:nvSpPr>
          <p:cNvPr id="9415" name="Line 199"/>
          <p:cNvSpPr>
            <a:spLocks noChangeShapeType="1"/>
          </p:cNvSpPr>
          <p:nvPr/>
        </p:nvSpPr>
        <p:spPr bwMode="auto">
          <a:xfrm>
            <a:off x="1435100" y="4748213"/>
            <a:ext cx="49213" cy="4762"/>
          </a:xfrm>
          <a:prstGeom prst="line">
            <a:avLst/>
          </a:prstGeom>
          <a:noFill/>
          <a:ln w="0">
            <a:solidFill>
              <a:srgbClr val="000000"/>
            </a:solidFill>
            <a:round/>
            <a:headEnd/>
            <a:tailEnd/>
          </a:ln>
        </p:spPr>
        <p:txBody>
          <a:bodyPr/>
          <a:lstStyle/>
          <a:p>
            <a:endParaRPr lang="it-IT"/>
          </a:p>
        </p:txBody>
      </p:sp>
      <p:sp>
        <p:nvSpPr>
          <p:cNvPr id="9416" name="Line 200"/>
          <p:cNvSpPr>
            <a:spLocks noChangeShapeType="1"/>
          </p:cNvSpPr>
          <p:nvPr/>
        </p:nvSpPr>
        <p:spPr bwMode="auto">
          <a:xfrm>
            <a:off x="1435100" y="4792663"/>
            <a:ext cx="49213" cy="3175"/>
          </a:xfrm>
          <a:prstGeom prst="line">
            <a:avLst/>
          </a:prstGeom>
          <a:noFill/>
          <a:ln w="0">
            <a:solidFill>
              <a:srgbClr val="000000"/>
            </a:solidFill>
            <a:round/>
            <a:headEnd/>
            <a:tailEnd/>
          </a:ln>
        </p:spPr>
        <p:txBody>
          <a:bodyPr/>
          <a:lstStyle/>
          <a:p>
            <a:endParaRPr lang="it-IT"/>
          </a:p>
        </p:txBody>
      </p:sp>
      <p:sp>
        <p:nvSpPr>
          <p:cNvPr id="9417" name="Line 201"/>
          <p:cNvSpPr>
            <a:spLocks noChangeShapeType="1"/>
          </p:cNvSpPr>
          <p:nvPr/>
        </p:nvSpPr>
        <p:spPr bwMode="auto">
          <a:xfrm>
            <a:off x="1435100" y="4841875"/>
            <a:ext cx="49213" cy="4763"/>
          </a:xfrm>
          <a:prstGeom prst="line">
            <a:avLst/>
          </a:prstGeom>
          <a:noFill/>
          <a:ln w="0">
            <a:solidFill>
              <a:srgbClr val="000000"/>
            </a:solidFill>
            <a:round/>
            <a:headEnd/>
            <a:tailEnd/>
          </a:ln>
        </p:spPr>
        <p:txBody>
          <a:bodyPr/>
          <a:lstStyle/>
          <a:p>
            <a:endParaRPr lang="it-IT"/>
          </a:p>
        </p:txBody>
      </p:sp>
      <p:sp>
        <p:nvSpPr>
          <p:cNvPr id="9418" name="Line 202"/>
          <p:cNvSpPr>
            <a:spLocks noChangeShapeType="1"/>
          </p:cNvSpPr>
          <p:nvPr/>
        </p:nvSpPr>
        <p:spPr bwMode="auto">
          <a:xfrm>
            <a:off x="1382713" y="4886325"/>
            <a:ext cx="101600" cy="1588"/>
          </a:xfrm>
          <a:prstGeom prst="line">
            <a:avLst/>
          </a:prstGeom>
          <a:noFill/>
          <a:ln w="0">
            <a:solidFill>
              <a:srgbClr val="000000"/>
            </a:solidFill>
            <a:round/>
            <a:headEnd/>
            <a:tailEnd/>
          </a:ln>
        </p:spPr>
        <p:txBody>
          <a:bodyPr/>
          <a:lstStyle/>
          <a:p>
            <a:endParaRPr lang="it-IT"/>
          </a:p>
        </p:txBody>
      </p:sp>
      <p:sp>
        <p:nvSpPr>
          <p:cNvPr id="9419" name="Rectangle 203"/>
          <p:cNvSpPr>
            <a:spLocks noChangeArrowheads="1"/>
          </p:cNvSpPr>
          <p:nvPr/>
        </p:nvSpPr>
        <p:spPr bwMode="auto">
          <a:xfrm>
            <a:off x="1066800" y="4826000"/>
            <a:ext cx="427038" cy="152400"/>
          </a:xfrm>
          <a:prstGeom prst="rect">
            <a:avLst/>
          </a:prstGeom>
          <a:noFill/>
          <a:ln w="9525">
            <a:noFill/>
            <a:miter lim="800000"/>
            <a:headEnd/>
            <a:tailEnd/>
          </a:ln>
        </p:spPr>
        <p:txBody>
          <a:bodyPr wrap="none" lIns="0" tIns="0" rIns="0" bIns="0">
            <a:spAutoFit/>
          </a:bodyPr>
          <a:lstStyle/>
          <a:p>
            <a:r>
              <a:rPr lang="it-IT" sz="1000">
                <a:solidFill>
                  <a:srgbClr val="000099"/>
                </a:solidFill>
              </a:rPr>
              <a:t>-143,55</a:t>
            </a:r>
          </a:p>
        </p:txBody>
      </p:sp>
      <p:sp>
        <p:nvSpPr>
          <p:cNvPr id="9420" name="Line 204"/>
          <p:cNvSpPr>
            <a:spLocks noChangeShapeType="1"/>
          </p:cNvSpPr>
          <p:nvPr/>
        </p:nvSpPr>
        <p:spPr bwMode="auto">
          <a:xfrm>
            <a:off x="1435100" y="4935538"/>
            <a:ext cx="49213" cy="1587"/>
          </a:xfrm>
          <a:prstGeom prst="line">
            <a:avLst/>
          </a:prstGeom>
          <a:noFill/>
          <a:ln w="0">
            <a:solidFill>
              <a:srgbClr val="000000"/>
            </a:solidFill>
            <a:round/>
            <a:headEnd/>
            <a:tailEnd/>
          </a:ln>
        </p:spPr>
        <p:txBody>
          <a:bodyPr/>
          <a:lstStyle/>
          <a:p>
            <a:endParaRPr lang="it-IT"/>
          </a:p>
        </p:txBody>
      </p:sp>
      <p:sp>
        <p:nvSpPr>
          <p:cNvPr id="9421" name="Line 205"/>
          <p:cNvSpPr>
            <a:spLocks noChangeShapeType="1"/>
          </p:cNvSpPr>
          <p:nvPr/>
        </p:nvSpPr>
        <p:spPr bwMode="auto">
          <a:xfrm>
            <a:off x="1435100" y="4989513"/>
            <a:ext cx="49213" cy="0"/>
          </a:xfrm>
          <a:prstGeom prst="line">
            <a:avLst/>
          </a:prstGeom>
          <a:noFill/>
          <a:ln w="0">
            <a:solidFill>
              <a:srgbClr val="000000"/>
            </a:solidFill>
            <a:round/>
            <a:headEnd/>
            <a:tailEnd/>
          </a:ln>
        </p:spPr>
        <p:txBody>
          <a:bodyPr/>
          <a:lstStyle/>
          <a:p>
            <a:endParaRPr lang="it-IT"/>
          </a:p>
        </p:txBody>
      </p:sp>
      <p:sp>
        <p:nvSpPr>
          <p:cNvPr id="9422" name="Line 206"/>
          <p:cNvSpPr>
            <a:spLocks noChangeShapeType="1"/>
          </p:cNvSpPr>
          <p:nvPr/>
        </p:nvSpPr>
        <p:spPr bwMode="auto">
          <a:xfrm>
            <a:off x="1435100" y="5027613"/>
            <a:ext cx="49213" cy="3175"/>
          </a:xfrm>
          <a:prstGeom prst="line">
            <a:avLst/>
          </a:prstGeom>
          <a:noFill/>
          <a:ln w="0">
            <a:solidFill>
              <a:srgbClr val="000000"/>
            </a:solidFill>
            <a:round/>
            <a:headEnd/>
            <a:tailEnd/>
          </a:ln>
        </p:spPr>
        <p:txBody>
          <a:bodyPr/>
          <a:lstStyle/>
          <a:p>
            <a:endParaRPr lang="it-IT"/>
          </a:p>
        </p:txBody>
      </p:sp>
      <p:sp>
        <p:nvSpPr>
          <p:cNvPr id="9423" name="Line 207"/>
          <p:cNvSpPr>
            <a:spLocks noChangeShapeType="1"/>
          </p:cNvSpPr>
          <p:nvPr/>
        </p:nvSpPr>
        <p:spPr bwMode="auto">
          <a:xfrm>
            <a:off x="1435100" y="5080000"/>
            <a:ext cx="49213" cy="0"/>
          </a:xfrm>
          <a:prstGeom prst="line">
            <a:avLst/>
          </a:prstGeom>
          <a:noFill/>
          <a:ln w="0">
            <a:solidFill>
              <a:srgbClr val="000000"/>
            </a:solidFill>
            <a:round/>
            <a:headEnd/>
            <a:tailEnd/>
          </a:ln>
        </p:spPr>
        <p:txBody>
          <a:bodyPr/>
          <a:lstStyle/>
          <a:p>
            <a:endParaRPr lang="it-IT"/>
          </a:p>
        </p:txBody>
      </p:sp>
      <p:sp>
        <p:nvSpPr>
          <p:cNvPr id="9424" name="Line 208"/>
          <p:cNvSpPr>
            <a:spLocks noChangeShapeType="1"/>
          </p:cNvSpPr>
          <p:nvPr/>
        </p:nvSpPr>
        <p:spPr bwMode="auto">
          <a:xfrm>
            <a:off x="1419225" y="5130800"/>
            <a:ext cx="65088" cy="0"/>
          </a:xfrm>
          <a:prstGeom prst="line">
            <a:avLst/>
          </a:prstGeom>
          <a:noFill/>
          <a:ln w="0">
            <a:solidFill>
              <a:srgbClr val="000000"/>
            </a:solidFill>
            <a:round/>
            <a:headEnd/>
            <a:tailEnd/>
          </a:ln>
        </p:spPr>
        <p:txBody>
          <a:bodyPr/>
          <a:lstStyle/>
          <a:p>
            <a:endParaRPr lang="it-IT"/>
          </a:p>
        </p:txBody>
      </p:sp>
      <p:sp>
        <p:nvSpPr>
          <p:cNvPr id="9425" name="Line 209"/>
          <p:cNvSpPr>
            <a:spLocks noChangeShapeType="1"/>
          </p:cNvSpPr>
          <p:nvPr/>
        </p:nvSpPr>
        <p:spPr bwMode="auto">
          <a:xfrm>
            <a:off x="1435100" y="5173663"/>
            <a:ext cx="49213" cy="0"/>
          </a:xfrm>
          <a:prstGeom prst="line">
            <a:avLst/>
          </a:prstGeom>
          <a:noFill/>
          <a:ln w="0">
            <a:solidFill>
              <a:srgbClr val="000000"/>
            </a:solidFill>
            <a:round/>
            <a:headEnd/>
            <a:tailEnd/>
          </a:ln>
        </p:spPr>
        <p:txBody>
          <a:bodyPr/>
          <a:lstStyle/>
          <a:p>
            <a:endParaRPr lang="it-IT"/>
          </a:p>
        </p:txBody>
      </p:sp>
      <p:sp>
        <p:nvSpPr>
          <p:cNvPr id="9426" name="Line 210"/>
          <p:cNvSpPr>
            <a:spLocks noChangeShapeType="1"/>
          </p:cNvSpPr>
          <p:nvPr/>
        </p:nvSpPr>
        <p:spPr bwMode="auto">
          <a:xfrm>
            <a:off x="1435100" y="5222875"/>
            <a:ext cx="49213" cy="0"/>
          </a:xfrm>
          <a:prstGeom prst="line">
            <a:avLst/>
          </a:prstGeom>
          <a:noFill/>
          <a:ln w="0">
            <a:solidFill>
              <a:srgbClr val="000000"/>
            </a:solidFill>
            <a:round/>
            <a:headEnd/>
            <a:tailEnd/>
          </a:ln>
        </p:spPr>
        <p:txBody>
          <a:bodyPr/>
          <a:lstStyle/>
          <a:p>
            <a:endParaRPr lang="it-IT"/>
          </a:p>
        </p:txBody>
      </p:sp>
      <p:sp>
        <p:nvSpPr>
          <p:cNvPr id="9427" name="Line 211"/>
          <p:cNvSpPr>
            <a:spLocks noChangeShapeType="1"/>
          </p:cNvSpPr>
          <p:nvPr/>
        </p:nvSpPr>
        <p:spPr bwMode="auto">
          <a:xfrm>
            <a:off x="1435100" y="5273675"/>
            <a:ext cx="49213" cy="3175"/>
          </a:xfrm>
          <a:prstGeom prst="line">
            <a:avLst/>
          </a:prstGeom>
          <a:noFill/>
          <a:ln w="0">
            <a:solidFill>
              <a:srgbClr val="000000"/>
            </a:solidFill>
            <a:round/>
            <a:headEnd/>
            <a:tailEnd/>
          </a:ln>
        </p:spPr>
        <p:txBody>
          <a:bodyPr/>
          <a:lstStyle/>
          <a:p>
            <a:endParaRPr lang="it-IT"/>
          </a:p>
        </p:txBody>
      </p:sp>
      <p:sp>
        <p:nvSpPr>
          <p:cNvPr id="9428" name="Line 212"/>
          <p:cNvSpPr>
            <a:spLocks noChangeShapeType="1"/>
          </p:cNvSpPr>
          <p:nvPr/>
        </p:nvSpPr>
        <p:spPr bwMode="auto">
          <a:xfrm>
            <a:off x="1435100" y="5316538"/>
            <a:ext cx="49213" cy="0"/>
          </a:xfrm>
          <a:prstGeom prst="line">
            <a:avLst/>
          </a:prstGeom>
          <a:noFill/>
          <a:ln w="0">
            <a:solidFill>
              <a:srgbClr val="000000"/>
            </a:solidFill>
            <a:round/>
            <a:headEnd/>
            <a:tailEnd/>
          </a:ln>
        </p:spPr>
        <p:txBody>
          <a:bodyPr/>
          <a:lstStyle/>
          <a:p>
            <a:endParaRPr lang="it-IT"/>
          </a:p>
        </p:txBody>
      </p:sp>
      <p:sp>
        <p:nvSpPr>
          <p:cNvPr id="9429" name="Line 213"/>
          <p:cNvSpPr>
            <a:spLocks noChangeShapeType="1"/>
          </p:cNvSpPr>
          <p:nvPr/>
        </p:nvSpPr>
        <p:spPr bwMode="auto">
          <a:xfrm>
            <a:off x="1382713" y="5367338"/>
            <a:ext cx="101600" cy="0"/>
          </a:xfrm>
          <a:prstGeom prst="line">
            <a:avLst/>
          </a:prstGeom>
          <a:noFill/>
          <a:ln w="0">
            <a:solidFill>
              <a:srgbClr val="000000"/>
            </a:solidFill>
            <a:round/>
            <a:headEnd/>
            <a:tailEnd/>
          </a:ln>
        </p:spPr>
        <p:txBody>
          <a:bodyPr/>
          <a:lstStyle/>
          <a:p>
            <a:endParaRPr lang="it-IT"/>
          </a:p>
        </p:txBody>
      </p:sp>
      <p:sp>
        <p:nvSpPr>
          <p:cNvPr id="9430" name="Rectangle 214"/>
          <p:cNvSpPr>
            <a:spLocks noChangeArrowheads="1"/>
          </p:cNvSpPr>
          <p:nvPr/>
        </p:nvSpPr>
        <p:spPr bwMode="auto">
          <a:xfrm>
            <a:off x="1066800" y="5305425"/>
            <a:ext cx="427038" cy="152400"/>
          </a:xfrm>
          <a:prstGeom prst="rect">
            <a:avLst/>
          </a:prstGeom>
          <a:noFill/>
          <a:ln w="9525">
            <a:noFill/>
            <a:miter lim="800000"/>
            <a:headEnd/>
            <a:tailEnd/>
          </a:ln>
        </p:spPr>
        <p:txBody>
          <a:bodyPr wrap="none" lIns="0" tIns="0" rIns="0" bIns="0">
            <a:spAutoFit/>
          </a:bodyPr>
          <a:lstStyle/>
          <a:p>
            <a:r>
              <a:rPr lang="it-IT" sz="1000">
                <a:solidFill>
                  <a:srgbClr val="000099"/>
                </a:solidFill>
              </a:rPr>
              <a:t>-153,28</a:t>
            </a:r>
          </a:p>
        </p:txBody>
      </p:sp>
      <p:sp>
        <p:nvSpPr>
          <p:cNvPr id="9431" name="Line 215"/>
          <p:cNvSpPr>
            <a:spLocks noChangeShapeType="1"/>
          </p:cNvSpPr>
          <p:nvPr/>
        </p:nvSpPr>
        <p:spPr bwMode="auto">
          <a:xfrm>
            <a:off x="1435100" y="5416550"/>
            <a:ext cx="49213" cy="3175"/>
          </a:xfrm>
          <a:prstGeom prst="line">
            <a:avLst/>
          </a:prstGeom>
          <a:noFill/>
          <a:ln w="0">
            <a:solidFill>
              <a:srgbClr val="000000"/>
            </a:solidFill>
            <a:round/>
            <a:headEnd/>
            <a:tailEnd/>
          </a:ln>
        </p:spPr>
        <p:txBody>
          <a:bodyPr/>
          <a:lstStyle/>
          <a:p>
            <a:endParaRPr lang="it-IT"/>
          </a:p>
        </p:txBody>
      </p:sp>
      <p:sp>
        <p:nvSpPr>
          <p:cNvPr id="9432" name="Line 216"/>
          <p:cNvSpPr>
            <a:spLocks noChangeShapeType="1"/>
          </p:cNvSpPr>
          <p:nvPr/>
        </p:nvSpPr>
        <p:spPr bwMode="auto">
          <a:xfrm>
            <a:off x="1435100" y="5457825"/>
            <a:ext cx="49213" cy="0"/>
          </a:xfrm>
          <a:prstGeom prst="line">
            <a:avLst/>
          </a:prstGeom>
          <a:noFill/>
          <a:ln w="0">
            <a:solidFill>
              <a:srgbClr val="000000"/>
            </a:solidFill>
            <a:round/>
            <a:headEnd/>
            <a:tailEnd/>
          </a:ln>
        </p:spPr>
        <p:txBody>
          <a:bodyPr/>
          <a:lstStyle/>
          <a:p>
            <a:endParaRPr lang="it-IT"/>
          </a:p>
        </p:txBody>
      </p:sp>
      <p:sp>
        <p:nvSpPr>
          <p:cNvPr id="9433" name="Line 217"/>
          <p:cNvSpPr>
            <a:spLocks noChangeShapeType="1"/>
          </p:cNvSpPr>
          <p:nvPr/>
        </p:nvSpPr>
        <p:spPr bwMode="auto">
          <a:xfrm>
            <a:off x="1435100" y="5510213"/>
            <a:ext cx="49213" cy="1587"/>
          </a:xfrm>
          <a:prstGeom prst="line">
            <a:avLst/>
          </a:prstGeom>
          <a:noFill/>
          <a:ln w="0">
            <a:solidFill>
              <a:srgbClr val="000000"/>
            </a:solidFill>
            <a:round/>
            <a:headEnd/>
            <a:tailEnd/>
          </a:ln>
        </p:spPr>
        <p:txBody>
          <a:bodyPr/>
          <a:lstStyle/>
          <a:p>
            <a:endParaRPr lang="it-IT"/>
          </a:p>
        </p:txBody>
      </p:sp>
      <p:sp>
        <p:nvSpPr>
          <p:cNvPr id="9434" name="Line 218"/>
          <p:cNvSpPr>
            <a:spLocks noChangeShapeType="1"/>
          </p:cNvSpPr>
          <p:nvPr/>
        </p:nvSpPr>
        <p:spPr bwMode="auto">
          <a:xfrm>
            <a:off x="1435100" y="5559425"/>
            <a:ext cx="49213" cy="3175"/>
          </a:xfrm>
          <a:prstGeom prst="line">
            <a:avLst/>
          </a:prstGeom>
          <a:noFill/>
          <a:ln w="0">
            <a:solidFill>
              <a:srgbClr val="000000"/>
            </a:solidFill>
            <a:round/>
            <a:headEnd/>
            <a:tailEnd/>
          </a:ln>
        </p:spPr>
        <p:txBody>
          <a:bodyPr/>
          <a:lstStyle/>
          <a:p>
            <a:endParaRPr lang="it-IT"/>
          </a:p>
        </p:txBody>
      </p:sp>
      <p:sp>
        <p:nvSpPr>
          <p:cNvPr id="9435" name="Line 219"/>
          <p:cNvSpPr>
            <a:spLocks noChangeShapeType="1"/>
          </p:cNvSpPr>
          <p:nvPr/>
        </p:nvSpPr>
        <p:spPr bwMode="auto">
          <a:xfrm>
            <a:off x="1419225" y="5600700"/>
            <a:ext cx="65088" cy="4763"/>
          </a:xfrm>
          <a:prstGeom prst="line">
            <a:avLst/>
          </a:prstGeom>
          <a:noFill/>
          <a:ln w="0">
            <a:solidFill>
              <a:srgbClr val="000000"/>
            </a:solidFill>
            <a:round/>
            <a:headEnd/>
            <a:tailEnd/>
          </a:ln>
        </p:spPr>
        <p:txBody>
          <a:bodyPr/>
          <a:lstStyle/>
          <a:p>
            <a:endParaRPr lang="it-IT"/>
          </a:p>
        </p:txBody>
      </p:sp>
      <p:sp>
        <p:nvSpPr>
          <p:cNvPr id="9436" name="Line 220"/>
          <p:cNvSpPr>
            <a:spLocks noChangeShapeType="1"/>
          </p:cNvSpPr>
          <p:nvPr/>
        </p:nvSpPr>
        <p:spPr bwMode="auto">
          <a:xfrm>
            <a:off x="1435100" y="5651500"/>
            <a:ext cx="49213" cy="3175"/>
          </a:xfrm>
          <a:prstGeom prst="line">
            <a:avLst/>
          </a:prstGeom>
          <a:noFill/>
          <a:ln w="0">
            <a:solidFill>
              <a:srgbClr val="000000"/>
            </a:solidFill>
            <a:round/>
            <a:headEnd/>
            <a:tailEnd/>
          </a:ln>
        </p:spPr>
        <p:txBody>
          <a:bodyPr/>
          <a:lstStyle/>
          <a:p>
            <a:endParaRPr lang="it-IT"/>
          </a:p>
        </p:txBody>
      </p:sp>
      <p:sp>
        <p:nvSpPr>
          <p:cNvPr id="9437" name="Line 221"/>
          <p:cNvSpPr>
            <a:spLocks noChangeShapeType="1"/>
          </p:cNvSpPr>
          <p:nvPr/>
        </p:nvSpPr>
        <p:spPr bwMode="auto">
          <a:xfrm>
            <a:off x="1435100" y="5703888"/>
            <a:ext cx="49213" cy="0"/>
          </a:xfrm>
          <a:prstGeom prst="line">
            <a:avLst/>
          </a:prstGeom>
          <a:noFill/>
          <a:ln w="0">
            <a:solidFill>
              <a:srgbClr val="000000"/>
            </a:solidFill>
            <a:round/>
            <a:headEnd/>
            <a:tailEnd/>
          </a:ln>
        </p:spPr>
        <p:txBody>
          <a:bodyPr/>
          <a:lstStyle/>
          <a:p>
            <a:endParaRPr lang="it-IT"/>
          </a:p>
        </p:txBody>
      </p:sp>
      <p:sp>
        <p:nvSpPr>
          <p:cNvPr id="9438" name="Line 222"/>
          <p:cNvSpPr>
            <a:spLocks noChangeShapeType="1"/>
          </p:cNvSpPr>
          <p:nvPr/>
        </p:nvSpPr>
        <p:spPr bwMode="auto">
          <a:xfrm>
            <a:off x="1435100" y="5743575"/>
            <a:ext cx="49213" cy="4763"/>
          </a:xfrm>
          <a:prstGeom prst="line">
            <a:avLst/>
          </a:prstGeom>
          <a:noFill/>
          <a:ln w="0">
            <a:solidFill>
              <a:srgbClr val="000000"/>
            </a:solidFill>
            <a:round/>
            <a:headEnd/>
            <a:tailEnd/>
          </a:ln>
        </p:spPr>
        <p:txBody>
          <a:bodyPr/>
          <a:lstStyle/>
          <a:p>
            <a:endParaRPr lang="it-IT"/>
          </a:p>
        </p:txBody>
      </p:sp>
      <p:sp>
        <p:nvSpPr>
          <p:cNvPr id="9439" name="Line 223"/>
          <p:cNvSpPr>
            <a:spLocks noChangeShapeType="1"/>
          </p:cNvSpPr>
          <p:nvPr/>
        </p:nvSpPr>
        <p:spPr bwMode="auto">
          <a:xfrm>
            <a:off x="1435100" y="5797550"/>
            <a:ext cx="49213" cy="0"/>
          </a:xfrm>
          <a:prstGeom prst="line">
            <a:avLst/>
          </a:prstGeom>
          <a:noFill/>
          <a:ln w="0">
            <a:solidFill>
              <a:srgbClr val="000000"/>
            </a:solidFill>
            <a:round/>
            <a:headEnd/>
            <a:tailEnd/>
          </a:ln>
        </p:spPr>
        <p:txBody>
          <a:bodyPr/>
          <a:lstStyle/>
          <a:p>
            <a:endParaRPr lang="it-IT"/>
          </a:p>
        </p:txBody>
      </p:sp>
      <p:sp>
        <p:nvSpPr>
          <p:cNvPr id="9441" name="Rectangle 225"/>
          <p:cNvSpPr>
            <a:spLocks noChangeArrowheads="1"/>
          </p:cNvSpPr>
          <p:nvPr/>
        </p:nvSpPr>
        <p:spPr bwMode="auto">
          <a:xfrm>
            <a:off x="1127125" y="1087438"/>
            <a:ext cx="357188" cy="152400"/>
          </a:xfrm>
          <a:prstGeom prst="rect">
            <a:avLst/>
          </a:prstGeom>
          <a:noFill/>
          <a:ln w="9525">
            <a:noFill/>
            <a:miter lim="800000"/>
            <a:headEnd/>
            <a:tailEnd/>
          </a:ln>
        </p:spPr>
        <p:txBody>
          <a:bodyPr wrap="none" lIns="0" tIns="0" rIns="0" bIns="0">
            <a:spAutoFit/>
          </a:bodyPr>
          <a:lstStyle/>
          <a:p>
            <a:r>
              <a:rPr lang="it-IT" sz="1000">
                <a:solidFill>
                  <a:srgbClr val="000099"/>
                </a:solidFill>
              </a:rPr>
              <a:t>-65,76</a:t>
            </a:r>
          </a:p>
        </p:txBody>
      </p:sp>
      <p:sp>
        <p:nvSpPr>
          <p:cNvPr id="9442" name="Rectangle 226"/>
          <p:cNvSpPr>
            <a:spLocks noChangeArrowheads="1"/>
          </p:cNvSpPr>
          <p:nvPr/>
        </p:nvSpPr>
        <p:spPr bwMode="auto">
          <a:xfrm>
            <a:off x="1074738" y="5719763"/>
            <a:ext cx="427037" cy="152400"/>
          </a:xfrm>
          <a:prstGeom prst="rect">
            <a:avLst/>
          </a:prstGeom>
          <a:noFill/>
          <a:ln w="9525">
            <a:noFill/>
            <a:miter lim="800000"/>
            <a:headEnd/>
            <a:tailEnd/>
          </a:ln>
        </p:spPr>
        <p:txBody>
          <a:bodyPr wrap="none" lIns="0" tIns="0" rIns="0" bIns="0">
            <a:spAutoFit/>
          </a:bodyPr>
          <a:lstStyle/>
          <a:p>
            <a:r>
              <a:rPr lang="it-IT" sz="1000">
                <a:solidFill>
                  <a:srgbClr val="000099"/>
                </a:solidFill>
              </a:rPr>
              <a:t>-163,00</a:t>
            </a:r>
          </a:p>
        </p:txBody>
      </p:sp>
      <p:sp>
        <p:nvSpPr>
          <p:cNvPr id="9443" name="Rectangle 227"/>
          <p:cNvSpPr>
            <a:spLocks noChangeArrowheads="1"/>
          </p:cNvSpPr>
          <p:nvPr/>
        </p:nvSpPr>
        <p:spPr bwMode="auto">
          <a:xfrm>
            <a:off x="1484313" y="5962650"/>
            <a:ext cx="301625" cy="152400"/>
          </a:xfrm>
          <a:prstGeom prst="rect">
            <a:avLst/>
          </a:prstGeom>
          <a:noFill/>
          <a:ln w="9525">
            <a:noFill/>
            <a:miter lim="800000"/>
            <a:headEnd/>
            <a:tailEnd/>
          </a:ln>
        </p:spPr>
        <p:txBody>
          <a:bodyPr wrap="none" lIns="0" tIns="0" rIns="0" bIns="0">
            <a:spAutoFit/>
          </a:bodyPr>
          <a:lstStyle/>
          <a:p>
            <a:r>
              <a:rPr lang="it-IT" sz="1000">
                <a:solidFill>
                  <a:srgbClr val="000099"/>
                </a:solidFill>
              </a:rPr>
              <a:t>8,49</a:t>
            </a:r>
            <a:r>
              <a:rPr lang="it-IT" sz="800">
                <a:solidFill>
                  <a:srgbClr val="000099"/>
                </a:solidFill>
              </a:rPr>
              <a:t>  </a:t>
            </a:r>
            <a:endParaRPr lang="it-IT">
              <a:solidFill>
                <a:srgbClr val="000099"/>
              </a:solidFill>
            </a:endParaRPr>
          </a:p>
        </p:txBody>
      </p:sp>
      <p:sp>
        <p:nvSpPr>
          <p:cNvPr id="9444" name="Rectangle 228"/>
          <p:cNvSpPr>
            <a:spLocks noChangeArrowheads="1"/>
          </p:cNvSpPr>
          <p:nvPr/>
        </p:nvSpPr>
        <p:spPr bwMode="auto">
          <a:xfrm>
            <a:off x="7999413" y="5962650"/>
            <a:ext cx="349250" cy="152400"/>
          </a:xfrm>
          <a:prstGeom prst="rect">
            <a:avLst/>
          </a:prstGeom>
          <a:noFill/>
          <a:ln w="9525">
            <a:noFill/>
            <a:miter lim="800000"/>
            <a:headEnd/>
            <a:tailEnd/>
          </a:ln>
        </p:spPr>
        <p:txBody>
          <a:bodyPr wrap="none" lIns="0" tIns="0" rIns="0" bIns="0">
            <a:spAutoFit/>
          </a:bodyPr>
          <a:lstStyle/>
          <a:p>
            <a:r>
              <a:rPr lang="it-IT" sz="1000">
                <a:solidFill>
                  <a:srgbClr val="000099"/>
                </a:solidFill>
              </a:rPr>
              <a:t> 22,58</a:t>
            </a:r>
          </a:p>
        </p:txBody>
      </p:sp>
      <p:sp>
        <p:nvSpPr>
          <p:cNvPr id="9445" name="Line 229"/>
          <p:cNvSpPr>
            <a:spLocks noChangeShapeType="1"/>
          </p:cNvSpPr>
          <p:nvPr/>
        </p:nvSpPr>
        <p:spPr bwMode="auto">
          <a:xfrm>
            <a:off x="1382713" y="1087438"/>
            <a:ext cx="101600" cy="0"/>
          </a:xfrm>
          <a:prstGeom prst="line">
            <a:avLst/>
          </a:prstGeom>
          <a:noFill/>
          <a:ln w="0">
            <a:solidFill>
              <a:srgbClr val="000000"/>
            </a:solidFill>
            <a:round/>
            <a:headEnd/>
            <a:tailEnd/>
          </a:ln>
        </p:spPr>
        <p:txBody>
          <a:bodyPr/>
          <a:lstStyle/>
          <a:p>
            <a:endParaRPr lang="it-IT"/>
          </a:p>
        </p:txBody>
      </p:sp>
      <p:sp>
        <p:nvSpPr>
          <p:cNvPr id="9446" name="Line 230"/>
          <p:cNvSpPr>
            <a:spLocks noChangeShapeType="1"/>
          </p:cNvSpPr>
          <p:nvPr/>
        </p:nvSpPr>
        <p:spPr bwMode="auto">
          <a:xfrm>
            <a:off x="1382713" y="5837238"/>
            <a:ext cx="101600" cy="3175"/>
          </a:xfrm>
          <a:prstGeom prst="line">
            <a:avLst/>
          </a:prstGeom>
          <a:noFill/>
          <a:ln w="0">
            <a:solidFill>
              <a:srgbClr val="000000"/>
            </a:solidFill>
            <a:round/>
            <a:headEnd/>
            <a:tailEnd/>
          </a:ln>
        </p:spPr>
        <p:txBody>
          <a:bodyPr/>
          <a:lstStyle/>
          <a:p>
            <a:endParaRPr lang="it-IT"/>
          </a:p>
        </p:txBody>
      </p:sp>
      <p:sp>
        <p:nvSpPr>
          <p:cNvPr id="9447" name="Line 231"/>
          <p:cNvSpPr>
            <a:spLocks noChangeShapeType="1"/>
          </p:cNvSpPr>
          <p:nvPr/>
        </p:nvSpPr>
        <p:spPr bwMode="auto">
          <a:xfrm>
            <a:off x="1484313" y="5962650"/>
            <a:ext cx="1587" cy="3175"/>
          </a:xfrm>
          <a:prstGeom prst="line">
            <a:avLst/>
          </a:prstGeom>
          <a:noFill/>
          <a:ln w="0">
            <a:solidFill>
              <a:srgbClr val="000000"/>
            </a:solidFill>
            <a:round/>
            <a:headEnd/>
            <a:tailEnd/>
          </a:ln>
        </p:spPr>
        <p:txBody>
          <a:bodyPr/>
          <a:lstStyle/>
          <a:p>
            <a:endParaRPr lang="it-IT"/>
          </a:p>
        </p:txBody>
      </p:sp>
      <p:sp>
        <p:nvSpPr>
          <p:cNvPr id="9448" name="Line 232"/>
          <p:cNvSpPr>
            <a:spLocks noChangeShapeType="1"/>
          </p:cNvSpPr>
          <p:nvPr/>
        </p:nvSpPr>
        <p:spPr bwMode="auto">
          <a:xfrm>
            <a:off x="8240713" y="5962650"/>
            <a:ext cx="1587" cy="3175"/>
          </a:xfrm>
          <a:prstGeom prst="line">
            <a:avLst/>
          </a:prstGeom>
          <a:noFill/>
          <a:ln w="0">
            <a:solidFill>
              <a:srgbClr val="000000"/>
            </a:solidFill>
            <a:round/>
            <a:headEnd/>
            <a:tailEnd/>
          </a:ln>
        </p:spPr>
        <p:txBody>
          <a:bodyPr/>
          <a:lstStyle/>
          <a:p>
            <a:endParaRPr lang="it-IT"/>
          </a:p>
        </p:txBody>
      </p:sp>
      <p:sp>
        <p:nvSpPr>
          <p:cNvPr id="9449" name="Rectangle 233"/>
          <p:cNvSpPr>
            <a:spLocks noChangeArrowheads="1"/>
          </p:cNvSpPr>
          <p:nvPr/>
        </p:nvSpPr>
        <p:spPr bwMode="auto">
          <a:xfrm>
            <a:off x="1449589" y="1083138"/>
            <a:ext cx="6770687" cy="4775200"/>
          </a:xfrm>
          <a:prstGeom prst="rect">
            <a:avLst/>
          </a:prstGeom>
          <a:solidFill>
            <a:srgbClr val="FFFFFF"/>
          </a:solidFill>
          <a:ln w="0">
            <a:solidFill>
              <a:srgbClr val="000000"/>
            </a:solidFill>
            <a:miter lim="800000"/>
            <a:headEnd/>
            <a:tailEnd/>
          </a:ln>
        </p:spPr>
        <p:txBody>
          <a:bodyPr/>
          <a:lstStyle/>
          <a:p>
            <a:endParaRPr lang="it-IT" dirty="0"/>
          </a:p>
        </p:txBody>
      </p:sp>
      <p:sp>
        <p:nvSpPr>
          <p:cNvPr id="9450" name="Freeform 234"/>
          <p:cNvSpPr>
            <a:spLocks/>
          </p:cNvSpPr>
          <p:nvPr/>
        </p:nvSpPr>
        <p:spPr bwMode="auto">
          <a:xfrm>
            <a:off x="1471613" y="1225550"/>
            <a:ext cx="6770687" cy="4587875"/>
          </a:xfrm>
          <a:custGeom>
            <a:avLst/>
            <a:gdLst/>
            <a:ahLst/>
            <a:cxnLst>
              <a:cxn ang="0">
                <a:pos x="14" y="405"/>
              </a:cxn>
              <a:cxn ang="0">
                <a:pos x="29" y="403"/>
              </a:cxn>
              <a:cxn ang="0">
                <a:pos x="43" y="406"/>
              </a:cxn>
              <a:cxn ang="0">
                <a:pos x="58" y="404"/>
              </a:cxn>
              <a:cxn ang="0">
                <a:pos x="72" y="407"/>
              </a:cxn>
              <a:cxn ang="0">
                <a:pos x="87" y="405"/>
              </a:cxn>
              <a:cxn ang="0">
                <a:pos x="101" y="408"/>
              </a:cxn>
              <a:cxn ang="0">
                <a:pos x="116" y="405"/>
              </a:cxn>
              <a:cxn ang="0">
                <a:pos x="130" y="409"/>
              </a:cxn>
              <a:cxn ang="0">
                <a:pos x="145" y="406"/>
              </a:cxn>
              <a:cxn ang="0">
                <a:pos x="159" y="408"/>
              </a:cxn>
              <a:cxn ang="0">
                <a:pos x="174" y="407"/>
              </a:cxn>
              <a:cxn ang="0">
                <a:pos x="188" y="411"/>
              </a:cxn>
              <a:cxn ang="0">
                <a:pos x="203" y="407"/>
              </a:cxn>
              <a:cxn ang="0">
                <a:pos x="217" y="410"/>
              </a:cxn>
              <a:cxn ang="0">
                <a:pos x="232" y="408"/>
              </a:cxn>
              <a:cxn ang="0">
                <a:pos x="246" y="410"/>
              </a:cxn>
              <a:cxn ang="0">
                <a:pos x="261" y="408"/>
              </a:cxn>
              <a:cxn ang="0">
                <a:pos x="275" y="410"/>
              </a:cxn>
              <a:cxn ang="0">
                <a:pos x="290" y="408"/>
              </a:cxn>
              <a:cxn ang="0">
                <a:pos x="304" y="411"/>
              </a:cxn>
              <a:cxn ang="0">
                <a:pos x="319" y="409"/>
              </a:cxn>
              <a:cxn ang="0">
                <a:pos x="333" y="411"/>
              </a:cxn>
              <a:cxn ang="0">
                <a:pos x="348" y="406"/>
              </a:cxn>
              <a:cxn ang="0">
                <a:pos x="362" y="397"/>
              </a:cxn>
              <a:cxn ang="0">
                <a:pos x="377" y="352"/>
              </a:cxn>
              <a:cxn ang="0">
                <a:pos x="391" y="274"/>
              </a:cxn>
              <a:cxn ang="0">
                <a:pos x="406" y="148"/>
              </a:cxn>
              <a:cxn ang="0">
                <a:pos x="420" y="61"/>
              </a:cxn>
              <a:cxn ang="0">
                <a:pos x="435" y="6"/>
              </a:cxn>
              <a:cxn ang="0">
                <a:pos x="449" y="6"/>
              </a:cxn>
              <a:cxn ang="0">
                <a:pos x="464" y="43"/>
              </a:cxn>
              <a:cxn ang="0">
                <a:pos x="478" y="109"/>
              </a:cxn>
              <a:cxn ang="0">
                <a:pos x="493" y="184"/>
              </a:cxn>
              <a:cxn ang="0">
                <a:pos x="507" y="258"/>
              </a:cxn>
              <a:cxn ang="0">
                <a:pos x="522" y="311"/>
              </a:cxn>
              <a:cxn ang="0">
                <a:pos x="536" y="351"/>
              </a:cxn>
              <a:cxn ang="0">
                <a:pos x="551" y="375"/>
              </a:cxn>
              <a:cxn ang="0">
                <a:pos x="565" y="392"/>
              </a:cxn>
              <a:cxn ang="0">
                <a:pos x="580" y="404"/>
              </a:cxn>
              <a:cxn ang="0">
                <a:pos x="594" y="412"/>
              </a:cxn>
              <a:cxn ang="0">
                <a:pos x="609" y="415"/>
              </a:cxn>
              <a:cxn ang="0">
                <a:pos x="623" y="419"/>
              </a:cxn>
              <a:cxn ang="0">
                <a:pos x="638" y="419"/>
              </a:cxn>
              <a:cxn ang="0">
                <a:pos x="652" y="425"/>
              </a:cxn>
              <a:cxn ang="0">
                <a:pos x="667" y="424"/>
              </a:cxn>
              <a:cxn ang="0">
                <a:pos x="681" y="428"/>
              </a:cxn>
              <a:cxn ang="0">
                <a:pos x="696" y="426"/>
              </a:cxn>
              <a:cxn ang="0">
                <a:pos x="710" y="428"/>
              </a:cxn>
              <a:cxn ang="0">
                <a:pos x="725" y="425"/>
              </a:cxn>
              <a:cxn ang="0">
                <a:pos x="739" y="427"/>
              </a:cxn>
              <a:cxn ang="0">
                <a:pos x="754" y="429"/>
              </a:cxn>
              <a:cxn ang="0">
                <a:pos x="768" y="432"/>
              </a:cxn>
              <a:cxn ang="0">
                <a:pos x="783" y="430"/>
              </a:cxn>
              <a:cxn ang="0">
                <a:pos x="797" y="434"/>
              </a:cxn>
              <a:cxn ang="0">
                <a:pos x="812" y="440"/>
              </a:cxn>
              <a:cxn ang="0">
                <a:pos x="826" y="508"/>
              </a:cxn>
              <a:cxn ang="0">
                <a:pos x="841" y="532"/>
              </a:cxn>
              <a:cxn ang="0">
                <a:pos x="855" y="472"/>
              </a:cxn>
              <a:cxn ang="0">
                <a:pos x="870" y="441"/>
              </a:cxn>
              <a:cxn ang="0">
                <a:pos x="884" y="439"/>
              </a:cxn>
              <a:cxn ang="0">
                <a:pos x="899" y="436"/>
              </a:cxn>
              <a:cxn ang="0">
                <a:pos x="913" y="439"/>
              </a:cxn>
            </a:cxnLst>
            <a:rect l="0" t="0" r="r" b="b"/>
            <a:pathLst>
              <a:path w="923" h="545">
                <a:moveTo>
                  <a:pt x="0" y="404"/>
                </a:moveTo>
                <a:lnTo>
                  <a:pt x="1" y="403"/>
                </a:lnTo>
                <a:lnTo>
                  <a:pt x="1" y="405"/>
                </a:lnTo>
                <a:lnTo>
                  <a:pt x="2" y="404"/>
                </a:lnTo>
                <a:lnTo>
                  <a:pt x="2" y="405"/>
                </a:lnTo>
                <a:lnTo>
                  <a:pt x="3" y="403"/>
                </a:lnTo>
                <a:lnTo>
                  <a:pt x="3" y="406"/>
                </a:lnTo>
                <a:lnTo>
                  <a:pt x="4" y="403"/>
                </a:lnTo>
                <a:lnTo>
                  <a:pt x="4" y="405"/>
                </a:lnTo>
                <a:lnTo>
                  <a:pt x="5" y="404"/>
                </a:lnTo>
                <a:lnTo>
                  <a:pt x="5" y="405"/>
                </a:lnTo>
                <a:lnTo>
                  <a:pt x="6" y="403"/>
                </a:lnTo>
                <a:lnTo>
                  <a:pt x="6" y="405"/>
                </a:lnTo>
                <a:lnTo>
                  <a:pt x="7" y="403"/>
                </a:lnTo>
                <a:lnTo>
                  <a:pt x="7" y="405"/>
                </a:lnTo>
                <a:lnTo>
                  <a:pt x="8" y="404"/>
                </a:lnTo>
                <a:lnTo>
                  <a:pt x="8" y="405"/>
                </a:lnTo>
                <a:lnTo>
                  <a:pt x="9" y="404"/>
                </a:lnTo>
                <a:lnTo>
                  <a:pt x="9" y="405"/>
                </a:lnTo>
                <a:lnTo>
                  <a:pt x="10" y="403"/>
                </a:lnTo>
                <a:lnTo>
                  <a:pt x="10" y="405"/>
                </a:lnTo>
                <a:lnTo>
                  <a:pt x="11" y="404"/>
                </a:lnTo>
                <a:lnTo>
                  <a:pt x="11" y="405"/>
                </a:lnTo>
                <a:lnTo>
                  <a:pt x="12" y="403"/>
                </a:lnTo>
                <a:lnTo>
                  <a:pt x="12" y="406"/>
                </a:lnTo>
                <a:lnTo>
                  <a:pt x="13" y="403"/>
                </a:lnTo>
                <a:lnTo>
                  <a:pt x="13" y="406"/>
                </a:lnTo>
                <a:lnTo>
                  <a:pt x="14" y="403"/>
                </a:lnTo>
                <a:lnTo>
                  <a:pt x="14" y="405"/>
                </a:lnTo>
                <a:lnTo>
                  <a:pt x="15" y="403"/>
                </a:lnTo>
                <a:lnTo>
                  <a:pt x="15" y="405"/>
                </a:lnTo>
                <a:lnTo>
                  <a:pt x="16" y="403"/>
                </a:lnTo>
                <a:lnTo>
                  <a:pt x="16" y="405"/>
                </a:lnTo>
                <a:lnTo>
                  <a:pt x="17" y="403"/>
                </a:lnTo>
                <a:lnTo>
                  <a:pt x="17" y="405"/>
                </a:lnTo>
                <a:lnTo>
                  <a:pt x="18" y="404"/>
                </a:lnTo>
                <a:lnTo>
                  <a:pt x="18" y="405"/>
                </a:lnTo>
                <a:lnTo>
                  <a:pt x="19" y="403"/>
                </a:lnTo>
                <a:lnTo>
                  <a:pt x="19" y="405"/>
                </a:lnTo>
                <a:lnTo>
                  <a:pt x="20" y="403"/>
                </a:lnTo>
                <a:lnTo>
                  <a:pt x="20" y="405"/>
                </a:lnTo>
                <a:lnTo>
                  <a:pt x="21" y="403"/>
                </a:lnTo>
                <a:lnTo>
                  <a:pt x="21" y="406"/>
                </a:lnTo>
                <a:lnTo>
                  <a:pt x="22" y="403"/>
                </a:lnTo>
                <a:lnTo>
                  <a:pt x="22" y="405"/>
                </a:lnTo>
                <a:lnTo>
                  <a:pt x="23" y="404"/>
                </a:lnTo>
                <a:lnTo>
                  <a:pt x="23" y="405"/>
                </a:lnTo>
                <a:lnTo>
                  <a:pt x="24" y="405"/>
                </a:lnTo>
                <a:lnTo>
                  <a:pt x="24" y="405"/>
                </a:lnTo>
                <a:lnTo>
                  <a:pt x="25" y="404"/>
                </a:lnTo>
                <a:lnTo>
                  <a:pt x="25" y="406"/>
                </a:lnTo>
                <a:lnTo>
                  <a:pt x="26" y="403"/>
                </a:lnTo>
                <a:lnTo>
                  <a:pt x="26" y="406"/>
                </a:lnTo>
                <a:lnTo>
                  <a:pt x="27" y="404"/>
                </a:lnTo>
                <a:lnTo>
                  <a:pt x="27" y="406"/>
                </a:lnTo>
                <a:lnTo>
                  <a:pt x="28" y="403"/>
                </a:lnTo>
                <a:lnTo>
                  <a:pt x="28" y="406"/>
                </a:lnTo>
                <a:lnTo>
                  <a:pt x="29" y="403"/>
                </a:lnTo>
                <a:lnTo>
                  <a:pt x="29" y="405"/>
                </a:lnTo>
                <a:lnTo>
                  <a:pt x="30" y="405"/>
                </a:lnTo>
                <a:lnTo>
                  <a:pt x="30" y="406"/>
                </a:lnTo>
                <a:lnTo>
                  <a:pt x="31" y="405"/>
                </a:lnTo>
                <a:lnTo>
                  <a:pt x="31" y="406"/>
                </a:lnTo>
                <a:lnTo>
                  <a:pt x="32" y="404"/>
                </a:lnTo>
                <a:lnTo>
                  <a:pt x="32" y="406"/>
                </a:lnTo>
                <a:lnTo>
                  <a:pt x="33" y="405"/>
                </a:lnTo>
                <a:lnTo>
                  <a:pt x="33" y="407"/>
                </a:lnTo>
                <a:lnTo>
                  <a:pt x="34" y="404"/>
                </a:lnTo>
                <a:lnTo>
                  <a:pt x="34" y="406"/>
                </a:lnTo>
                <a:lnTo>
                  <a:pt x="35" y="404"/>
                </a:lnTo>
                <a:lnTo>
                  <a:pt x="35" y="406"/>
                </a:lnTo>
                <a:lnTo>
                  <a:pt x="36" y="404"/>
                </a:lnTo>
                <a:lnTo>
                  <a:pt x="36" y="406"/>
                </a:lnTo>
                <a:lnTo>
                  <a:pt x="37" y="405"/>
                </a:lnTo>
                <a:lnTo>
                  <a:pt x="37" y="406"/>
                </a:lnTo>
                <a:lnTo>
                  <a:pt x="38" y="404"/>
                </a:lnTo>
                <a:lnTo>
                  <a:pt x="38" y="406"/>
                </a:lnTo>
                <a:lnTo>
                  <a:pt x="39" y="405"/>
                </a:lnTo>
                <a:lnTo>
                  <a:pt x="39" y="406"/>
                </a:lnTo>
                <a:lnTo>
                  <a:pt x="40" y="404"/>
                </a:lnTo>
                <a:lnTo>
                  <a:pt x="40" y="407"/>
                </a:lnTo>
                <a:lnTo>
                  <a:pt x="41" y="404"/>
                </a:lnTo>
                <a:lnTo>
                  <a:pt x="41" y="406"/>
                </a:lnTo>
                <a:lnTo>
                  <a:pt x="42" y="405"/>
                </a:lnTo>
                <a:lnTo>
                  <a:pt x="42" y="406"/>
                </a:lnTo>
                <a:lnTo>
                  <a:pt x="43" y="404"/>
                </a:lnTo>
                <a:lnTo>
                  <a:pt x="43" y="406"/>
                </a:lnTo>
                <a:lnTo>
                  <a:pt x="44" y="405"/>
                </a:lnTo>
                <a:lnTo>
                  <a:pt x="44" y="407"/>
                </a:lnTo>
                <a:lnTo>
                  <a:pt x="45" y="404"/>
                </a:lnTo>
                <a:lnTo>
                  <a:pt x="45" y="405"/>
                </a:lnTo>
                <a:lnTo>
                  <a:pt x="46" y="405"/>
                </a:lnTo>
                <a:lnTo>
                  <a:pt x="46" y="406"/>
                </a:lnTo>
                <a:lnTo>
                  <a:pt x="47" y="405"/>
                </a:lnTo>
                <a:lnTo>
                  <a:pt x="47" y="407"/>
                </a:lnTo>
                <a:lnTo>
                  <a:pt x="48" y="405"/>
                </a:lnTo>
                <a:lnTo>
                  <a:pt x="48" y="406"/>
                </a:lnTo>
                <a:lnTo>
                  <a:pt x="49" y="405"/>
                </a:lnTo>
                <a:lnTo>
                  <a:pt x="49" y="407"/>
                </a:lnTo>
                <a:lnTo>
                  <a:pt x="50" y="405"/>
                </a:lnTo>
                <a:lnTo>
                  <a:pt x="50" y="407"/>
                </a:lnTo>
                <a:lnTo>
                  <a:pt x="51" y="405"/>
                </a:lnTo>
                <a:lnTo>
                  <a:pt x="51" y="407"/>
                </a:lnTo>
                <a:lnTo>
                  <a:pt x="52" y="405"/>
                </a:lnTo>
                <a:lnTo>
                  <a:pt x="52" y="406"/>
                </a:lnTo>
                <a:lnTo>
                  <a:pt x="53" y="405"/>
                </a:lnTo>
                <a:lnTo>
                  <a:pt x="53" y="406"/>
                </a:lnTo>
                <a:lnTo>
                  <a:pt x="54" y="405"/>
                </a:lnTo>
                <a:lnTo>
                  <a:pt x="54" y="408"/>
                </a:lnTo>
                <a:lnTo>
                  <a:pt x="55" y="405"/>
                </a:lnTo>
                <a:lnTo>
                  <a:pt x="55" y="406"/>
                </a:lnTo>
                <a:lnTo>
                  <a:pt x="56" y="405"/>
                </a:lnTo>
                <a:lnTo>
                  <a:pt x="56" y="407"/>
                </a:lnTo>
                <a:lnTo>
                  <a:pt x="57" y="404"/>
                </a:lnTo>
                <a:lnTo>
                  <a:pt x="57" y="406"/>
                </a:lnTo>
                <a:lnTo>
                  <a:pt x="58" y="404"/>
                </a:lnTo>
                <a:lnTo>
                  <a:pt x="58" y="407"/>
                </a:lnTo>
                <a:lnTo>
                  <a:pt x="59" y="405"/>
                </a:lnTo>
                <a:lnTo>
                  <a:pt x="59" y="407"/>
                </a:lnTo>
                <a:lnTo>
                  <a:pt x="60" y="405"/>
                </a:lnTo>
                <a:lnTo>
                  <a:pt x="60" y="407"/>
                </a:lnTo>
                <a:lnTo>
                  <a:pt x="61" y="405"/>
                </a:lnTo>
                <a:lnTo>
                  <a:pt x="61" y="407"/>
                </a:lnTo>
                <a:lnTo>
                  <a:pt x="62" y="405"/>
                </a:lnTo>
                <a:lnTo>
                  <a:pt x="62" y="406"/>
                </a:lnTo>
                <a:lnTo>
                  <a:pt x="63" y="404"/>
                </a:lnTo>
                <a:lnTo>
                  <a:pt x="63" y="407"/>
                </a:lnTo>
                <a:lnTo>
                  <a:pt x="64" y="405"/>
                </a:lnTo>
                <a:lnTo>
                  <a:pt x="64" y="408"/>
                </a:lnTo>
                <a:lnTo>
                  <a:pt x="65" y="405"/>
                </a:lnTo>
                <a:lnTo>
                  <a:pt x="65" y="407"/>
                </a:lnTo>
                <a:lnTo>
                  <a:pt x="66" y="405"/>
                </a:lnTo>
                <a:lnTo>
                  <a:pt x="66" y="407"/>
                </a:lnTo>
                <a:lnTo>
                  <a:pt x="67" y="405"/>
                </a:lnTo>
                <a:lnTo>
                  <a:pt x="67" y="407"/>
                </a:lnTo>
                <a:lnTo>
                  <a:pt x="68" y="405"/>
                </a:lnTo>
                <a:lnTo>
                  <a:pt x="68" y="406"/>
                </a:lnTo>
                <a:lnTo>
                  <a:pt x="69" y="405"/>
                </a:lnTo>
                <a:lnTo>
                  <a:pt x="69" y="407"/>
                </a:lnTo>
                <a:lnTo>
                  <a:pt x="70" y="405"/>
                </a:lnTo>
                <a:lnTo>
                  <a:pt x="70" y="406"/>
                </a:lnTo>
                <a:lnTo>
                  <a:pt x="71" y="405"/>
                </a:lnTo>
                <a:lnTo>
                  <a:pt x="71" y="406"/>
                </a:lnTo>
                <a:lnTo>
                  <a:pt x="72" y="405"/>
                </a:lnTo>
                <a:lnTo>
                  <a:pt x="72" y="407"/>
                </a:lnTo>
                <a:lnTo>
                  <a:pt x="73" y="405"/>
                </a:lnTo>
                <a:lnTo>
                  <a:pt x="73" y="407"/>
                </a:lnTo>
                <a:lnTo>
                  <a:pt x="74" y="405"/>
                </a:lnTo>
                <a:lnTo>
                  <a:pt x="74" y="407"/>
                </a:lnTo>
                <a:lnTo>
                  <a:pt x="75" y="405"/>
                </a:lnTo>
                <a:lnTo>
                  <a:pt x="75" y="407"/>
                </a:lnTo>
                <a:lnTo>
                  <a:pt x="76" y="405"/>
                </a:lnTo>
                <a:lnTo>
                  <a:pt x="76" y="408"/>
                </a:lnTo>
                <a:lnTo>
                  <a:pt x="77" y="405"/>
                </a:lnTo>
                <a:lnTo>
                  <a:pt x="77" y="407"/>
                </a:lnTo>
                <a:lnTo>
                  <a:pt x="78" y="405"/>
                </a:lnTo>
                <a:lnTo>
                  <a:pt x="78" y="407"/>
                </a:lnTo>
                <a:lnTo>
                  <a:pt x="79" y="405"/>
                </a:lnTo>
                <a:lnTo>
                  <a:pt x="79" y="407"/>
                </a:lnTo>
                <a:lnTo>
                  <a:pt x="80" y="405"/>
                </a:lnTo>
                <a:lnTo>
                  <a:pt x="80" y="408"/>
                </a:lnTo>
                <a:lnTo>
                  <a:pt x="81" y="405"/>
                </a:lnTo>
                <a:lnTo>
                  <a:pt x="81" y="408"/>
                </a:lnTo>
                <a:lnTo>
                  <a:pt x="82" y="405"/>
                </a:lnTo>
                <a:lnTo>
                  <a:pt x="82" y="408"/>
                </a:lnTo>
                <a:lnTo>
                  <a:pt x="83" y="405"/>
                </a:lnTo>
                <a:lnTo>
                  <a:pt x="83" y="407"/>
                </a:lnTo>
                <a:lnTo>
                  <a:pt x="84" y="404"/>
                </a:lnTo>
                <a:lnTo>
                  <a:pt x="84" y="407"/>
                </a:lnTo>
                <a:lnTo>
                  <a:pt x="85" y="405"/>
                </a:lnTo>
                <a:lnTo>
                  <a:pt x="85" y="407"/>
                </a:lnTo>
                <a:lnTo>
                  <a:pt x="86" y="405"/>
                </a:lnTo>
                <a:lnTo>
                  <a:pt x="86" y="407"/>
                </a:lnTo>
                <a:lnTo>
                  <a:pt x="87" y="405"/>
                </a:lnTo>
                <a:lnTo>
                  <a:pt x="87" y="407"/>
                </a:lnTo>
                <a:lnTo>
                  <a:pt x="88" y="405"/>
                </a:lnTo>
                <a:lnTo>
                  <a:pt x="88" y="407"/>
                </a:lnTo>
                <a:lnTo>
                  <a:pt x="89" y="406"/>
                </a:lnTo>
                <a:lnTo>
                  <a:pt x="89" y="408"/>
                </a:lnTo>
                <a:lnTo>
                  <a:pt x="90" y="405"/>
                </a:lnTo>
                <a:lnTo>
                  <a:pt x="90" y="407"/>
                </a:lnTo>
                <a:lnTo>
                  <a:pt x="91" y="406"/>
                </a:lnTo>
                <a:lnTo>
                  <a:pt x="91" y="407"/>
                </a:lnTo>
                <a:lnTo>
                  <a:pt x="92" y="405"/>
                </a:lnTo>
                <a:lnTo>
                  <a:pt x="92" y="407"/>
                </a:lnTo>
                <a:lnTo>
                  <a:pt x="93" y="405"/>
                </a:lnTo>
                <a:lnTo>
                  <a:pt x="93" y="409"/>
                </a:lnTo>
                <a:lnTo>
                  <a:pt x="94" y="406"/>
                </a:lnTo>
                <a:lnTo>
                  <a:pt x="94" y="407"/>
                </a:lnTo>
                <a:lnTo>
                  <a:pt x="95" y="406"/>
                </a:lnTo>
                <a:lnTo>
                  <a:pt x="95" y="407"/>
                </a:lnTo>
                <a:lnTo>
                  <a:pt x="96" y="405"/>
                </a:lnTo>
                <a:lnTo>
                  <a:pt x="96" y="407"/>
                </a:lnTo>
                <a:lnTo>
                  <a:pt x="97" y="405"/>
                </a:lnTo>
                <a:lnTo>
                  <a:pt x="97" y="408"/>
                </a:lnTo>
                <a:lnTo>
                  <a:pt x="98" y="405"/>
                </a:lnTo>
                <a:lnTo>
                  <a:pt x="98" y="407"/>
                </a:lnTo>
                <a:lnTo>
                  <a:pt x="99" y="406"/>
                </a:lnTo>
                <a:lnTo>
                  <a:pt x="99" y="408"/>
                </a:lnTo>
                <a:lnTo>
                  <a:pt x="100" y="406"/>
                </a:lnTo>
                <a:lnTo>
                  <a:pt x="100" y="408"/>
                </a:lnTo>
                <a:lnTo>
                  <a:pt x="101" y="405"/>
                </a:lnTo>
                <a:lnTo>
                  <a:pt x="101" y="408"/>
                </a:lnTo>
                <a:lnTo>
                  <a:pt x="102" y="405"/>
                </a:lnTo>
                <a:lnTo>
                  <a:pt x="102" y="407"/>
                </a:lnTo>
                <a:lnTo>
                  <a:pt x="103" y="405"/>
                </a:lnTo>
                <a:lnTo>
                  <a:pt x="103" y="408"/>
                </a:lnTo>
                <a:lnTo>
                  <a:pt x="104" y="406"/>
                </a:lnTo>
                <a:lnTo>
                  <a:pt x="104" y="407"/>
                </a:lnTo>
                <a:lnTo>
                  <a:pt x="105" y="406"/>
                </a:lnTo>
                <a:lnTo>
                  <a:pt x="105" y="408"/>
                </a:lnTo>
                <a:lnTo>
                  <a:pt x="106" y="405"/>
                </a:lnTo>
                <a:lnTo>
                  <a:pt x="106" y="407"/>
                </a:lnTo>
                <a:lnTo>
                  <a:pt x="107" y="405"/>
                </a:lnTo>
                <a:lnTo>
                  <a:pt x="107" y="408"/>
                </a:lnTo>
                <a:lnTo>
                  <a:pt x="108" y="405"/>
                </a:lnTo>
                <a:lnTo>
                  <a:pt x="108" y="408"/>
                </a:lnTo>
                <a:lnTo>
                  <a:pt x="109" y="406"/>
                </a:lnTo>
                <a:lnTo>
                  <a:pt x="109" y="407"/>
                </a:lnTo>
                <a:lnTo>
                  <a:pt x="110" y="405"/>
                </a:lnTo>
                <a:lnTo>
                  <a:pt x="110" y="408"/>
                </a:lnTo>
                <a:lnTo>
                  <a:pt x="111" y="406"/>
                </a:lnTo>
                <a:lnTo>
                  <a:pt x="111" y="408"/>
                </a:lnTo>
                <a:lnTo>
                  <a:pt x="112" y="406"/>
                </a:lnTo>
                <a:lnTo>
                  <a:pt x="112" y="407"/>
                </a:lnTo>
                <a:lnTo>
                  <a:pt x="113" y="405"/>
                </a:lnTo>
                <a:lnTo>
                  <a:pt x="113" y="408"/>
                </a:lnTo>
                <a:lnTo>
                  <a:pt x="114" y="406"/>
                </a:lnTo>
                <a:lnTo>
                  <a:pt x="114" y="408"/>
                </a:lnTo>
                <a:lnTo>
                  <a:pt x="115" y="405"/>
                </a:lnTo>
                <a:lnTo>
                  <a:pt x="115" y="408"/>
                </a:lnTo>
                <a:lnTo>
                  <a:pt x="116" y="405"/>
                </a:lnTo>
                <a:lnTo>
                  <a:pt x="116" y="408"/>
                </a:lnTo>
                <a:lnTo>
                  <a:pt x="117" y="405"/>
                </a:lnTo>
                <a:lnTo>
                  <a:pt x="117" y="407"/>
                </a:lnTo>
                <a:lnTo>
                  <a:pt x="118" y="405"/>
                </a:lnTo>
                <a:lnTo>
                  <a:pt x="118" y="408"/>
                </a:lnTo>
                <a:lnTo>
                  <a:pt x="119" y="406"/>
                </a:lnTo>
                <a:lnTo>
                  <a:pt x="119" y="408"/>
                </a:lnTo>
                <a:lnTo>
                  <a:pt x="120" y="406"/>
                </a:lnTo>
                <a:lnTo>
                  <a:pt x="120" y="408"/>
                </a:lnTo>
                <a:lnTo>
                  <a:pt x="121" y="406"/>
                </a:lnTo>
                <a:lnTo>
                  <a:pt x="121" y="408"/>
                </a:lnTo>
                <a:lnTo>
                  <a:pt x="122" y="407"/>
                </a:lnTo>
                <a:lnTo>
                  <a:pt x="122" y="408"/>
                </a:lnTo>
                <a:lnTo>
                  <a:pt x="123" y="406"/>
                </a:lnTo>
                <a:lnTo>
                  <a:pt x="123" y="408"/>
                </a:lnTo>
                <a:lnTo>
                  <a:pt x="124" y="406"/>
                </a:lnTo>
                <a:lnTo>
                  <a:pt x="124" y="408"/>
                </a:lnTo>
                <a:lnTo>
                  <a:pt x="125" y="405"/>
                </a:lnTo>
                <a:lnTo>
                  <a:pt x="125" y="408"/>
                </a:lnTo>
                <a:lnTo>
                  <a:pt x="126" y="406"/>
                </a:lnTo>
                <a:lnTo>
                  <a:pt x="126" y="408"/>
                </a:lnTo>
                <a:lnTo>
                  <a:pt x="127" y="407"/>
                </a:lnTo>
                <a:lnTo>
                  <a:pt x="127" y="409"/>
                </a:lnTo>
                <a:lnTo>
                  <a:pt x="128" y="405"/>
                </a:lnTo>
                <a:lnTo>
                  <a:pt x="128" y="409"/>
                </a:lnTo>
                <a:lnTo>
                  <a:pt x="129" y="406"/>
                </a:lnTo>
                <a:lnTo>
                  <a:pt x="129" y="407"/>
                </a:lnTo>
                <a:lnTo>
                  <a:pt x="130" y="405"/>
                </a:lnTo>
                <a:lnTo>
                  <a:pt x="130" y="409"/>
                </a:lnTo>
                <a:lnTo>
                  <a:pt x="131" y="406"/>
                </a:lnTo>
                <a:lnTo>
                  <a:pt x="131" y="408"/>
                </a:lnTo>
                <a:lnTo>
                  <a:pt x="132" y="406"/>
                </a:lnTo>
                <a:lnTo>
                  <a:pt x="132" y="408"/>
                </a:lnTo>
                <a:lnTo>
                  <a:pt x="133" y="406"/>
                </a:lnTo>
                <a:lnTo>
                  <a:pt x="133" y="408"/>
                </a:lnTo>
                <a:lnTo>
                  <a:pt x="134" y="407"/>
                </a:lnTo>
                <a:lnTo>
                  <a:pt x="134" y="408"/>
                </a:lnTo>
                <a:lnTo>
                  <a:pt x="135" y="407"/>
                </a:lnTo>
                <a:lnTo>
                  <a:pt x="135" y="408"/>
                </a:lnTo>
                <a:lnTo>
                  <a:pt x="136" y="405"/>
                </a:lnTo>
                <a:lnTo>
                  <a:pt x="136" y="408"/>
                </a:lnTo>
                <a:lnTo>
                  <a:pt x="137" y="405"/>
                </a:lnTo>
                <a:lnTo>
                  <a:pt x="137" y="409"/>
                </a:lnTo>
                <a:lnTo>
                  <a:pt x="138" y="405"/>
                </a:lnTo>
                <a:lnTo>
                  <a:pt x="138" y="408"/>
                </a:lnTo>
                <a:lnTo>
                  <a:pt x="139" y="406"/>
                </a:lnTo>
                <a:lnTo>
                  <a:pt x="139" y="407"/>
                </a:lnTo>
                <a:lnTo>
                  <a:pt x="140" y="406"/>
                </a:lnTo>
                <a:lnTo>
                  <a:pt x="140" y="409"/>
                </a:lnTo>
                <a:lnTo>
                  <a:pt x="141" y="407"/>
                </a:lnTo>
                <a:lnTo>
                  <a:pt x="141" y="408"/>
                </a:lnTo>
                <a:lnTo>
                  <a:pt x="142" y="407"/>
                </a:lnTo>
                <a:lnTo>
                  <a:pt x="142" y="408"/>
                </a:lnTo>
                <a:lnTo>
                  <a:pt x="143" y="405"/>
                </a:lnTo>
                <a:lnTo>
                  <a:pt x="143" y="408"/>
                </a:lnTo>
                <a:lnTo>
                  <a:pt x="144" y="405"/>
                </a:lnTo>
                <a:lnTo>
                  <a:pt x="144" y="407"/>
                </a:lnTo>
                <a:lnTo>
                  <a:pt x="145" y="406"/>
                </a:lnTo>
                <a:lnTo>
                  <a:pt x="145" y="408"/>
                </a:lnTo>
                <a:lnTo>
                  <a:pt x="146" y="405"/>
                </a:lnTo>
                <a:lnTo>
                  <a:pt x="146" y="409"/>
                </a:lnTo>
                <a:lnTo>
                  <a:pt x="147" y="406"/>
                </a:lnTo>
                <a:lnTo>
                  <a:pt x="147" y="408"/>
                </a:lnTo>
                <a:lnTo>
                  <a:pt x="148" y="406"/>
                </a:lnTo>
                <a:lnTo>
                  <a:pt x="148" y="408"/>
                </a:lnTo>
                <a:lnTo>
                  <a:pt x="149" y="406"/>
                </a:lnTo>
                <a:lnTo>
                  <a:pt x="149" y="408"/>
                </a:lnTo>
                <a:lnTo>
                  <a:pt x="150" y="406"/>
                </a:lnTo>
                <a:lnTo>
                  <a:pt x="150" y="408"/>
                </a:lnTo>
                <a:lnTo>
                  <a:pt x="151" y="407"/>
                </a:lnTo>
                <a:lnTo>
                  <a:pt x="151" y="409"/>
                </a:lnTo>
                <a:lnTo>
                  <a:pt x="152" y="406"/>
                </a:lnTo>
                <a:lnTo>
                  <a:pt x="152" y="408"/>
                </a:lnTo>
                <a:lnTo>
                  <a:pt x="153" y="406"/>
                </a:lnTo>
                <a:lnTo>
                  <a:pt x="153" y="408"/>
                </a:lnTo>
                <a:lnTo>
                  <a:pt x="154" y="406"/>
                </a:lnTo>
                <a:lnTo>
                  <a:pt x="154" y="408"/>
                </a:lnTo>
                <a:lnTo>
                  <a:pt x="155" y="407"/>
                </a:lnTo>
                <a:lnTo>
                  <a:pt x="155" y="408"/>
                </a:lnTo>
                <a:lnTo>
                  <a:pt x="156" y="406"/>
                </a:lnTo>
                <a:lnTo>
                  <a:pt x="156" y="408"/>
                </a:lnTo>
                <a:lnTo>
                  <a:pt x="157" y="407"/>
                </a:lnTo>
                <a:lnTo>
                  <a:pt x="157" y="409"/>
                </a:lnTo>
                <a:lnTo>
                  <a:pt x="158" y="406"/>
                </a:lnTo>
                <a:lnTo>
                  <a:pt x="158" y="408"/>
                </a:lnTo>
                <a:lnTo>
                  <a:pt x="159" y="406"/>
                </a:lnTo>
                <a:lnTo>
                  <a:pt x="159" y="408"/>
                </a:lnTo>
                <a:lnTo>
                  <a:pt x="160" y="407"/>
                </a:lnTo>
                <a:lnTo>
                  <a:pt x="160" y="408"/>
                </a:lnTo>
                <a:lnTo>
                  <a:pt x="161" y="407"/>
                </a:lnTo>
                <a:lnTo>
                  <a:pt x="161" y="408"/>
                </a:lnTo>
                <a:lnTo>
                  <a:pt x="162" y="406"/>
                </a:lnTo>
                <a:lnTo>
                  <a:pt x="162" y="408"/>
                </a:lnTo>
                <a:lnTo>
                  <a:pt x="163" y="407"/>
                </a:lnTo>
                <a:lnTo>
                  <a:pt x="163" y="408"/>
                </a:lnTo>
                <a:lnTo>
                  <a:pt x="164" y="407"/>
                </a:lnTo>
                <a:lnTo>
                  <a:pt x="164" y="408"/>
                </a:lnTo>
                <a:lnTo>
                  <a:pt x="165" y="406"/>
                </a:lnTo>
                <a:lnTo>
                  <a:pt x="165" y="409"/>
                </a:lnTo>
                <a:lnTo>
                  <a:pt x="166" y="407"/>
                </a:lnTo>
                <a:lnTo>
                  <a:pt x="166" y="409"/>
                </a:lnTo>
                <a:lnTo>
                  <a:pt x="167" y="407"/>
                </a:lnTo>
                <a:lnTo>
                  <a:pt x="167" y="409"/>
                </a:lnTo>
                <a:lnTo>
                  <a:pt x="168" y="406"/>
                </a:lnTo>
                <a:lnTo>
                  <a:pt x="168" y="409"/>
                </a:lnTo>
                <a:lnTo>
                  <a:pt x="169" y="407"/>
                </a:lnTo>
                <a:lnTo>
                  <a:pt x="169" y="408"/>
                </a:lnTo>
                <a:lnTo>
                  <a:pt x="170" y="407"/>
                </a:lnTo>
                <a:lnTo>
                  <a:pt x="170" y="409"/>
                </a:lnTo>
                <a:lnTo>
                  <a:pt x="171" y="407"/>
                </a:lnTo>
                <a:lnTo>
                  <a:pt x="171" y="409"/>
                </a:lnTo>
                <a:lnTo>
                  <a:pt x="172" y="407"/>
                </a:lnTo>
                <a:lnTo>
                  <a:pt x="172" y="409"/>
                </a:lnTo>
                <a:lnTo>
                  <a:pt x="173" y="406"/>
                </a:lnTo>
                <a:lnTo>
                  <a:pt x="173" y="408"/>
                </a:lnTo>
                <a:lnTo>
                  <a:pt x="174" y="407"/>
                </a:lnTo>
                <a:lnTo>
                  <a:pt x="174" y="409"/>
                </a:lnTo>
                <a:lnTo>
                  <a:pt x="175" y="407"/>
                </a:lnTo>
                <a:lnTo>
                  <a:pt x="175" y="409"/>
                </a:lnTo>
                <a:lnTo>
                  <a:pt x="176" y="407"/>
                </a:lnTo>
                <a:lnTo>
                  <a:pt x="176" y="408"/>
                </a:lnTo>
                <a:lnTo>
                  <a:pt x="177" y="406"/>
                </a:lnTo>
                <a:lnTo>
                  <a:pt x="177" y="409"/>
                </a:lnTo>
                <a:lnTo>
                  <a:pt x="178" y="407"/>
                </a:lnTo>
                <a:lnTo>
                  <a:pt x="178" y="410"/>
                </a:lnTo>
                <a:lnTo>
                  <a:pt x="179" y="407"/>
                </a:lnTo>
                <a:lnTo>
                  <a:pt x="179" y="409"/>
                </a:lnTo>
                <a:lnTo>
                  <a:pt x="180" y="407"/>
                </a:lnTo>
                <a:lnTo>
                  <a:pt x="180" y="409"/>
                </a:lnTo>
                <a:lnTo>
                  <a:pt x="181" y="406"/>
                </a:lnTo>
                <a:lnTo>
                  <a:pt x="181" y="409"/>
                </a:lnTo>
                <a:lnTo>
                  <a:pt x="182" y="407"/>
                </a:lnTo>
                <a:lnTo>
                  <a:pt x="182" y="408"/>
                </a:lnTo>
                <a:lnTo>
                  <a:pt x="183" y="407"/>
                </a:lnTo>
                <a:lnTo>
                  <a:pt x="183" y="409"/>
                </a:lnTo>
                <a:lnTo>
                  <a:pt x="184" y="406"/>
                </a:lnTo>
                <a:lnTo>
                  <a:pt x="184" y="409"/>
                </a:lnTo>
                <a:lnTo>
                  <a:pt x="185" y="407"/>
                </a:lnTo>
                <a:lnTo>
                  <a:pt x="185" y="409"/>
                </a:lnTo>
                <a:lnTo>
                  <a:pt x="186" y="407"/>
                </a:lnTo>
                <a:lnTo>
                  <a:pt x="186" y="409"/>
                </a:lnTo>
                <a:lnTo>
                  <a:pt x="187" y="406"/>
                </a:lnTo>
                <a:lnTo>
                  <a:pt x="187" y="409"/>
                </a:lnTo>
                <a:lnTo>
                  <a:pt x="188" y="407"/>
                </a:lnTo>
                <a:lnTo>
                  <a:pt x="188" y="411"/>
                </a:lnTo>
                <a:lnTo>
                  <a:pt x="189" y="407"/>
                </a:lnTo>
                <a:lnTo>
                  <a:pt x="189" y="409"/>
                </a:lnTo>
                <a:lnTo>
                  <a:pt x="190" y="407"/>
                </a:lnTo>
                <a:lnTo>
                  <a:pt x="190" y="410"/>
                </a:lnTo>
                <a:lnTo>
                  <a:pt x="191" y="406"/>
                </a:lnTo>
                <a:lnTo>
                  <a:pt x="191" y="408"/>
                </a:lnTo>
                <a:lnTo>
                  <a:pt x="192" y="407"/>
                </a:lnTo>
                <a:lnTo>
                  <a:pt x="192" y="409"/>
                </a:lnTo>
                <a:lnTo>
                  <a:pt x="193" y="407"/>
                </a:lnTo>
                <a:lnTo>
                  <a:pt x="193" y="408"/>
                </a:lnTo>
                <a:lnTo>
                  <a:pt x="194" y="407"/>
                </a:lnTo>
                <a:lnTo>
                  <a:pt x="194" y="409"/>
                </a:lnTo>
                <a:lnTo>
                  <a:pt x="195" y="407"/>
                </a:lnTo>
                <a:lnTo>
                  <a:pt x="195" y="408"/>
                </a:lnTo>
                <a:lnTo>
                  <a:pt x="196" y="407"/>
                </a:lnTo>
                <a:lnTo>
                  <a:pt x="196" y="408"/>
                </a:lnTo>
                <a:lnTo>
                  <a:pt x="197" y="407"/>
                </a:lnTo>
                <a:lnTo>
                  <a:pt x="197" y="409"/>
                </a:lnTo>
                <a:lnTo>
                  <a:pt x="198" y="407"/>
                </a:lnTo>
                <a:lnTo>
                  <a:pt x="198" y="410"/>
                </a:lnTo>
                <a:lnTo>
                  <a:pt x="199" y="407"/>
                </a:lnTo>
                <a:lnTo>
                  <a:pt x="199" y="409"/>
                </a:lnTo>
                <a:lnTo>
                  <a:pt x="200" y="407"/>
                </a:lnTo>
                <a:lnTo>
                  <a:pt x="200" y="409"/>
                </a:lnTo>
                <a:lnTo>
                  <a:pt x="201" y="407"/>
                </a:lnTo>
                <a:lnTo>
                  <a:pt x="201" y="409"/>
                </a:lnTo>
                <a:lnTo>
                  <a:pt x="202" y="406"/>
                </a:lnTo>
                <a:lnTo>
                  <a:pt x="202" y="410"/>
                </a:lnTo>
                <a:lnTo>
                  <a:pt x="203" y="407"/>
                </a:lnTo>
                <a:lnTo>
                  <a:pt x="203" y="409"/>
                </a:lnTo>
                <a:lnTo>
                  <a:pt x="204" y="407"/>
                </a:lnTo>
                <a:lnTo>
                  <a:pt x="204" y="409"/>
                </a:lnTo>
                <a:lnTo>
                  <a:pt x="205" y="407"/>
                </a:lnTo>
                <a:lnTo>
                  <a:pt x="205" y="410"/>
                </a:lnTo>
                <a:lnTo>
                  <a:pt x="206" y="407"/>
                </a:lnTo>
                <a:lnTo>
                  <a:pt x="206" y="410"/>
                </a:lnTo>
                <a:lnTo>
                  <a:pt x="207" y="407"/>
                </a:lnTo>
                <a:lnTo>
                  <a:pt x="207" y="409"/>
                </a:lnTo>
                <a:lnTo>
                  <a:pt x="208" y="407"/>
                </a:lnTo>
                <a:lnTo>
                  <a:pt x="208" y="409"/>
                </a:lnTo>
                <a:lnTo>
                  <a:pt x="209" y="407"/>
                </a:lnTo>
                <a:lnTo>
                  <a:pt x="209" y="409"/>
                </a:lnTo>
                <a:lnTo>
                  <a:pt x="210" y="407"/>
                </a:lnTo>
                <a:lnTo>
                  <a:pt x="210" y="409"/>
                </a:lnTo>
                <a:lnTo>
                  <a:pt x="211" y="408"/>
                </a:lnTo>
                <a:lnTo>
                  <a:pt x="211" y="409"/>
                </a:lnTo>
                <a:lnTo>
                  <a:pt x="212" y="407"/>
                </a:lnTo>
                <a:lnTo>
                  <a:pt x="212" y="409"/>
                </a:lnTo>
                <a:lnTo>
                  <a:pt x="213" y="405"/>
                </a:lnTo>
                <a:lnTo>
                  <a:pt x="213" y="409"/>
                </a:lnTo>
                <a:lnTo>
                  <a:pt x="214" y="407"/>
                </a:lnTo>
                <a:lnTo>
                  <a:pt x="214" y="410"/>
                </a:lnTo>
                <a:lnTo>
                  <a:pt x="215" y="408"/>
                </a:lnTo>
                <a:lnTo>
                  <a:pt x="215" y="409"/>
                </a:lnTo>
                <a:lnTo>
                  <a:pt x="216" y="407"/>
                </a:lnTo>
                <a:lnTo>
                  <a:pt x="216" y="409"/>
                </a:lnTo>
                <a:lnTo>
                  <a:pt x="217" y="407"/>
                </a:lnTo>
                <a:lnTo>
                  <a:pt x="217" y="410"/>
                </a:lnTo>
                <a:lnTo>
                  <a:pt x="218" y="407"/>
                </a:lnTo>
                <a:lnTo>
                  <a:pt x="218" y="410"/>
                </a:lnTo>
                <a:lnTo>
                  <a:pt x="219" y="407"/>
                </a:lnTo>
                <a:lnTo>
                  <a:pt x="219" y="410"/>
                </a:lnTo>
                <a:lnTo>
                  <a:pt x="220" y="408"/>
                </a:lnTo>
                <a:lnTo>
                  <a:pt x="220" y="409"/>
                </a:lnTo>
                <a:lnTo>
                  <a:pt x="221" y="408"/>
                </a:lnTo>
                <a:lnTo>
                  <a:pt x="221" y="409"/>
                </a:lnTo>
                <a:lnTo>
                  <a:pt x="222" y="408"/>
                </a:lnTo>
                <a:lnTo>
                  <a:pt x="222" y="409"/>
                </a:lnTo>
                <a:lnTo>
                  <a:pt x="223" y="407"/>
                </a:lnTo>
                <a:lnTo>
                  <a:pt x="223" y="410"/>
                </a:lnTo>
                <a:lnTo>
                  <a:pt x="224" y="407"/>
                </a:lnTo>
                <a:lnTo>
                  <a:pt x="224" y="410"/>
                </a:lnTo>
                <a:lnTo>
                  <a:pt x="225" y="407"/>
                </a:lnTo>
                <a:lnTo>
                  <a:pt x="225" y="411"/>
                </a:lnTo>
                <a:lnTo>
                  <a:pt x="226" y="407"/>
                </a:lnTo>
                <a:lnTo>
                  <a:pt x="226" y="410"/>
                </a:lnTo>
                <a:lnTo>
                  <a:pt x="227" y="407"/>
                </a:lnTo>
                <a:lnTo>
                  <a:pt x="227" y="410"/>
                </a:lnTo>
                <a:lnTo>
                  <a:pt x="228" y="407"/>
                </a:lnTo>
                <a:lnTo>
                  <a:pt x="228" y="409"/>
                </a:lnTo>
                <a:lnTo>
                  <a:pt x="229" y="408"/>
                </a:lnTo>
                <a:lnTo>
                  <a:pt x="229" y="410"/>
                </a:lnTo>
                <a:lnTo>
                  <a:pt x="230" y="408"/>
                </a:lnTo>
                <a:lnTo>
                  <a:pt x="230" y="409"/>
                </a:lnTo>
                <a:lnTo>
                  <a:pt x="231" y="407"/>
                </a:lnTo>
                <a:lnTo>
                  <a:pt x="231" y="410"/>
                </a:lnTo>
                <a:lnTo>
                  <a:pt x="232" y="408"/>
                </a:lnTo>
                <a:lnTo>
                  <a:pt x="232" y="410"/>
                </a:lnTo>
                <a:lnTo>
                  <a:pt x="233" y="408"/>
                </a:lnTo>
                <a:lnTo>
                  <a:pt x="233" y="410"/>
                </a:lnTo>
                <a:lnTo>
                  <a:pt x="234" y="408"/>
                </a:lnTo>
                <a:lnTo>
                  <a:pt x="234" y="410"/>
                </a:lnTo>
                <a:lnTo>
                  <a:pt x="235" y="407"/>
                </a:lnTo>
                <a:lnTo>
                  <a:pt x="235" y="409"/>
                </a:lnTo>
                <a:lnTo>
                  <a:pt x="236" y="406"/>
                </a:lnTo>
                <a:lnTo>
                  <a:pt x="236" y="410"/>
                </a:lnTo>
                <a:lnTo>
                  <a:pt x="237" y="408"/>
                </a:lnTo>
                <a:lnTo>
                  <a:pt x="237" y="410"/>
                </a:lnTo>
                <a:lnTo>
                  <a:pt x="238" y="407"/>
                </a:lnTo>
                <a:lnTo>
                  <a:pt x="238" y="409"/>
                </a:lnTo>
                <a:lnTo>
                  <a:pt x="239" y="407"/>
                </a:lnTo>
                <a:lnTo>
                  <a:pt x="239" y="410"/>
                </a:lnTo>
                <a:lnTo>
                  <a:pt x="240" y="408"/>
                </a:lnTo>
                <a:lnTo>
                  <a:pt x="240" y="410"/>
                </a:lnTo>
                <a:lnTo>
                  <a:pt x="241" y="407"/>
                </a:lnTo>
                <a:lnTo>
                  <a:pt x="241" y="409"/>
                </a:lnTo>
                <a:lnTo>
                  <a:pt x="242" y="408"/>
                </a:lnTo>
                <a:lnTo>
                  <a:pt x="242" y="410"/>
                </a:lnTo>
                <a:lnTo>
                  <a:pt x="243" y="407"/>
                </a:lnTo>
                <a:lnTo>
                  <a:pt x="243" y="409"/>
                </a:lnTo>
                <a:lnTo>
                  <a:pt x="244" y="407"/>
                </a:lnTo>
                <a:lnTo>
                  <a:pt x="244" y="410"/>
                </a:lnTo>
                <a:lnTo>
                  <a:pt x="245" y="408"/>
                </a:lnTo>
                <a:lnTo>
                  <a:pt x="245" y="410"/>
                </a:lnTo>
                <a:lnTo>
                  <a:pt x="246" y="407"/>
                </a:lnTo>
                <a:lnTo>
                  <a:pt x="246" y="410"/>
                </a:lnTo>
                <a:lnTo>
                  <a:pt x="247" y="408"/>
                </a:lnTo>
                <a:lnTo>
                  <a:pt x="247" y="410"/>
                </a:lnTo>
                <a:lnTo>
                  <a:pt x="248" y="408"/>
                </a:lnTo>
                <a:lnTo>
                  <a:pt x="248" y="410"/>
                </a:lnTo>
                <a:lnTo>
                  <a:pt x="249" y="407"/>
                </a:lnTo>
                <a:lnTo>
                  <a:pt x="249" y="409"/>
                </a:lnTo>
                <a:lnTo>
                  <a:pt x="250" y="407"/>
                </a:lnTo>
                <a:lnTo>
                  <a:pt x="250" y="409"/>
                </a:lnTo>
                <a:lnTo>
                  <a:pt x="251" y="408"/>
                </a:lnTo>
                <a:lnTo>
                  <a:pt x="251" y="410"/>
                </a:lnTo>
                <a:lnTo>
                  <a:pt x="252" y="407"/>
                </a:lnTo>
                <a:lnTo>
                  <a:pt x="252" y="410"/>
                </a:lnTo>
                <a:lnTo>
                  <a:pt x="253" y="407"/>
                </a:lnTo>
                <a:lnTo>
                  <a:pt x="253" y="410"/>
                </a:lnTo>
                <a:lnTo>
                  <a:pt x="254" y="407"/>
                </a:lnTo>
                <a:lnTo>
                  <a:pt x="254" y="409"/>
                </a:lnTo>
                <a:lnTo>
                  <a:pt x="255" y="407"/>
                </a:lnTo>
                <a:lnTo>
                  <a:pt x="255" y="410"/>
                </a:lnTo>
                <a:lnTo>
                  <a:pt x="256" y="407"/>
                </a:lnTo>
                <a:lnTo>
                  <a:pt x="256" y="409"/>
                </a:lnTo>
                <a:lnTo>
                  <a:pt x="257" y="407"/>
                </a:lnTo>
                <a:lnTo>
                  <a:pt x="257" y="409"/>
                </a:lnTo>
                <a:lnTo>
                  <a:pt x="258" y="408"/>
                </a:lnTo>
                <a:lnTo>
                  <a:pt x="258" y="409"/>
                </a:lnTo>
                <a:lnTo>
                  <a:pt x="259" y="407"/>
                </a:lnTo>
                <a:lnTo>
                  <a:pt x="259" y="409"/>
                </a:lnTo>
                <a:lnTo>
                  <a:pt x="260" y="407"/>
                </a:lnTo>
                <a:lnTo>
                  <a:pt x="260" y="410"/>
                </a:lnTo>
                <a:lnTo>
                  <a:pt x="261" y="408"/>
                </a:lnTo>
                <a:lnTo>
                  <a:pt x="261" y="410"/>
                </a:lnTo>
                <a:lnTo>
                  <a:pt x="262" y="407"/>
                </a:lnTo>
                <a:lnTo>
                  <a:pt x="262" y="409"/>
                </a:lnTo>
                <a:lnTo>
                  <a:pt x="263" y="408"/>
                </a:lnTo>
                <a:lnTo>
                  <a:pt x="263" y="410"/>
                </a:lnTo>
                <a:lnTo>
                  <a:pt x="264" y="407"/>
                </a:lnTo>
                <a:lnTo>
                  <a:pt x="264" y="410"/>
                </a:lnTo>
                <a:lnTo>
                  <a:pt x="265" y="408"/>
                </a:lnTo>
                <a:lnTo>
                  <a:pt x="265" y="409"/>
                </a:lnTo>
                <a:lnTo>
                  <a:pt x="266" y="407"/>
                </a:lnTo>
                <a:lnTo>
                  <a:pt x="266" y="410"/>
                </a:lnTo>
                <a:lnTo>
                  <a:pt x="267" y="408"/>
                </a:lnTo>
                <a:lnTo>
                  <a:pt x="267" y="409"/>
                </a:lnTo>
                <a:lnTo>
                  <a:pt x="268" y="407"/>
                </a:lnTo>
                <a:lnTo>
                  <a:pt x="268" y="411"/>
                </a:lnTo>
                <a:lnTo>
                  <a:pt x="269" y="408"/>
                </a:lnTo>
                <a:lnTo>
                  <a:pt x="269" y="409"/>
                </a:lnTo>
                <a:lnTo>
                  <a:pt x="270" y="408"/>
                </a:lnTo>
                <a:lnTo>
                  <a:pt x="270" y="410"/>
                </a:lnTo>
                <a:lnTo>
                  <a:pt x="271" y="407"/>
                </a:lnTo>
                <a:lnTo>
                  <a:pt x="271" y="410"/>
                </a:lnTo>
                <a:lnTo>
                  <a:pt x="272" y="408"/>
                </a:lnTo>
                <a:lnTo>
                  <a:pt x="272" y="410"/>
                </a:lnTo>
                <a:lnTo>
                  <a:pt x="273" y="408"/>
                </a:lnTo>
                <a:lnTo>
                  <a:pt x="273" y="410"/>
                </a:lnTo>
                <a:lnTo>
                  <a:pt x="274" y="407"/>
                </a:lnTo>
                <a:lnTo>
                  <a:pt x="274" y="409"/>
                </a:lnTo>
                <a:lnTo>
                  <a:pt x="275" y="408"/>
                </a:lnTo>
                <a:lnTo>
                  <a:pt x="275" y="410"/>
                </a:lnTo>
                <a:lnTo>
                  <a:pt x="276" y="409"/>
                </a:lnTo>
                <a:lnTo>
                  <a:pt x="276" y="410"/>
                </a:lnTo>
                <a:lnTo>
                  <a:pt x="277" y="408"/>
                </a:lnTo>
                <a:lnTo>
                  <a:pt x="277" y="411"/>
                </a:lnTo>
                <a:lnTo>
                  <a:pt x="278" y="408"/>
                </a:lnTo>
                <a:lnTo>
                  <a:pt x="278" y="410"/>
                </a:lnTo>
                <a:lnTo>
                  <a:pt x="279" y="408"/>
                </a:lnTo>
                <a:lnTo>
                  <a:pt x="279" y="410"/>
                </a:lnTo>
                <a:lnTo>
                  <a:pt x="280" y="408"/>
                </a:lnTo>
                <a:lnTo>
                  <a:pt x="280" y="409"/>
                </a:lnTo>
                <a:lnTo>
                  <a:pt x="281" y="409"/>
                </a:lnTo>
                <a:lnTo>
                  <a:pt x="281" y="410"/>
                </a:lnTo>
                <a:lnTo>
                  <a:pt x="282" y="408"/>
                </a:lnTo>
                <a:lnTo>
                  <a:pt x="282" y="410"/>
                </a:lnTo>
                <a:lnTo>
                  <a:pt x="283" y="408"/>
                </a:lnTo>
                <a:lnTo>
                  <a:pt x="283" y="412"/>
                </a:lnTo>
                <a:lnTo>
                  <a:pt x="284" y="408"/>
                </a:lnTo>
                <a:lnTo>
                  <a:pt x="284" y="410"/>
                </a:lnTo>
                <a:lnTo>
                  <a:pt x="285" y="407"/>
                </a:lnTo>
                <a:lnTo>
                  <a:pt x="285" y="411"/>
                </a:lnTo>
                <a:lnTo>
                  <a:pt x="286" y="409"/>
                </a:lnTo>
                <a:lnTo>
                  <a:pt x="286" y="410"/>
                </a:lnTo>
                <a:lnTo>
                  <a:pt x="287" y="408"/>
                </a:lnTo>
                <a:lnTo>
                  <a:pt x="287" y="410"/>
                </a:lnTo>
                <a:lnTo>
                  <a:pt x="288" y="407"/>
                </a:lnTo>
                <a:lnTo>
                  <a:pt x="288" y="409"/>
                </a:lnTo>
                <a:lnTo>
                  <a:pt x="289" y="408"/>
                </a:lnTo>
                <a:lnTo>
                  <a:pt x="289" y="410"/>
                </a:lnTo>
                <a:lnTo>
                  <a:pt x="290" y="408"/>
                </a:lnTo>
                <a:lnTo>
                  <a:pt x="290" y="410"/>
                </a:lnTo>
                <a:lnTo>
                  <a:pt x="291" y="407"/>
                </a:lnTo>
                <a:lnTo>
                  <a:pt x="291" y="410"/>
                </a:lnTo>
                <a:lnTo>
                  <a:pt x="292" y="407"/>
                </a:lnTo>
                <a:lnTo>
                  <a:pt x="292" y="410"/>
                </a:lnTo>
                <a:lnTo>
                  <a:pt x="293" y="408"/>
                </a:lnTo>
                <a:lnTo>
                  <a:pt x="293" y="411"/>
                </a:lnTo>
                <a:lnTo>
                  <a:pt x="294" y="408"/>
                </a:lnTo>
                <a:lnTo>
                  <a:pt x="294" y="411"/>
                </a:lnTo>
                <a:lnTo>
                  <a:pt x="295" y="408"/>
                </a:lnTo>
                <a:lnTo>
                  <a:pt x="295" y="411"/>
                </a:lnTo>
                <a:lnTo>
                  <a:pt x="296" y="409"/>
                </a:lnTo>
                <a:lnTo>
                  <a:pt x="296" y="411"/>
                </a:lnTo>
                <a:lnTo>
                  <a:pt x="297" y="408"/>
                </a:lnTo>
                <a:lnTo>
                  <a:pt x="297" y="411"/>
                </a:lnTo>
                <a:lnTo>
                  <a:pt x="298" y="409"/>
                </a:lnTo>
                <a:lnTo>
                  <a:pt x="298" y="410"/>
                </a:lnTo>
                <a:lnTo>
                  <a:pt x="299" y="408"/>
                </a:lnTo>
                <a:lnTo>
                  <a:pt x="299" y="410"/>
                </a:lnTo>
                <a:lnTo>
                  <a:pt x="300" y="408"/>
                </a:lnTo>
                <a:lnTo>
                  <a:pt x="300" y="410"/>
                </a:lnTo>
                <a:lnTo>
                  <a:pt x="301" y="409"/>
                </a:lnTo>
                <a:lnTo>
                  <a:pt x="301" y="410"/>
                </a:lnTo>
                <a:lnTo>
                  <a:pt x="302" y="408"/>
                </a:lnTo>
                <a:lnTo>
                  <a:pt x="302" y="410"/>
                </a:lnTo>
                <a:lnTo>
                  <a:pt x="303" y="408"/>
                </a:lnTo>
                <a:lnTo>
                  <a:pt x="303" y="411"/>
                </a:lnTo>
                <a:lnTo>
                  <a:pt x="304" y="409"/>
                </a:lnTo>
                <a:lnTo>
                  <a:pt x="304" y="411"/>
                </a:lnTo>
                <a:lnTo>
                  <a:pt x="305" y="409"/>
                </a:lnTo>
                <a:lnTo>
                  <a:pt x="305" y="411"/>
                </a:lnTo>
                <a:lnTo>
                  <a:pt x="306" y="409"/>
                </a:lnTo>
                <a:lnTo>
                  <a:pt x="306" y="411"/>
                </a:lnTo>
                <a:lnTo>
                  <a:pt x="307" y="408"/>
                </a:lnTo>
                <a:lnTo>
                  <a:pt x="307" y="411"/>
                </a:lnTo>
                <a:lnTo>
                  <a:pt x="308" y="408"/>
                </a:lnTo>
                <a:lnTo>
                  <a:pt x="308" y="411"/>
                </a:lnTo>
                <a:lnTo>
                  <a:pt x="309" y="408"/>
                </a:lnTo>
                <a:lnTo>
                  <a:pt x="309" y="411"/>
                </a:lnTo>
                <a:lnTo>
                  <a:pt x="310" y="408"/>
                </a:lnTo>
                <a:lnTo>
                  <a:pt x="310" y="412"/>
                </a:lnTo>
                <a:lnTo>
                  <a:pt x="311" y="408"/>
                </a:lnTo>
                <a:lnTo>
                  <a:pt x="311" y="410"/>
                </a:lnTo>
                <a:lnTo>
                  <a:pt x="312" y="408"/>
                </a:lnTo>
                <a:lnTo>
                  <a:pt x="312" y="411"/>
                </a:lnTo>
                <a:lnTo>
                  <a:pt x="313" y="409"/>
                </a:lnTo>
                <a:lnTo>
                  <a:pt x="313" y="412"/>
                </a:lnTo>
                <a:lnTo>
                  <a:pt x="314" y="409"/>
                </a:lnTo>
                <a:lnTo>
                  <a:pt x="314" y="411"/>
                </a:lnTo>
                <a:lnTo>
                  <a:pt x="315" y="408"/>
                </a:lnTo>
                <a:lnTo>
                  <a:pt x="315" y="411"/>
                </a:lnTo>
                <a:lnTo>
                  <a:pt x="316" y="409"/>
                </a:lnTo>
                <a:lnTo>
                  <a:pt x="316" y="411"/>
                </a:lnTo>
                <a:lnTo>
                  <a:pt x="317" y="408"/>
                </a:lnTo>
                <a:lnTo>
                  <a:pt x="317" y="410"/>
                </a:lnTo>
                <a:lnTo>
                  <a:pt x="318" y="409"/>
                </a:lnTo>
                <a:lnTo>
                  <a:pt x="318" y="411"/>
                </a:lnTo>
                <a:lnTo>
                  <a:pt x="319" y="409"/>
                </a:lnTo>
                <a:lnTo>
                  <a:pt x="319" y="412"/>
                </a:lnTo>
                <a:lnTo>
                  <a:pt x="320" y="408"/>
                </a:lnTo>
                <a:lnTo>
                  <a:pt x="320" y="411"/>
                </a:lnTo>
                <a:lnTo>
                  <a:pt x="321" y="409"/>
                </a:lnTo>
                <a:lnTo>
                  <a:pt x="321" y="411"/>
                </a:lnTo>
                <a:lnTo>
                  <a:pt x="322" y="408"/>
                </a:lnTo>
                <a:lnTo>
                  <a:pt x="322" y="410"/>
                </a:lnTo>
                <a:lnTo>
                  <a:pt x="323" y="408"/>
                </a:lnTo>
                <a:lnTo>
                  <a:pt x="323" y="411"/>
                </a:lnTo>
                <a:lnTo>
                  <a:pt x="324" y="409"/>
                </a:lnTo>
                <a:lnTo>
                  <a:pt x="324" y="411"/>
                </a:lnTo>
                <a:lnTo>
                  <a:pt x="325" y="409"/>
                </a:lnTo>
                <a:lnTo>
                  <a:pt x="325" y="410"/>
                </a:lnTo>
                <a:lnTo>
                  <a:pt x="326" y="409"/>
                </a:lnTo>
                <a:lnTo>
                  <a:pt x="326" y="411"/>
                </a:lnTo>
                <a:lnTo>
                  <a:pt x="327" y="408"/>
                </a:lnTo>
                <a:lnTo>
                  <a:pt x="327" y="411"/>
                </a:lnTo>
                <a:lnTo>
                  <a:pt x="328" y="409"/>
                </a:lnTo>
                <a:lnTo>
                  <a:pt x="328" y="411"/>
                </a:lnTo>
                <a:lnTo>
                  <a:pt x="329" y="409"/>
                </a:lnTo>
                <a:lnTo>
                  <a:pt x="329" y="411"/>
                </a:lnTo>
                <a:lnTo>
                  <a:pt x="330" y="409"/>
                </a:lnTo>
                <a:lnTo>
                  <a:pt x="330" y="410"/>
                </a:lnTo>
                <a:lnTo>
                  <a:pt x="331" y="409"/>
                </a:lnTo>
                <a:lnTo>
                  <a:pt x="331" y="410"/>
                </a:lnTo>
                <a:lnTo>
                  <a:pt x="332" y="409"/>
                </a:lnTo>
                <a:lnTo>
                  <a:pt x="332" y="410"/>
                </a:lnTo>
                <a:lnTo>
                  <a:pt x="333" y="408"/>
                </a:lnTo>
                <a:lnTo>
                  <a:pt x="333" y="411"/>
                </a:lnTo>
                <a:lnTo>
                  <a:pt x="334" y="407"/>
                </a:lnTo>
                <a:lnTo>
                  <a:pt x="334" y="410"/>
                </a:lnTo>
                <a:lnTo>
                  <a:pt x="335" y="408"/>
                </a:lnTo>
                <a:lnTo>
                  <a:pt x="335" y="411"/>
                </a:lnTo>
                <a:lnTo>
                  <a:pt x="336" y="408"/>
                </a:lnTo>
                <a:lnTo>
                  <a:pt x="336" y="411"/>
                </a:lnTo>
                <a:lnTo>
                  <a:pt x="337" y="408"/>
                </a:lnTo>
                <a:lnTo>
                  <a:pt x="337" y="411"/>
                </a:lnTo>
                <a:lnTo>
                  <a:pt x="338" y="408"/>
                </a:lnTo>
                <a:lnTo>
                  <a:pt x="338" y="410"/>
                </a:lnTo>
                <a:lnTo>
                  <a:pt x="339" y="407"/>
                </a:lnTo>
                <a:lnTo>
                  <a:pt x="339" y="410"/>
                </a:lnTo>
                <a:lnTo>
                  <a:pt x="340" y="408"/>
                </a:lnTo>
                <a:lnTo>
                  <a:pt x="340" y="410"/>
                </a:lnTo>
                <a:lnTo>
                  <a:pt x="341" y="407"/>
                </a:lnTo>
                <a:lnTo>
                  <a:pt x="341" y="410"/>
                </a:lnTo>
                <a:lnTo>
                  <a:pt x="342" y="407"/>
                </a:lnTo>
                <a:lnTo>
                  <a:pt x="342" y="410"/>
                </a:lnTo>
                <a:lnTo>
                  <a:pt x="343" y="408"/>
                </a:lnTo>
                <a:lnTo>
                  <a:pt x="343" y="409"/>
                </a:lnTo>
                <a:lnTo>
                  <a:pt x="344" y="407"/>
                </a:lnTo>
                <a:lnTo>
                  <a:pt x="344" y="410"/>
                </a:lnTo>
                <a:lnTo>
                  <a:pt x="345" y="407"/>
                </a:lnTo>
                <a:lnTo>
                  <a:pt x="345" y="410"/>
                </a:lnTo>
                <a:lnTo>
                  <a:pt x="346" y="406"/>
                </a:lnTo>
                <a:lnTo>
                  <a:pt x="346" y="408"/>
                </a:lnTo>
                <a:lnTo>
                  <a:pt x="347" y="406"/>
                </a:lnTo>
                <a:lnTo>
                  <a:pt x="347" y="408"/>
                </a:lnTo>
                <a:lnTo>
                  <a:pt x="348" y="406"/>
                </a:lnTo>
                <a:lnTo>
                  <a:pt x="348" y="409"/>
                </a:lnTo>
                <a:lnTo>
                  <a:pt x="349" y="405"/>
                </a:lnTo>
                <a:lnTo>
                  <a:pt x="349" y="408"/>
                </a:lnTo>
                <a:lnTo>
                  <a:pt x="350" y="405"/>
                </a:lnTo>
                <a:lnTo>
                  <a:pt x="350" y="407"/>
                </a:lnTo>
                <a:lnTo>
                  <a:pt x="351" y="405"/>
                </a:lnTo>
                <a:lnTo>
                  <a:pt x="351" y="406"/>
                </a:lnTo>
                <a:lnTo>
                  <a:pt x="352" y="404"/>
                </a:lnTo>
                <a:lnTo>
                  <a:pt x="352" y="406"/>
                </a:lnTo>
                <a:lnTo>
                  <a:pt x="353" y="404"/>
                </a:lnTo>
                <a:lnTo>
                  <a:pt x="353" y="406"/>
                </a:lnTo>
                <a:lnTo>
                  <a:pt x="354" y="403"/>
                </a:lnTo>
                <a:lnTo>
                  <a:pt x="354" y="405"/>
                </a:lnTo>
                <a:lnTo>
                  <a:pt x="355" y="402"/>
                </a:lnTo>
                <a:lnTo>
                  <a:pt x="355" y="405"/>
                </a:lnTo>
                <a:lnTo>
                  <a:pt x="356" y="401"/>
                </a:lnTo>
                <a:lnTo>
                  <a:pt x="356" y="404"/>
                </a:lnTo>
                <a:lnTo>
                  <a:pt x="357" y="401"/>
                </a:lnTo>
                <a:lnTo>
                  <a:pt x="357" y="403"/>
                </a:lnTo>
                <a:lnTo>
                  <a:pt x="358" y="399"/>
                </a:lnTo>
                <a:lnTo>
                  <a:pt x="358" y="402"/>
                </a:lnTo>
                <a:lnTo>
                  <a:pt x="359" y="399"/>
                </a:lnTo>
                <a:lnTo>
                  <a:pt x="359" y="400"/>
                </a:lnTo>
                <a:lnTo>
                  <a:pt x="360" y="397"/>
                </a:lnTo>
                <a:lnTo>
                  <a:pt x="360" y="400"/>
                </a:lnTo>
                <a:lnTo>
                  <a:pt x="361" y="396"/>
                </a:lnTo>
                <a:lnTo>
                  <a:pt x="361" y="398"/>
                </a:lnTo>
                <a:lnTo>
                  <a:pt x="362" y="395"/>
                </a:lnTo>
                <a:lnTo>
                  <a:pt x="362" y="397"/>
                </a:lnTo>
                <a:lnTo>
                  <a:pt x="363" y="394"/>
                </a:lnTo>
                <a:lnTo>
                  <a:pt x="363" y="397"/>
                </a:lnTo>
                <a:lnTo>
                  <a:pt x="364" y="392"/>
                </a:lnTo>
                <a:lnTo>
                  <a:pt x="364" y="394"/>
                </a:lnTo>
                <a:lnTo>
                  <a:pt x="365" y="391"/>
                </a:lnTo>
                <a:lnTo>
                  <a:pt x="365" y="393"/>
                </a:lnTo>
                <a:lnTo>
                  <a:pt x="366" y="388"/>
                </a:lnTo>
                <a:lnTo>
                  <a:pt x="366" y="390"/>
                </a:lnTo>
                <a:lnTo>
                  <a:pt x="367" y="386"/>
                </a:lnTo>
                <a:lnTo>
                  <a:pt x="367" y="389"/>
                </a:lnTo>
                <a:lnTo>
                  <a:pt x="368" y="383"/>
                </a:lnTo>
                <a:lnTo>
                  <a:pt x="368" y="386"/>
                </a:lnTo>
                <a:lnTo>
                  <a:pt x="369" y="380"/>
                </a:lnTo>
                <a:lnTo>
                  <a:pt x="369" y="382"/>
                </a:lnTo>
                <a:lnTo>
                  <a:pt x="370" y="378"/>
                </a:lnTo>
                <a:lnTo>
                  <a:pt x="370" y="380"/>
                </a:lnTo>
                <a:lnTo>
                  <a:pt x="371" y="375"/>
                </a:lnTo>
                <a:lnTo>
                  <a:pt x="371" y="378"/>
                </a:lnTo>
                <a:lnTo>
                  <a:pt x="372" y="371"/>
                </a:lnTo>
                <a:lnTo>
                  <a:pt x="372" y="374"/>
                </a:lnTo>
                <a:lnTo>
                  <a:pt x="373" y="369"/>
                </a:lnTo>
                <a:lnTo>
                  <a:pt x="373" y="371"/>
                </a:lnTo>
                <a:lnTo>
                  <a:pt x="374" y="365"/>
                </a:lnTo>
                <a:lnTo>
                  <a:pt x="374" y="369"/>
                </a:lnTo>
                <a:lnTo>
                  <a:pt x="375" y="361"/>
                </a:lnTo>
                <a:lnTo>
                  <a:pt x="375" y="364"/>
                </a:lnTo>
                <a:lnTo>
                  <a:pt x="376" y="358"/>
                </a:lnTo>
                <a:lnTo>
                  <a:pt x="376" y="362"/>
                </a:lnTo>
                <a:lnTo>
                  <a:pt x="377" y="352"/>
                </a:lnTo>
                <a:lnTo>
                  <a:pt x="377" y="357"/>
                </a:lnTo>
                <a:lnTo>
                  <a:pt x="378" y="348"/>
                </a:lnTo>
                <a:lnTo>
                  <a:pt x="378" y="352"/>
                </a:lnTo>
                <a:lnTo>
                  <a:pt x="379" y="342"/>
                </a:lnTo>
                <a:lnTo>
                  <a:pt x="379" y="347"/>
                </a:lnTo>
                <a:lnTo>
                  <a:pt x="380" y="339"/>
                </a:lnTo>
                <a:lnTo>
                  <a:pt x="380" y="343"/>
                </a:lnTo>
                <a:lnTo>
                  <a:pt x="381" y="332"/>
                </a:lnTo>
                <a:lnTo>
                  <a:pt x="381" y="338"/>
                </a:lnTo>
                <a:lnTo>
                  <a:pt x="382" y="327"/>
                </a:lnTo>
                <a:lnTo>
                  <a:pt x="382" y="332"/>
                </a:lnTo>
                <a:lnTo>
                  <a:pt x="383" y="321"/>
                </a:lnTo>
                <a:lnTo>
                  <a:pt x="383" y="327"/>
                </a:lnTo>
                <a:lnTo>
                  <a:pt x="384" y="316"/>
                </a:lnTo>
                <a:lnTo>
                  <a:pt x="384" y="321"/>
                </a:lnTo>
                <a:lnTo>
                  <a:pt x="385" y="310"/>
                </a:lnTo>
                <a:lnTo>
                  <a:pt x="385" y="316"/>
                </a:lnTo>
                <a:lnTo>
                  <a:pt x="386" y="303"/>
                </a:lnTo>
                <a:lnTo>
                  <a:pt x="386" y="309"/>
                </a:lnTo>
                <a:lnTo>
                  <a:pt x="387" y="297"/>
                </a:lnTo>
                <a:lnTo>
                  <a:pt x="387" y="300"/>
                </a:lnTo>
                <a:lnTo>
                  <a:pt x="388" y="288"/>
                </a:lnTo>
                <a:lnTo>
                  <a:pt x="388" y="297"/>
                </a:lnTo>
                <a:lnTo>
                  <a:pt x="389" y="282"/>
                </a:lnTo>
                <a:lnTo>
                  <a:pt x="389" y="289"/>
                </a:lnTo>
                <a:lnTo>
                  <a:pt x="390" y="275"/>
                </a:lnTo>
                <a:lnTo>
                  <a:pt x="390" y="280"/>
                </a:lnTo>
                <a:lnTo>
                  <a:pt x="391" y="267"/>
                </a:lnTo>
                <a:lnTo>
                  <a:pt x="391" y="274"/>
                </a:lnTo>
                <a:lnTo>
                  <a:pt x="392" y="260"/>
                </a:lnTo>
                <a:lnTo>
                  <a:pt x="392" y="267"/>
                </a:lnTo>
                <a:lnTo>
                  <a:pt x="393" y="252"/>
                </a:lnTo>
                <a:lnTo>
                  <a:pt x="393" y="259"/>
                </a:lnTo>
                <a:lnTo>
                  <a:pt x="394" y="244"/>
                </a:lnTo>
                <a:lnTo>
                  <a:pt x="394" y="251"/>
                </a:lnTo>
                <a:lnTo>
                  <a:pt x="395" y="237"/>
                </a:lnTo>
                <a:lnTo>
                  <a:pt x="395" y="244"/>
                </a:lnTo>
                <a:lnTo>
                  <a:pt x="396" y="228"/>
                </a:lnTo>
                <a:lnTo>
                  <a:pt x="396" y="237"/>
                </a:lnTo>
                <a:lnTo>
                  <a:pt x="397" y="220"/>
                </a:lnTo>
                <a:lnTo>
                  <a:pt x="397" y="228"/>
                </a:lnTo>
                <a:lnTo>
                  <a:pt x="398" y="213"/>
                </a:lnTo>
                <a:lnTo>
                  <a:pt x="398" y="218"/>
                </a:lnTo>
                <a:lnTo>
                  <a:pt x="399" y="203"/>
                </a:lnTo>
                <a:lnTo>
                  <a:pt x="399" y="212"/>
                </a:lnTo>
                <a:lnTo>
                  <a:pt x="400" y="196"/>
                </a:lnTo>
                <a:lnTo>
                  <a:pt x="400" y="203"/>
                </a:lnTo>
                <a:lnTo>
                  <a:pt x="401" y="189"/>
                </a:lnTo>
                <a:lnTo>
                  <a:pt x="401" y="196"/>
                </a:lnTo>
                <a:lnTo>
                  <a:pt x="402" y="179"/>
                </a:lnTo>
                <a:lnTo>
                  <a:pt x="402" y="188"/>
                </a:lnTo>
                <a:lnTo>
                  <a:pt x="403" y="172"/>
                </a:lnTo>
                <a:lnTo>
                  <a:pt x="403" y="178"/>
                </a:lnTo>
                <a:lnTo>
                  <a:pt x="404" y="164"/>
                </a:lnTo>
                <a:lnTo>
                  <a:pt x="404" y="171"/>
                </a:lnTo>
                <a:lnTo>
                  <a:pt x="405" y="157"/>
                </a:lnTo>
                <a:lnTo>
                  <a:pt x="405" y="162"/>
                </a:lnTo>
                <a:lnTo>
                  <a:pt x="406" y="148"/>
                </a:lnTo>
                <a:lnTo>
                  <a:pt x="406" y="155"/>
                </a:lnTo>
                <a:lnTo>
                  <a:pt x="407" y="140"/>
                </a:lnTo>
                <a:lnTo>
                  <a:pt x="407" y="148"/>
                </a:lnTo>
                <a:lnTo>
                  <a:pt x="408" y="133"/>
                </a:lnTo>
                <a:lnTo>
                  <a:pt x="408" y="140"/>
                </a:lnTo>
                <a:lnTo>
                  <a:pt x="409" y="126"/>
                </a:lnTo>
                <a:lnTo>
                  <a:pt x="409" y="132"/>
                </a:lnTo>
                <a:lnTo>
                  <a:pt x="410" y="117"/>
                </a:lnTo>
                <a:lnTo>
                  <a:pt x="410" y="126"/>
                </a:lnTo>
                <a:lnTo>
                  <a:pt x="411" y="111"/>
                </a:lnTo>
                <a:lnTo>
                  <a:pt x="411" y="119"/>
                </a:lnTo>
                <a:lnTo>
                  <a:pt x="412" y="104"/>
                </a:lnTo>
                <a:lnTo>
                  <a:pt x="412" y="111"/>
                </a:lnTo>
                <a:lnTo>
                  <a:pt x="413" y="98"/>
                </a:lnTo>
                <a:lnTo>
                  <a:pt x="413" y="104"/>
                </a:lnTo>
                <a:lnTo>
                  <a:pt x="414" y="91"/>
                </a:lnTo>
                <a:lnTo>
                  <a:pt x="414" y="97"/>
                </a:lnTo>
                <a:lnTo>
                  <a:pt x="415" y="85"/>
                </a:lnTo>
                <a:lnTo>
                  <a:pt x="415" y="91"/>
                </a:lnTo>
                <a:lnTo>
                  <a:pt x="416" y="79"/>
                </a:lnTo>
                <a:lnTo>
                  <a:pt x="416" y="85"/>
                </a:lnTo>
                <a:lnTo>
                  <a:pt x="417" y="74"/>
                </a:lnTo>
                <a:lnTo>
                  <a:pt x="417" y="79"/>
                </a:lnTo>
                <a:lnTo>
                  <a:pt x="418" y="68"/>
                </a:lnTo>
                <a:lnTo>
                  <a:pt x="418" y="73"/>
                </a:lnTo>
                <a:lnTo>
                  <a:pt x="419" y="61"/>
                </a:lnTo>
                <a:lnTo>
                  <a:pt x="419" y="66"/>
                </a:lnTo>
                <a:lnTo>
                  <a:pt x="420" y="57"/>
                </a:lnTo>
                <a:lnTo>
                  <a:pt x="420" y="61"/>
                </a:lnTo>
                <a:lnTo>
                  <a:pt x="421" y="51"/>
                </a:lnTo>
                <a:lnTo>
                  <a:pt x="421" y="58"/>
                </a:lnTo>
                <a:lnTo>
                  <a:pt x="422" y="46"/>
                </a:lnTo>
                <a:lnTo>
                  <a:pt x="422" y="52"/>
                </a:lnTo>
                <a:lnTo>
                  <a:pt x="423" y="43"/>
                </a:lnTo>
                <a:lnTo>
                  <a:pt x="423" y="46"/>
                </a:lnTo>
                <a:lnTo>
                  <a:pt x="424" y="38"/>
                </a:lnTo>
                <a:lnTo>
                  <a:pt x="424" y="43"/>
                </a:lnTo>
                <a:lnTo>
                  <a:pt x="425" y="34"/>
                </a:lnTo>
                <a:lnTo>
                  <a:pt x="425" y="38"/>
                </a:lnTo>
                <a:lnTo>
                  <a:pt x="426" y="31"/>
                </a:lnTo>
                <a:lnTo>
                  <a:pt x="426" y="35"/>
                </a:lnTo>
                <a:lnTo>
                  <a:pt x="427" y="27"/>
                </a:lnTo>
                <a:lnTo>
                  <a:pt x="427" y="30"/>
                </a:lnTo>
                <a:lnTo>
                  <a:pt x="428" y="23"/>
                </a:lnTo>
                <a:lnTo>
                  <a:pt x="428" y="27"/>
                </a:lnTo>
                <a:lnTo>
                  <a:pt x="429" y="19"/>
                </a:lnTo>
                <a:lnTo>
                  <a:pt x="429" y="25"/>
                </a:lnTo>
                <a:lnTo>
                  <a:pt x="430" y="17"/>
                </a:lnTo>
                <a:lnTo>
                  <a:pt x="430" y="20"/>
                </a:lnTo>
                <a:lnTo>
                  <a:pt x="431" y="15"/>
                </a:lnTo>
                <a:lnTo>
                  <a:pt x="431" y="19"/>
                </a:lnTo>
                <a:lnTo>
                  <a:pt x="432" y="13"/>
                </a:lnTo>
                <a:lnTo>
                  <a:pt x="432" y="15"/>
                </a:lnTo>
                <a:lnTo>
                  <a:pt x="433" y="9"/>
                </a:lnTo>
                <a:lnTo>
                  <a:pt x="433" y="13"/>
                </a:lnTo>
                <a:lnTo>
                  <a:pt x="434" y="8"/>
                </a:lnTo>
                <a:lnTo>
                  <a:pt x="434" y="11"/>
                </a:lnTo>
                <a:lnTo>
                  <a:pt x="435" y="6"/>
                </a:lnTo>
                <a:lnTo>
                  <a:pt x="435" y="9"/>
                </a:lnTo>
                <a:lnTo>
                  <a:pt x="436" y="6"/>
                </a:lnTo>
                <a:lnTo>
                  <a:pt x="436" y="7"/>
                </a:lnTo>
                <a:lnTo>
                  <a:pt x="437" y="4"/>
                </a:lnTo>
                <a:lnTo>
                  <a:pt x="437" y="6"/>
                </a:lnTo>
                <a:lnTo>
                  <a:pt x="438" y="2"/>
                </a:lnTo>
                <a:lnTo>
                  <a:pt x="438" y="6"/>
                </a:lnTo>
                <a:lnTo>
                  <a:pt x="439" y="1"/>
                </a:lnTo>
                <a:lnTo>
                  <a:pt x="439" y="3"/>
                </a:lnTo>
                <a:lnTo>
                  <a:pt x="440" y="1"/>
                </a:lnTo>
                <a:lnTo>
                  <a:pt x="440" y="2"/>
                </a:lnTo>
                <a:lnTo>
                  <a:pt x="441" y="1"/>
                </a:lnTo>
                <a:lnTo>
                  <a:pt x="441" y="3"/>
                </a:lnTo>
                <a:lnTo>
                  <a:pt x="442" y="0"/>
                </a:lnTo>
                <a:lnTo>
                  <a:pt x="442" y="2"/>
                </a:lnTo>
                <a:lnTo>
                  <a:pt x="443" y="1"/>
                </a:lnTo>
                <a:lnTo>
                  <a:pt x="443" y="2"/>
                </a:lnTo>
                <a:lnTo>
                  <a:pt x="444" y="0"/>
                </a:lnTo>
                <a:lnTo>
                  <a:pt x="444" y="3"/>
                </a:lnTo>
                <a:lnTo>
                  <a:pt x="445" y="1"/>
                </a:lnTo>
                <a:lnTo>
                  <a:pt x="445" y="3"/>
                </a:lnTo>
                <a:lnTo>
                  <a:pt x="446" y="1"/>
                </a:lnTo>
                <a:lnTo>
                  <a:pt x="446" y="4"/>
                </a:lnTo>
                <a:lnTo>
                  <a:pt x="447" y="2"/>
                </a:lnTo>
                <a:lnTo>
                  <a:pt x="447" y="4"/>
                </a:lnTo>
                <a:lnTo>
                  <a:pt x="448" y="2"/>
                </a:lnTo>
                <a:lnTo>
                  <a:pt x="448" y="6"/>
                </a:lnTo>
                <a:lnTo>
                  <a:pt x="449" y="4"/>
                </a:lnTo>
                <a:lnTo>
                  <a:pt x="449" y="6"/>
                </a:lnTo>
                <a:lnTo>
                  <a:pt x="450" y="5"/>
                </a:lnTo>
                <a:lnTo>
                  <a:pt x="450" y="7"/>
                </a:lnTo>
                <a:lnTo>
                  <a:pt x="451" y="7"/>
                </a:lnTo>
                <a:lnTo>
                  <a:pt x="451" y="9"/>
                </a:lnTo>
                <a:lnTo>
                  <a:pt x="452" y="9"/>
                </a:lnTo>
                <a:lnTo>
                  <a:pt x="452" y="11"/>
                </a:lnTo>
                <a:lnTo>
                  <a:pt x="453" y="10"/>
                </a:lnTo>
                <a:lnTo>
                  <a:pt x="453" y="13"/>
                </a:lnTo>
                <a:lnTo>
                  <a:pt x="454" y="13"/>
                </a:lnTo>
                <a:lnTo>
                  <a:pt x="454" y="16"/>
                </a:lnTo>
                <a:lnTo>
                  <a:pt x="455" y="15"/>
                </a:lnTo>
                <a:lnTo>
                  <a:pt x="455" y="18"/>
                </a:lnTo>
                <a:lnTo>
                  <a:pt x="456" y="18"/>
                </a:lnTo>
                <a:lnTo>
                  <a:pt x="456" y="19"/>
                </a:lnTo>
                <a:lnTo>
                  <a:pt x="457" y="20"/>
                </a:lnTo>
                <a:lnTo>
                  <a:pt x="457" y="23"/>
                </a:lnTo>
                <a:lnTo>
                  <a:pt x="458" y="22"/>
                </a:lnTo>
                <a:lnTo>
                  <a:pt x="458" y="26"/>
                </a:lnTo>
                <a:lnTo>
                  <a:pt x="459" y="26"/>
                </a:lnTo>
                <a:lnTo>
                  <a:pt x="459" y="29"/>
                </a:lnTo>
                <a:lnTo>
                  <a:pt x="460" y="29"/>
                </a:lnTo>
                <a:lnTo>
                  <a:pt x="460" y="31"/>
                </a:lnTo>
                <a:lnTo>
                  <a:pt x="461" y="32"/>
                </a:lnTo>
                <a:lnTo>
                  <a:pt x="461" y="36"/>
                </a:lnTo>
                <a:lnTo>
                  <a:pt x="462" y="36"/>
                </a:lnTo>
                <a:lnTo>
                  <a:pt x="462" y="39"/>
                </a:lnTo>
                <a:lnTo>
                  <a:pt x="463" y="40"/>
                </a:lnTo>
                <a:lnTo>
                  <a:pt x="463" y="45"/>
                </a:lnTo>
                <a:lnTo>
                  <a:pt x="464" y="43"/>
                </a:lnTo>
                <a:lnTo>
                  <a:pt x="464" y="46"/>
                </a:lnTo>
                <a:lnTo>
                  <a:pt x="465" y="46"/>
                </a:lnTo>
                <a:lnTo>
                  <a:pt x="465" y="49"/>
                </a:lnTo>
                <a:lnTo>
                  <a:pt x="466" y="49"/>
                </a:lnTo>
                <a:lnTo>
                  <a:pt x="466" y="54"/>
                </a:lnTo>
                <a:lnTo>
                  <a:pt x="467" y="54"/>
                </a:lnTo>
                <a:lnTo>
                  <a:pt x="467" y="58"/>
                </a:lnTo>
                <a:lnTo>
                  <a:pt x="468" y="58"/>
                </a:lnTo>
                <a:lnTo>
                  <a:pt x="468" y="62"/>
                </a:lnTo>
                <a:lnTo>
                  <a:pt x="469" y="63"/>
                </a:lnTo>
                <a:lnTo>
                  <a:pt x="469" y="68"/>
                </a:lnTo>
                <a:lnTo>
                  <a:pt x="470" y="67"/>
                </a:lnTo>
                <a:lnTo>
                  <a:pt x="470" y="71"/>
                </a:lnTo>
                <a:lnTo>
                  <a:pt x="471" y="72"/>
                </a:lnTo>
                <a:lnTo>
                  <a:pt x="471" y="76"/>
                </a:lnTo>
                <a:lnTo>
                  <a:pt x="472" y="76"/>
                </a:lnTo>
                <a:lnTo>
                  <a:pt x="472" y="79"/>
                </a:lnTo>
                <a:lnTo>
                  <a:pt x="473" y="81"/>
                </a:lnTo>
                <a:lnTo>
                  <a:pt x="473" y="86"/>
                </a:lnTo>
                <a:lnTo>
                  <a:pt x="474" y="85"/>
                </a:lnTo>
                <a:lnTo>
                  <a:pt x="474" y="91"/>
                </a:lnTo>
                <a:lnTo>
                  <a:pt x="475" y="91"/>
                </a:lnTo>
                <a:lnTo>
                  <a:pt x="475" y="94"/>
                </a:lnTo>
                <a:lnTo>
                  <a:pt x="476" y="96"/>
                </a:lnTo>
                <a:lnTo>
                  <a:pt x="476" y="99"/>
                </a:lnTo>
                <a:lnTo>
                  <a:pt x="477" y="101"/>
                </a:lnTo>
                <a:lnTo>
                  <a:pt x="477" y="106"/>
                </a:lnTo>
                <a:lnTo>
                  <a:pt x="478" y="105"/>
                </a:lnTo>
                <a:lnTo>
                  <a:pt x="478" y="109"/>
                </a:lnTo>
                <a:lnTo>
                  <a:pt x="479" y="109"/>
                </a:lnTo>
                <a:lnTo>
                  <a:pt x="479" y="114"/>
                </a:lnTo>
                <a:lnTo>
                  <a:pt x="480" y="117"/>
                </a:lnTo>
                <a:lnTo>
                  <a:pt x="480" y="121"/>
                </a:lnTo>
                <a:lnTo>
                  <a:pt x="481" y="122"/>
                </a:lnTo>
                <a:lnTo>
                  <a:pt x="481" y="125"/>
                </a:lnTo>
                <a:lnTo>
                  <a:pt x="482" y="127"/>
                </a:lnTo>
                <a:lnTo>
                  <a:pt x="482" y="130"/>
                </a:lnTo>
                <a:lnTo>
                  <a:pt x="483" y="132"/>
                </a:lnTo>
                <a:lnTo>
                  <a:pt x="483" y="135"/>
                </a:lnTo>
                <a:lnTo>
                  <a:pt x="484" y="137"/>
                </a:lnTo>
                <a:lnTo>
                  <a:pt x="484" y="140"/>
                </a:lnTo>
                <a:lnTo>
                  <a:pt x="485" y="142"/>
                </a:lnTo>
                <a:lnTo>
                  <a:pt x="485" y="147"/>
                </a:lnTo>
                <a:lnTo>
                  <a:pt x="486" y="148"/>
                </a:lnTo>
                <a:lnTo>
                  <a:pt x="486" y="153"/>
                </a:lnTo>
                <a:lnTo>
                  <a:pt x="487" y="154"/>
                </a:lnTo>
                <a:lnTo>
                  <a:pt x="487" y="157"/>
                </a:lnTo>
                <a:lnTo>
                  <a:pt x="488" y="158"/>
                </a:lnTo>
                <a:lnTo>
                  <a:pt x="488" y="163"/>
                </a:lnTo>
                <a:lnTo>
                  <a:pt x="489" y="164"/>
                </a:lnTo>
                <a:lnTo>
                  <a:pt x="489" y="167"/>
                </a:lnTo>
                <a:lnTo>
                  <a:pt x="490" y="168"/>
                </a:lnTo>
                <a:lnTo>
                  <a:pt x="490" y="174"/>
                </a:lnTo>
                <a:lnTo>
                  <a:pt x="491" y="176"/>
                </a:lnTo>
                <a:lnTo>
                  <a:pt x="491" y="180"/>
                </a:lnTo>
                <a:lnTo>
                  <a:pt x="492" y="180"/>
                </a:lnTo>
                <a:lnTo>
                  <a:pt x="492" y="184"/>
                </a:lnTo>
                <a:lnTo>
                  <a:pt x="493" y="184"/>
                </a:lnTo>
                <a:lnTo>
                  <a:pt x="493" y="189"/>
                </a:lnTo>
                <a:lnTo>
                  <a:pt x="494" y="190"/>
                </a:lnTo>
                <a:lnTo>
                  <a:pt x="494" y="195"/>
                </a:lnTo>
                <a:lnTo>
                  <a:pt x="495" y="195"/>
                </a:lnTo>
                <a:lnTo>
                  <a:pt x="495" y="200"/>
                </a:lnTo>
                <a:lnTo>
                  <a:pt x="496" y="200"/>
                </a:lnTo>
                <a:lnTo>
                  <a:pt x="496" y="204"/>
                </a:lnTo>
                <a:lnTo>
                  <a:pt x="497" y="205"/>
                </a:lnTo>
                <a:lnTo>
                  <a:pt x="497" y="210"/>
                </a:lnTo>
                <a:lnTo>
                  <a:pt x="498" y="210"/>
                </a:lnTo>
                <a:lnTo>
                  <a:pt x="498" y="215"/>
                </a:lnTo>
                <a:lnTo>
                  <a:pt x="499" y="215"/>
                </a:lnTo>
                <a:lnTo>
                  <a:pt x="499" y="220"/>
                </a:lnTo>
                <a:lnTo>
                  <a:pt x="500" y="222"/>
                </a:lnTo>
                <a:lnTo>
                  <a:pt x="500" y="225"/>
                </a:lnTo>
                <a:lnTo>
                  <a:pt x="501" y="226"/>
                </a:lnTo>
                <a:lnTo>
                  <a:pt x="501" y="230"/>
                </a:lnTo>
                <a:lnTo>
                  <a:pt x="502" y="231"/>
                </a:lnTo>
                <a:lnTo>
                  <a:pt x="502" y="236"/>
                </a:lnTo>
                <a:lnTo>
                  <a:pt x="503" y="237"/>
                </a:lnTo>
                <a:lnTo>
                  <a:pt x="503" y="239"/>
                </a:lnTo>
                <a:lnTo>
                  <a:pt x="504" y="239"/>
                </a:lnTo>
                <a:lnTo>
                  <a:pt x="504" y="245"/>
                </a:lnTo>
                <a:lnTo>
                  <a:pt x="505" y="245"/>
                </a:lnTo>
                <a:lnTo>
                  <a:pt x="505" y="249"/>
                </a:lnTo>
                <a:lnTo>
                  <a:pt x="506" y="249"/>
                </a:lnTo>
                <a:lnTo>
                  <a:pt x="506" y="254"/>
                </a:lnTo>
                <a:lnTo>
                  <a:pt x="507" y="255"/>
                </a:lnTo>
                <a:lnTo>
                  <a:pt x="507" y="258"/>
                </a:lnTo>
                <a:lnTo>
                  <a:pt x="508" y="258"/>
                </a:lnTo>
                <a:lnTo>
                  <a:pt x="508" y="262"/>
                </a:lnTo>
                <a:lnTo>
                  <a:pt x="509" y="262"/>
                </a:lnTo>
                <a:lnTo>
                  <a:pt x="509" y="266"/>
                </a:lnTo>
                <a:lnTo>
                  <a:pt x="510" y="267"/>
                </a:lnTo>
                <a:lnTo>
                  <a:pt x="510" y="271"/>
                </a:lnTo>
                <a:lnTo>
                  <a:pt x="511" y="272"/>
                </a:lnTo>
                <a:lnTo>
                  <a:pt x="511" y="275"/>
                </a:lnTo>
                <a:lnTo>
                  <a:pt x="512" y="275"/>
                </a:lnTo>
                <a:lnTo>
                  <a:pt x="512" y="279"/>
                </a:lnTo>
                <a:lnTo>
                  <a:pt x="513" y="279"/>
                </a:lnTo>
                <a:lnTo>
                  <a:pt x="513" y="282"/>
                </a:lnTo>
                <a:lnTo>
                  <a:pt x="514" y="284"/>
                </a:lnTo>
                <a:lnTo>
                  <a:pt x="514" y="286"/>
                </a:lnTo>
                <a:lnTo>
                  <a:pt x="515" y="286"/>
                </a:lnTo>
                <a:lnTo>
                  <a:pt x="515" y="291"/>
                </a:lnTo>
                <a:lnTo>
                  <a:pt x="516" y="291"/>
                </a:lnTo>
                <a:lnTo>
                  <a:pt x="516" y="295"/>
                </a:lnTo>
                <a:lnTo>
                  <a:pt x="517" y="294"/>
                </a:lnTo>
                <a:lnTo>
                  <a:pt x="517" y="298"/>
                </a:lnTo>
                <a:lnTo>
                  <a:pt x="518" y="299"/>
                </a:lnTo>
                <a:lnTo>
                  <a:pt x="518" y="301"/>
                </a:lnTo>
                <a:lnTo>
                  <a:pt x="519" y="302"/>
                </a:lnTo>
                <a:lnTo>
                  <a:pt x="519" y="305"/>
                </a:lnTo>
                <a:lnTo>
                  <a:pt x="520" y="304"/>
                </a:lnTo>
                <a:lnTo>
                  <a:pt x="520" y="308"/>
                </a:lnTo>
                <a:lnTo>
                  <a:pt x="521" y="307"/>
                </a:lnTo>
                <a:lnTo>
                  <a:pt x="521" y="312"/>
                </a:lnTo>
                <a:lnTo>
                  <a:pt x="522" y="311"/>
                </a:lnTo>
                <a:lnTo>
                  <a:pt x="522" y="315"/>
                </a:lnTo>
                <a:lnTo>
                  <a:pt x="523" y="314"/>
                </a:lnTo>
                <a:lnTo>
                  <a:pt x="523" y="317"/>
                </a:lnTo>
                <a:lnTo>
                  <a:pt x="524" y="316"/>
                </a:lnTo>
                <a:lnTo>
                  <a:pt x="524" y="320"/>
                </a:lnTo>
                <a:lnTo>
                  <a:pt x="525" y="321"/>
                </a:lnTo>
                <a:lnTo>
                  <a:pt x="525" y="324"/>
                </a:lnTo>
                <a:lnTo>
                  <a:pt x="526" y="323"/>
                </a:lnTo>
                <a:lnTo>
                  <a:pt x="526" y="326"/>
                </a:lnTo>
                <a:lnTo>
                  <a:pt x="527" y="326"/>
                </a:lnTo>
                <a:lnTo>
                  <a:pt x="527" y="330"/>
                </a:lnTo>
                <a:lnTo>
                  <a:pt x="528" y="329"/>
                </a:lnTo>
                <a:lnTo>
                  <a:pt x="528" y="333"/>
                </a:lnTo>
                <a:lnTo>
                  <a:pt x="529" y="332"/>
                </a:lnTo>
                <a:lnTo>
                  <a:pt x="529" y="335"/>
                </a:lnTo>
                <a:lnTo>
                  <a:pt x="530" y="332"/>
                </a:lnTo>
                <a:lnTo>
                  <a:pt x="530" y="338"/>
                </a:lnTo>
                <a:lnTo>
                  <a:pt x="531" y="336"/>
                </a:lnTo>
                <a:lnTo>
                  <a:pt x="531" y="340"/>
                </a:lnTo>
                <a:lnTo>
                  <a:pt x="532" y="340"/>
                </a:lnTo>
                <a:lnTo>
                  <a:pt x="532" y="342"/>
                </a:lnTo>
                <a:lnTo>
                  <a:pt x="533" y="342"/>
                </a:lnTo>
                <a:lnTo>
                  <a:pt x="533" y="346"/>
                </a:lnTo>
                <a:lnTo>
                  <a:pt x="534" y="344"/>
                </a:lnTo>
                <a:lnTo>
                  <a:pt x="534" y="346"/>
                </a:lnTo>
                <a:lnTo>
                  <a:pt x="535" y="346"/>
                </a:lnTo>
                <a:lnTo>
                  <a:pt x="535" y="350"/>
                </a:lnTo>
                <a:lnTo>
                  <a:pt x="536" y="349"/>
                </a:lnTo>
                <a:lnTo>
                  <a:pt x="536" y="351"/>
                </a:lnTo>
                <a:lnTo>
                  <a:pt x="537" y="350"/>
                </a:lnTo>
                <a:lnTo>
                  <a:pt x="537" y="354"/>
                </a:lnTo>
                <a:lnTo>
                  <a:pt x="538" y="353"/>
                </a:lnTo>
                <a:lnTo>
                  <a:pt x="538" y="356"/>
                </a:lnTo>
                <a:lnTo>
                  <a:pt x="539" y="355"/>
                </a:lnTo>
                <a:lnTo>
                  <a:pt x="539" y="358"/>
                </a:lnTo>
                <a:lnTo>
                  <a:pt x="540" y="357"/>
                </a:lnTo>
                <a:lnTo>
                  <a:pt x="540" y="360"/>
                </a:lnTo>
                <a:lnTo>
                  <a:pt x="541" y="359"/>
                </a:lnTo>
                <a:lnTo>
                  <a:pt x="541" y="361"/>
                </a:lnTo>
                <a:lnTo>
                  <a:pt x="542" y="360"/>
                </a:lnTo>
                <a:lnTo>
                  <a:pt x="542" y="363"/>
                </a:lnTo>
                <a:lnTo>
                  <a:pt x="543" y="363"/>
                </a:lnTo>
                <a:lnTo>
                  <a:pt x="543" y="366"/>
                </a:lnTo>
                <a:lnTo>
                  <a:pt x="544" y="364"/>
                </a:lnTo>
                <a:lnTo>
                  <a:pt x="544" y="367"/>
                </a:lnTo>
                <a:lnTo>
                  <a:pt x="545" y="366"/>
                </a:lnTo>
                <a:lnTo>
                  <a:pt x="545" y="368"/>
                </a:lnTo>
                <a:lnTo>
                  <a:pt x="546" y="368"/>
                </a:lnTo>
                <a:lnTo>
                  <a:pt x="546" y="371"/>
                </a:lnTo>
                <a:lnTo>
                  <a:pt x="547" y="369"/>
                </a:lnTo>
                <a:lnTo>
                  <a:pt x="547" y="373"/>
                </a:lnTo>
                <a:lnTo>
                  <a:pt x="548" y="371"/>
                </a:lnTo>
                <a:lnTo>
                  <a:pt x="548" y="373"/>
                </a:lnTo>
                <a:lnTo>
                  <a:pt x="549" y="372"/>
                </a:lnTo>
                <a:lnTo>
                  <a:pt x="549" y="375"/>
                </a:lnTo>
                <a:lnTo>
                  <a:pt x="550" y="373"/>
                </a:lnTo>
                <a:lnTo>
                  <a:pt x="550" y="377"/>
                </a:lnTo>
                <a:lnTo>
                  <a:pt x="551" y="375"/>
                </a:lnTo>
                <a:lnTo>
                  <a:pt x="551" y="378"/>
                </a:lnTo>
                <a:lnTo>
                  <a:pt x="552" y="376"/>
                </a:lnTo>
                <a:lnTo>
                  <a:pt x="552" y="379"/>
                </a:lnTo>
                <a:lnTo>
                  <a:pt x="553" y="377"/>
                </a:lnTo>
                <a:lnTo>
                  <a:pt x="553" y="381"/>
                </a:lnTo>
                <a:lnTo>
                  <a:pt x="554" y="379"/>
                </a:lnTo>
                <a:lnTo>
                  <a:pt x="554" y="382"/>
                </a:lnTo>
                <a:lnTo>
                  <a:pt x="555" y="381"/>
                </a:lnTo>
                <a:lnTo>
                  <a:pt x="555" y="382"/>
                </a:lnTo>
                <a:lnTo>
                  <a:pt x="556" y="381"/>
                </a:lnTo>
                <a:lnTo>
                  <a:pt x="556" y="383"/>
                </a:lnTo>
                <a:lnTo>
                  <a:pt x="557" y="382"/>
                </a:lnTo>
                <a:lnTo>
                  <a:pt x="557" y="385"/>
                </a:lnTo>
                <a:lnTo>
                  <a:pt x="558" y="383"/>
                </a:lnTo>
                <a:lnTo>
                  <a:pt x="558" y="386"/>
                </a:lnTo>
                <a:lnTo>
                  <a:pt x="559" y="384"/>
                </a:lnTo>
                <a:lnTo>
                  <a:pt x="559" y="387"/>
                </a:lnTo>
                <a:lnTo>
                  <a:pt x="560" y="386"/>
                </a:lnTo>
                <a:lnTo>
                  <a:pt x="560" y="388"/>
                </a:lnTo>
                <a:lnTo>
                  <a:pt x="561" y="387"/>
                </a:lnTo>
                <a:lnTo>
                  <a:pt x="561" y="389"/>
                </a:lnTo>
                <a:lnTo>
                  <a:pt x="562" y="388"/>
                </a:lnTo>
                <a:lnTo>
                  <a:pt x="562" y="391"/>
                </a:lnTo>
                <a:lnTo>
                  <a:pt x="563" y="389"/>
                </a:lnTo>
                <a:lnTo>
                  <a:pt x="563" y="391"/>
                </a:lnTo>
                <a:lnTo>
                  <a:pt x="564" y="390"/>
                </a:lnTo>
                <a:lnTo>
                  <a:pt x="564" y="393"/>
                </a:lnTo>
                <a:lnTo>
                  <a:pt x="565" y="390"/>
                </a:lnTo>
                <a:lnTo>
                  <a:pt x="565" y="392"/>
                </a:lnTo>
                <a:lnTo>
                  <a:pt x="566" y="392"/>
                </a:lnTo>
                <a:lnTo>
                  <a:pt x="566" y="394"/>
                </a:lnTo>
                <a:lnTo>
                  <a:pt x="567" y="393"/>
                </a:lnTo>
                <a:lnTo>
                  <a:pt x="567" y="396"/>
                </a:lnTo>
                <a:lnTo>
                  <a:pt x="568" y="394"/>
                </a:lnTo>
                <a:lnTo>
                  <a:pt x="568" y="396"/>
                </a:lnTo>
                <a:lnTo>
                  <a:pt x="569" y="395"/>
                </a:lnTo>
                <a:lnTo>
                  <a:pt x="569" y="397"/>
                </a:lnTo>
                <a:lnTo>
                  <a:pt x="570" y="396"/>
                </a:lnTo>
                <a:lnTo>
                  <a:pt x="570" y="397"/>
                </a:lnTo>
                <a:lnTo>
                  <a:pt x="571" y="397"/>
                </a:lnTo>
                <a:lnTo>
                  <a:pt x="571" y="399"/>
                </a:lnTo>
                <a:lnTo>
                  <a:pt x="572" y="397"/>
                </a:lnTo>
                <a:lnTo>
                  <a:pt x="572" y="400"/>
                </a:lnTo>
                <a:lnTo>
                  <a:pt x="573" y="398"/>
                </a:lnTo>
                <a:lnTo>
                  <a:pt x="573" y="399"/>
                </a:lnTo>
                <a:lnTo>
                  <a:pt x="574" y="399"/>
                </a:lnTo>
                <a:lnTo>
                  <a:pt x="574" y="401"/>
                </a:lnTo>
                <a:lnTo>
                  <a:pt x="575" y="398"/>
                </a:lnTo>
                <a:lnTo>
                  <a:pt x="575" y="402"/>
                </a:lnTo>
                <a:lnTo>
                  <a:pt x="576" y="400"/>
                </a:lnTo>
                <a:lnTo>
                  <a:pt x="576" y="403"/>
                </a:lnTo>
                <a:lnTo>
                  <a:pt x="577" y="400"/>
                </a:lnTo>
                <a:lnTo>
                  <a:pt x="577" y="404"/>
                </a:lnTo>
                <a:lnTo>
                  <a:pt x="578" y="401"/>
                </a:lnTo>
                <a:lnTo>
                  <a:pt x="578" y="404"/>
                </a:lnTo>
                <a:lnTo>
                  <a:pt x="579" y="402"/>
                </a:lnTo>
                <a:lnTo>
                  <a:pt x="579" y="404"/>
                </a:lnTo>
                <a:lnTo>
                  <a:pt x="580" y="404"/>
                </a:lnTo>
                <a:lnTo>
                  <a:pt x="580" y="405"/>
                </a:lnTo>
                <a:lnTo>
                  <a:pt x="581" y="405"/>
                </a:lnTo>
                <a:lnTo>
                  <a:pt x="581" y="406"/>
                </a:lnTo>
                <a:lnTo>
                  <a:pt x="582" y="404"/>
                </a:lnTo>
                <a:lnTo>
                  <a:pt x="582" y="406"/>
                </a:lnTo>
                <a:lnTo>
                  <a:pt x="583" y="405"/>
                </a:lnTo>
                <a:lnTo>
                  <a:pt x="583" y="408"/>
                </a:lnTo>
                <a:lnTo>
                  <a:pt x="584" y="405"/>
                </a:lnTo>
                <a:lnTo>
                  <a:pt x="584" y="408"/>
                </a:lnTo>
                <a:lnTo>
                  <a:pt x="585" y="407"/>
                </a:lnTo>
                <a:lnTo>
                  <a:pt x="585" y="409"/>
                </a:lnTo>
                <a:lnTo>
                  <a:pt x="586" y="407"/>
                </a:lnTo>
                <a:lnTo>
                  <a:pt x="586" y="409"/>
                </a:lnTo>
                <a:lnTo>
                  <a:pt x="587" y="408"/>
                </a:lnTo>
                <a:lnTo>
                  <a:pt x="587" y="410"/>
                </a:lnTo>
                <a:lnTo>
                  <a:pt x="588" y="407"/>
                </a:lnTo>
                <a:lnTo>
                  <a:pt x="588" y="410"/>
                </a:lnTo>
                <a:lnTo>
                  <a:pt x="589" y="408"/>
                </a:lnTo>
                <a:lnTo>
                  <a:pt x="589" y="412"/>
                </a:lnTo>
                <a:lnTo>
                  <a:pt x="590" y="410"/>
                </a:lnTo>
                <a:lnTo>
                  <a:pt x="590" y="411"/>
                </a:lnTo>
                <a:lnTo>
                  <a:pt x="591" y="409"/>
                </a:lnTo>
                <a:lnTo>
                  <a:pt x="591" y="411"/>
                </a:lnTo>
                <a:lnTo>
                  <a:pt x="592" y="410"/>
                </a:lnTo>
                <a:lnTo>
                  <a:pt x="592" y="413"/>
                </a:lnTo>
                <a:lnTo>
                  <a:pt x="593" y="411"/>
                </a:lnTo>
                <a:lnTo>
                  <a:pt x="593" y="412"/>
                </a:lnTo>
                <a:lnTo>
                  <a:pt x="594" y="410"/>
                </a:lnTo>
                <a:lnTo>
                  <a:pt x="594" y="412"/>
                </a:lnTo>
                <a:lnTo>
                  <a:pt x="595" y="412"/>
                </a:lnTo>
                <a:lnTo>
                  <a:pt x="595" y="413"/>
                </a:lnTo>
                <a:lnTo>
                  <a:pt x="596" y="411"/>
                </a:lnTo>
                <a:lnTo>
                  <a:pt x="596" y="413"/>
                </a:lnTo>
                <a:lnTo>
                  <a:pt x="597" y="412"/>
                </a:lnTo>
                <a:lnTo>
                  <a:pt x="597" y="414"/>
                </a:lnTo>
                <a:lnTo>
                  <a:pt x="598" y="412"/>
                </a:lnTo>
                <a:lnTo>
                  <a:pt x="598" y="414"/>
                </a:lnTo>
                <a:lnTo>
                  <a:pt x="599" y="413"/>
                </a:lnTo>
                <a:lnTo>
                  <a:pt x="599" y="415"/>
                </a:lnTo>
                <a:lnTo>
                  <a:pt x="600" y="412"/>
                </a:lnTo>
                <a:lnTo>
                  <a:pt x="600" y="416"/>
                </a:lnTo>
                <a:lnTo>
                  <a:pt x="601" y="413"/>
                </a:lnTo>
                <a:lnTo>
                  <a:pt x="601" y="416"/>
                </a:lnTo>
                <a:lnTo>
                  <a:pt x="602" y="413"/>
                </a:lnTo>
                <a:lnTo>
                  <a:pt x="602" y="415"/>
                </a:lnTo>
                <a:lnTo>
                  <a:pt x="603" y="413"/>
                </a:lnTo>
                <a:lnTo>
                  <a:pt x="603" y="416"/>
                </a:lnTo>
                <a:lnTo>
                  <a:pt x="604" y="414"/>
                </a:lnTo>
                <a:lnTo>
                  <a:pt x="604" y="416"/>
                </a:lnTo>
                <a:lnTo>
                  <a:pt x="605" y="414"/>
                </a:lnTo>
                <a:lnTo>
                  <a:pt x="605" y="417"/>
                </a:lnTo>
                <a:lnTo>
                  <a:pt x="606" y="415"/>
                </a:lnTo>
                <a:lnTo>
                  <a:pt x="606" y="417"/>
                </a:lnTo>
                <a:lnTo>
                  <a:pt x="607" y="415"/>
                </a:lnTo>
                <a:lnTo>
                  <a:pt x="607" y="417"/>
                </a:lnTo>
                <a:lnTo>
                  <a:pt x="608" y="414"/>
                </a:lnTo>
                <a:lnTo>
                  <a:pt x="608" y="417"/>
                </a:lnTo>
                <a:lnTo>
                  <a:pt x="609" y="415"/>
                </a:lnTo>
                <a:lnTo>
                  <a:pt x="609" y="418"/>
                </a:lnTo>
                <a:lnTo>
                  <a:pt x="610" y="415"/>
                </a:lnTo>
                <a:lnTo>
                  <a:pt x="610" y="417"/>
                </a:lnTo>
                <a:lnTo>
                  <a:pt x="611" y="416"/>
                </a:lnTo>
                <a:lnTo>
                  <a:pt x="611" y="418"/>
                </a:lnTo>
                <a:lnTo>
                  <a:pt x="612" y="416"/>
                </a:lnTo>
                <a:lnTo>
                  <a:pt x="612" y="419"/>
                </a:lnTo>
                <a:lnTo>
                  <a:pt x="613" y="417"/>
                </a:lnTo>
                <a:lnTo>
                  <a:pt x="613" y="418"/>
                </a:lnTo>
                <a:lnTo>
                  <a:pt x="614" y="417"/>
                </a:lnTo>
                <a:lnTo>
                  <a:pt x="614" y="418"/>
                </a:lnTo>
                <a:lnTo>
                  <a:pt x="615" y="416"/>
                </a:lnTo>
                <a:lnTo>
                  <a:pt x="615" y="419"/>
                </a:lnTo>
                <a:lnTo>
                  <a:pt x="616" y="417"/>
                </a:lnTo>
                <a:lnTo>
                  <a:pt x="616" y="418"/>
                </a:lnTo>
                <a:lnTo>
                  <a:pt x="617" y="417"/>
                </a:lnTo>
                <a:lnTo>
                  <a:pt x="617" y="419"/>
                </a:lnTo>
                <a:lnTo>
                  <a:pt x="618" y="416"/>
                </a:lnTo>
                <a:lnTo>
                  <a:pt x="618" y="420"/>
                </a:lnTo>
                <a:lnTo>
                  <a:pt x="619" y="417"/>
                </a:lnTo>
                <a:lnTo>
                  <a:pt x="619" y="419"/>
                </a:lnTo>
                <a:lnTo>
                  <a:pt x="620" y="417"/>
                </a:lnTo>
                <a:lnTo>
                  <a:pt x="620" y="420"/>
                </a:lnTo>
                <a:lnTo>
                  <a:pt x="621" y="418"/>
                </a:lnTo>
                <a:lnTo>
                  <a:pt x="621" y="419"/>
                </a:lnTo>
                <a:lnTo>
                  <a:pt x="622" y="417"/>
                </a:lnTo>
                <a:lnTo>
                  <a:pt x="622" y="420"/>
                </a:lnTo>
                <a:lnTo>
                  <a:pt x="623" y="418"/>
                </a:lnTo>
                <a:lnTo>
                  <a:pt x="623" y="419"/>
                </a:lnTo>
                <a:lnTo>
                  <a:pt x="624" y="418"/>
                </a:lnTo>
                <a:lnTo>
                  <a:pt x="624" y="420"/>
                </a:lnTo>
                <a:lnTo>
                  <a:pt x="625" y="418"/>
                </a:lnTo>
                <a:lnTo>
                  <a:pt x="625" y="420"/>
                </a:lnTo>
                <a:lnTo>
                  <a:pt x="626" y="418"/>
                </a:lnTo>
                <a:lnTo>
                  <a:pt x="626" y="420"/>
                </a:lnTo>
                <a:lnTo>
                  <a:pt x="627" y="417"/>
                </a:lnTo>
                <a:lnTo>
                  <a:pt x="627" y="420"/>
                </a:lnTo>
                <a:lnTo>
                  <a:pt x="628" y="418"/>
                </a:lnTo>
                <a:lnTo>
                  <a:pt x="628" y="420"/>
                </a:lnTo>
                <a:lnTo>
                  <a:pt x="629" y="418"/>
                </a:lnTo>
                <a:lnTo>
                  <a:pt x="629" y="421"/>
                </a:lnTo>
                <a:lnTo>
                  <a:pt x="630" y="418"/>
                </a:lnTo>
                <a:lnTo>
                  <a:pt x="630" y="420"/>
                </a:lnTo>
                <a:lnTo>
                  <a:pt x="631" y="418"/>
                </a:lnTo>
                <a:lnTo>
                  <a:pt x="631" y="421"/>
                </a:lnTo>
                <a:lnTo>
                  <a:pt x="632" y="419"/>
                </a:lnTo>
                <a:lnTo>
                  <a:pt x="632" y="420"/>
                </a:lnTo>
                <a:lnTo>
                  <a:pt x="633" y="419"/>
                </a:lnTo>
                <a:lnTo>
                  <a:pt x="633" y="420"/>
                </a:lnTo>
                <a:lnTo>
                  <a:pt x="634" y="420"/>
                </a:lnTo>
                <a:lnTo>
                  <a:pt x="634" y="420"/>
                </a:lnTo>
                <a:lnTo>
                  <a:pt x="635" y="420"/>
                </a:lnTo>
                <a:lnTo>
                  <a:pt x="635" y="421"/>
                </a:lnTo>
                <a:lnTo>
                  <a:pt x="636" y="419"/>
                </a:lnTo>
                <a:lnTo>
                  <a:pt x="636" y="421"/>
                </a:lnTo>
                <a:lnTo>
                  <a:pt x="637" y="420"/>
                </a:lnTo>
                <a:lnTo>
                  <a:pt x="637" y="422"/>
                </a:lnTo>
                <a:lnTo>
                  <a:pt x="638" y="419"/>
                </a:lnTo>
                <a:lnTo>
                  <a:pt x="638" y="423"/>
                </a:lnTo>
                <a:lnTo>
                  <a:pt x="639" y="420"/>
                </a:lnTo>
                <a:lnTo>
                  <a:pt x="639" y="422"/>
                </a:lnTo>
                <a:lnTo>
                  <a:pt x="640" y="420"/>
                </a:lnTo>
                <a:lnTo>
                  <a:pt x="640" y="422"/>
                </a:lnTo>
                <a:lnTo>
                  <a:pt x="641" y="420"/>
                </a:lnTo>
                <a:lnTo>
                  <a:pt x="641" y="423"/>
                </a:lnTo>
                <a:lnTo>
                  <a:pt x="642" y="420"/>
                </a:lnTo>
                <a:lnTo>
                  <a:pt x="642" y="422"/>
                </a:lnTo>
                <a:lnTo>
                  <a:pt x="643" y="421"/>
                </a:lnTo>
                <a:lnTo>
                  <a:pt x="643" y="422"/>
                </a:lnTo>
                <a:lnTo>
                  <a:pt x="644" y="420"/>
                </a:lnTo>
                <a:lnTo>
                  <a:pt x="644" y="423"/>
                </a:lnTo>
                <a:lnTo>
                  <a:pt x="645" y="421"/>
                </a:lnTo>
                <a:lnTo>
                  <a:pt x="645" y="423"/>
                </a:lnTo>
                <a:lnTo>
                  <a:pt x="646" y="422"/>
                </a:lnTo>
                <a:lnTo>
                  <a:pt x="646" y="423"/>
                </a:lnTo>
                <a:lnTo>
                  <a:pt x="647" y="421"/>
                </a:lnTo>
                <a:lnTo>
                  <a:pt x="647" y="423"/>
                </a:lnTo>
                <a:lnTo>
                  <a:pt x="648" y="421"/>
                </a:lnTo>
                <a:lnTo>
                  <a:pt x="648" y="424"/>
                </a:lnTo>
                <a:lnTo>
                  <a:pt x="649" y="421"/>
                </a:lnTo>
                <a:lnTo>
                  <a:pt x="649" y="424"/>
                </a:lnTo>
                <a:lnTo>
                  <a:pt x="650" y="423"/>
                </a:lnTo>
                <a:lnTo>
                  <a:pt x="650" y="424"/>
                </a:lnTo>
                <a:lnTo>
                  <a:pt x="651" y="422"/>
                </a:lnTo>
                <a:lnTo>
                  <a:pt x="651" y="424"/>
                </a:lnTo>
                <a:lnTo>
                  <a:pt x="652" y="423"/>
                </a:lnTo>
                <a:lnTo>
                  <a:pt x="652" y="425"/>
                </a:lnTo>
                <a:lnTo>
                  <a:pt x="653" y="422"/>
                </a:lnTo>
                <a:lnTo>
                  <a:pt x="653" y="425"/>
                </a:lnTo>
                <a:lnTo>
                  <a:pt x="654" y="423"/>
                </a:lnTo>
                <a:lnTo>
                  <a:pt x="654" y="426"/>
                </a:lnTo>
                <a:lnTo>
                  <a:pt x="655" y="423"/>
                </a:lnTo>
                <a:lnTo>
                  <a:pt x="655" y="425"/>
                </a:lnTo>
                <a:lnTo>
                  <a:pt x="656" y="423"/>
                </a:lnTo>
                <a:lnTo>
                  <a:pt x="656" y="425"/>
                </a:lnTo>
                <a:lnTo>
                  <a:pt x="657" y="423"/>
                </a:lnTo>
                <a:lnTo>
                  <a:pt x="657" y="425"/>
                </a:lnTo>
                <a:lnTo>
                  <a:pt x="658" y="423"/>
                </a:lnTo>
                <a:lnTo>
                  <a:pt x="658" y="425"/>
                </a:lnTo>
                <a:lnTo>
                  <a:pt x="659" y="424"/>
                </a:lnTo>
                <a:lnTo>
                  <a:pt x="659" y="425"/>
                </a:lnTo>
                <a:lnTo>
                  <a:pt x="660" y="423"/>
                </a:lnTo>
                <a:lnTo>
                  <a:pt x="660" y="426"/>
                </a:lnTo>
                <a:lnTo>
                  <a:pt x="661" y="424"/>
                </a:lnTo>
                <a:lnTo>
                  <a:pt x="661" y="426"/>
                </a:lnTo>
                <a:lnTo>
                  <a:pt x="662" y="424"/>
                </a:lnTo>
                <a:lnTo>
                  <a:pt x="662" y="426"/>
                </a:lnTo>
                <a:lnTo>
                  <a:pt x="663" y="424"/>
                </a:lnTo>
                <a:lnTo>
                  <a:pt x="663" y="426"/>
                </a:lnTo>
                <a:lnTo>
                  <a:pt x="664" y="423"/>
                </a:lnTo>
                <a:lnTo>
                  <a:pt x="664" y="426"/>
                </a:lnTo>
                <a:lnTo>
                  <a:pt x="665" y="424"/>
                </a:lnTo>
                <a:lnTo>
                  <a:pt x="665" y="425"/>
                </a:lnTo>
                <a:lnTo>
                  <a:pt x="666" y="424"/>
                </a:lnTo>
                <a:lnTo>
                  <a:pt x="666" y="426"/>
                </a:lnTo>
                <a:lnTo>
                  <a:pt x="667" y="424"/>
                </a:lnTo>
                <a:lnTo>
                  <a:pt x="667" y="426"/>
                </a:lnTo>
                <a:lnTo>
                  <a:pt x="668" y="424"/>
                </a:lnTo>
                <a:lnTo>
                  <a:pt x="668" y="426"/>
                </a:lnTo>
                <a:lnTo>
                  <a:pt x="669" y="424"/>
                </a:lnTo>
                <a:lnTo>
                  <a:pt x="669" y="427"/>
                </a:lnTo>
                <a:lnTo>
                  <a:pt x="670" y="424"/>
                </a:lnTo>
                <a:lnTo>
                  <a:pt x="670" y="426"/>
                </a:lnTo>
                <a:lnTo>
                  <a:pt x="671" y="425"/>
                </a:lnTo>
                <a:lnTo>
                  <a:pt x="671" y="427"/>
                </a:lnTo>
                <a:lnTo>
                  <a:pt x="672" y="425"/>
                </a:lnTo>
                <a:lnTo>
                  <a:pt x="672" y="427"/>
                </a:lnTo>
                <a:lnTo>
                  <a:pt x="673" y="424"/>
                </a:lnTo>
                <a:lnTo>
                  <a:pt x="673" y="427"/>
                </a:lnTo>
                <a:lnTo>
                  <a:pt x="674" y="425"/>
                </a:lnTo>
                <a:lnTo>
                  <a:pt x="674" y="427"/>
                </a:lnTo>
                <a:lnTo>
                  <a:pt x="675" y="425"/>
                </a:lnTo>
                <a:lnTo>
                  <a:pt x="675" y="427"/>
                </a:lnTo>
                <a:lnTo>
                  <a:pt x="676" y="425"/>
                </a:lnTo>
                <a:lnTo>
                  <a:pt x="676" y="427"/>
                </a:lnTo>
                <a:lnTo>
                  <a:pt x="677" y="426"/>
                </a:lnTo>
                <a:lnTo>
                  <a:pt x="677" y="427"/>
                </a:lnTo>
                <a:lnTo>
                  <a:pt x="678" y="426"/>
                </a:lnTo>
                <a:lnTo>
                  <a:pt x="678" y="428"/>
                </a:lnTo>
                <a:lnTo>
                  <a:pt x="679" y="426"/>
                </a:lnTo>
                <a:lnTo>
                  <a:pt x="679" y="428"/>
                </a:lnTo>
                <a:lnTo>
                  <a:pt x="680" y="426"/>
                </a:lnTo>
                <a:lnTo>
                  <a:pt x="680" y="427"/>
                </a:lnTo>
                <a:lnTo>
                  <a:pt x="681" y="425"/>
                </a:lnTo>
                <a:lnTo>
                  <a:pt x="681" y="428"/>
                </a:lnTo>
                <a:lnTo>
                  <a:pt x="682" y="426"/>
                </a:lnTo>
                <a:lnTo>
                  <a:pt x="682" y="428"/>
                </a:lnTo>
                <a:lnTo>
                  <a:pt x="683" y="426"/>
                </a:lnTo>
                <a:lnTo>
                  <a:pt x="683" y="427"/>
                </a:lnTo>
                <a:lnTo>
                  <a:pt x="684" y="426"/>
                </a:lnTo>
                <a:lnTo>
                  <a:pt x="684" y="428"/>
                </a:lnTo>
                <a:lnTo>
                  <a:pt x="685" y="426"/>
                </a:lnTo>
                <a:lnTo>
                  <a:pt x="685" y="428"/>
                </a:lnTo>
                <a:lnTo>
                  <a:pt x="686" y="426"/>
                </a:lnTo>
                <a:lnTo>
                  <a:pt x="686" y="428"/>
                </a:lnTo>
                <a:lnTo>
                  <a:pt x="687" y="427"/>
                </a:lnTo>
                <a:lnTo>
                  <a:pt x="687" y="428"/>
                </a:lnTo>
                <a:lnTo>
                  <a:pt x="688" y="425"/>
                </a:lnTo>
                <a:lnTo>
                  <a:pt x="688" y="428"/>
                </a:lnTo>
                <a:lnTo>
                  <a:pt x="689" y="426"/>
                </a:lnTo>
                <a:lnTo>
                  <a:pt x="689" y="428"/>
                </a:lnTo>
                <a:lnTo>
                  <a:pt x="690" y="427"/>
                </a:lnTo>
                <a:lnTo>
                  <a:pt x="690" y="428"/>
                </a:lnTo>
                <a:lnTo>
                  <a:pt x="691" y="427"/>
                </a:lnTo>
                <a:lnTo>
                  <a:pt x="691" y="428"/>
                </a:lnTo>
                <a:lnTo>
                  <a:pt x="692" y="426"/>
                </a:lnTo>
                <a:lnTo>
                  <a:pt x="692" y="428"/>
                </a:lnTo>
                <a:lnTo>
                  <a:pt x="693" y="427"/>
                </a:lnTo>
                <a:lnTo>
                  <a:pt x="693" y="429"/>
                </a:lnTo>
                <a:lnTo>
                  <a:pt x="694" y="427"/>
                </a:lnTo>
                <a:lnTo>
                  <a:pt x="694" y="428"/>
                </a:lnTo>
                <a:lnTo>
                  <a:pt x="695" y="427"/>
                </a:lnTo>
                <a:lnTo>
                  <a:pt x="695" y="429"/>
                </a:lnTo>
                <a:lnTo>
                  <a:pt x="696" y="426"/>
                </a:lnTo>
                <a:lnTo>
                  <a:pt x="696" y="428"/>
                </a:lnTo>
                <a:lnTo>
                  <a:pt x="697" y="427"/>
                </a:lnTo>
                <a:lnTo>
                  <a:pt x="697" y="429"/>
                </a:lnTo>
                <a:lnTo>
                  <a:pt x="698" y="427"/>
                </a:lnTo>
                <a:lnTo>
                  <a:pt x="698" y="429"/>
                </a:lnTo>
                <a:lnTo>
                  <a:pt x="699" y="426"/>
                </a:lnTo>
                <a:lnTo>
                  <a:pt x="699" y="428"/>
                </a:lnTo>
                <a:lnTo>
                  <a:pt x="700" y="427"/>
                </a:lnTo>
                <a:lnTo>
                  <a:pt x="700" y="428"/>
                </a:lnTo>
                <a:lnTo>
                  <a:pt x="701" y="427"/>
                </a:lnTo>
                <a:lnTo>
                  <a:pt x="701" y="428"/>
                </a:lnTo>
                <a:lnTo>
                  <a:pt x="702" y="427"/>
                </a:lnTo>
                <a:lnTo>
                  <a:pt x="702" y="429"/>
                </a:lnTo>
                <a:lnTo>
                  <a:pt x="703" y="427"/>
                </a:lnTo>
                <a:lnTo>
                  <a:pt x="703" y="429"/>
                </a:lnTo>
                <a:lnTo>
                  <a:pt x="704" y="425"/>
                </a:lnTo>
                <a:lnTo>
                  <a:pt x="704" y="428"/>
                </a:lnTo>
                <a:lnTo>
                  <a:pt x="705" y="426"/>
                </a:lnTo>
                <a:lnTo>
                  <a:pt x="705" y="427"/>
                </a:lnTo>
                <a:lnTo>
                  <a:pt x="706" y="427"/>
                </a:lnTo>
                <a:lnTo>
                  <a:pt x="706" y="429"/>
                </a:lnTo>
                <a:lnTo>
                  <a:pt x="707" y="426"/>
                </a:lnTo>
                <a:lnTo>
                  <a:pt x="707" y="429"/>
                </a:lnTo>
                <a:lnTo>
                  <a:pt x="708" y="426"/>
                </a:lnTo>
                <a:lnTo>
                  <a:pt x="708" y="428"/>
                </a:lnTo>
                <a:lnTo>
                  <a:pt x="709" y="427"/>
                </a:lnTo>
                <a:lnTo>
                  <a:pt x="709" y="428"/>
                </a:lnTo>
                <a:lnTo>
                  <a:pt x="710" y="426"/>
                </a:lnTo>
                <a:lnTo>
                  <a:pt x="710" y="428"/>
                </a:lnTo>
                <a:lnTo>
                  <a:pt x="711" y="427"/>
                </a:lnTo>
                <a:lnTo>
                  <a:pt x="711" y="428"/>
                </a:lnTo>
                <a:lnTo>
                  <a:pt x="712" y="427"/>
                </a:lnTo>
                <a:lnTo>
                  <a:pt x="712" y="428"/>
                </a:lnTo>
                <a:lnTo>
                  <a:pt x="713" y="426"/>
                </a:lnTo>
                <a:lnTo>
                  <a:pt x="713" y="427"/>
                </a:lnTo>
                <a:lnTo>
                  <a:pt x="714" y="427"/>
                </a:lnTo>
                <a:lnTo>
                  <a:pt x="714" y="428"/>
                </a:lnTo>
                <a:lnTo>
                  <a:pt x="715" y="426"/>
                </a:lnTo>
                <a:lnTo>
                  <a:pt x="715" y="427"/>
                </a:lnTo>
                <a:lnTo>
                  <a:pt x="716" y="426"/>
                </a:lnTo>
                <a:lnTo>
                  <a:pt x="716" y="427"/>
                </a:lnTo>
                <a:lnTo>
                  <a:pt x="717" y="425"/>
                </a:lnTo>
                <a:lnTo>
                  <a:pt x="717" y="427"/>
                </a:lnTo>
                <a:lnTo>
                  <a:pt x="718" y="425"/>
                </a:lnTo>
                <a:lnTo>
                  <a:pt x="718" y="428"/>
                </a:lnTo>
                <a:lnTo>
                  <a:pt x="719" y="426"/>
                </a:lnTo>
                <a:lnTo>
                  <a:pt x="719" y="427"/>
                </a:lnTo>
                <a:lnTo>
                  <a:pt x="720" y="425"/>
                </a:lnTo>
                <a:lnTo>
                  <a:pt x="720" y="427"/>
                </a:lnTo>
                <a:lnTo>
                  <a:pt x="721" y="425"/>
                </a:lnTo>
                <a:lnTo>
                  <a:pt x="721" y="427"/>
                </a:lnTo>
                <a:lnTo>
                  <a:pt x="722" y="425"/>
                </a:lnTo>
                <a:lnTo>
                  <a:pt x="722" y="427"/>
                </a:lnTo>
                <a:lnTo>
                  <a:pt x="723" y="425"/>
                </a:lnTo>
                <a:lnTo>
                  <a:pt x="723" y="427"/>
                </a:lnTo>
                <a:lnTo>
                  <a:pt x="724" y="425"/>
                </a:lnTo>
                <a:lnTo>
                  <a:pt x="724" y="426"/>
                </a:lnTo>
                <a:lnTo>
                  <a:pt x="725" y="425"/>
                </a:lnTo>
                <a:lnTo>
                  <a:pt x="725" y="426"/>
                </a:lnTo>
                <a:lnTo>
                  <a:pt x="726" y="424"/>
                </a:lnTo>
                <a:lnTo>
                  <a:pt x="726" y="426"/>
                </a:lnTo>
                <a:lnTo>
                  <a:pt x="727" y="424"/>
                </a:lnTo>
                <a:lnTo>
                  <a:pt x="727" y="426"/>
                </a:lnTo>
                <a:lnTo>
                  <a:pt x="728" y="424"/>
                </a:lnTo>
                <a:lnTo>
                  <a:pt x="728" y="427"/>
                </a:lnTo>
                <a:lnTo>
                  <a:pt x="729" y="424"/>
                </a:lnTo>
                <a:lnTo>
                  <a:pt x="729" y="426"/>
                </a:lnTo>
                <a:lnTo>
                  <a:pt x="730" y="424"/>
                </a:lnTo>
                <a:lnTo>
                  <a:pt x="730" y="426"/>
                </a:lnTo>
                <a:lnTo>
                  <a:pt x="731" y="423"/>
                </a:lnTo>
                <a:lnTo>
                  <a:pt x="731" y="425"/>
                </a:lnTo>
                <a:lnTo>
                  <a:pt x="732" y="423"/>
                </a:lnTo>
                <a:lnTo>
                  <a:pt x="732" y="426"/>
                </a:lnTo>
                <a:lnTo>
                  <a:pt x="733" y="424"/>
                </a:lnTo>
                <a:lnTo>
                  <a:pt x="733" y="426"/>
                </a:lnTo>
                <a:lnTo>
                  <a:pt x="734" y="423"/>
                </a:lnTo>
                <a:lnTo>
                  <a:pt x="734" y="425"/>
                </a:lnTo>
                <a:lnTo>
                  <a:pt x="735" y="424"/>
                </a:lnTo>
                <a:lnTo>
                  <a:pt x="735" y="426"/>
                </a:lnTo>
                <a:lnTo>
                  <a:pt x="736" y="424"/>
                </a:lnTo>
                <a:lnTo>
                  <a:pt x="736" y="426"/>
                </a:lnTo>
                <a:lnTo>
                  <a:pt x="737" y="425"/>
                </a:lnTo>
                <a:lnTo>
                  <a:pt x="737" y="426"/>
                </a:lnTo>
                <a:lnTo>
                  <a:pt x="738" y="425"/>
                </a:lnTo>
                <a:lnTo>
                  <a:pt x="738" y="427"/>
                </a:lnTo>
                <a:lnTo>
                  <a:pt x="739" y="424"/>
                </a:lnTo>
                <a:lnTo>
                  <a:pt x="739" y="427"/>
                </a:lnTo>
                <a:lnTo>
                  <a:pt x="740" y="425"/>
                </a:lnTo>
                <a:lnTo>
                  <a:pt x="740" y="428"/>
                </a:lnTo>
                <a:lnTo>
                  <a:pt x="741" y="425"/>
                </a:lnTo>
                <a:lnTo>
                  <a:pt x="741" y="428"/>
                </a:lnTo>
                <a:lnTo>
                  <a:pt x="742" y="425"/>
                </a:lnTo>
                <a:lnTo>
                  <a:pt x="742" y="429"/>
                </a:lnTo>
                <a:lnTo>
                  <a:pt x="743" y="426"/>
                </a:lnTo>
                <a:lnTo>
                  <a:pt x="743" y="427"/>
                </a:lnTo>
                <a:lnTo>
                  <a:pt x="744" y="426"/>
                </a:lnTo>
                <a:lnTo>
                  <a:pt x="744" y="428"/>
                </a:lnTo>
                <a:lnTo>
                  <a:pt x="745" y="426"/>
                </a:lnTo>
                <a:lnTo>
                  <a:pt x="745" y="427"/>
                </a:lnTo>
                <a:lnTo>
                  <a:pt x="746" y="426"/>
                </a:lnTo>
                <a:lnTo>
                  <a:pt x="746" y="428"/>
                </a:lnTo>
                <a:lnTo>
                  <a:pt x="747" y="427"/>
                </a:lnTo>
                <a:lnTo>
                  <a:pt x="747" y="429"/>
                </a:lnTo>
                <a:lnTo>
                  <a:pt x="748" y="427"/>
                </a:lnTo>
                <a:lnTo>
                  <a:pt x="748" y="428"/>
                </a:lnTo>
                <a:lnTo>
                  <a:pt x="749" y="426"/>
                </a:lnTo>
                <a:lnTo>
                  <a:pt x="749" y="429"/>
                </a:lnTo>
                <a:lnTo>
                  <a:pt x="750" y="427"/>
                </a:lnTo>
                <a:lnTo>
                  <a:pt x="750" y="429"/>
                </a:lnTo>
                <a:lnTo>
                  <a:pt x="751" y="427"/>
                </a:lnTo>
                <a:lnTo>
                  <a:pt x="751" y="429"/>
                </a:lnTo>
                <a:lnTo>
                  <a:pt x="752" y="427"/>
                </a:lnTo>
                <a:lnTo>
                  <a:pt x="752" y="429"/>
                </a:lnTo>
                <a:lnTo>
                  <a:pt x="753" y="428"/>
                </a:lnTo>
                <a:lnTo>
                  <a:pt x="753" y="431"/>
                </a:lnTo>
                <a:lnTo>
                  <a:pt x="754" y="429"/>
                </a:lnTo>
                <a:lnTo>
                  <a:pt x="754" y="430"/>
                </a:lnTo>
                <a:lnTo>
                  <a:pt x="755" y="429"/>
                </a:lnTo>
                <a:lnTo>
                  <a:pt x="755" y="431"/>
                </a:lnTo>
                <a:lnTo>
                  <a:pt x="756" y="428"/>
                </a:lnTo>
                <a:lnTo>
                  <a:pt x="756" y="432"/>
                </a:lnTo>
                <a:lnTo>
                  <a:pt x="757" y="429"/>
                </a:lnTo>
                <a:lnTo>
                  <a:pt x="757" y="430"/>
                </a:lnTo>
                <a:lnTo>
                  <a:pt x="758" y="429"/>
                </a:lnTo>
                <a:lnTo>
                  <a:pt x="758" y="431"/>
                </a:lnTo>
                <a:lnTo>
                  <a:pt x="759" y="429"/>
                </a:lnTo>
                <a:lnTo>
                  <a:pt x="759" y="432"/>
                </a:lnTo>
                <a:lnTo>
                  <a:pt x="760" y="429"/>
                </a:lnTo>
                <a:lnTo>
                  <a:pt x="760" y="431"/>
                </a:lnTo>
                <a:lnTo>
                  <a:pt x="761" y="430"/>
                </a:lnTo>
                <a:lnTo>
                  <a:pt x="761" y="431"/>
                </a:lnTo>
                <a:lnTo>
                  <a:pt x="762" y="429"/>
                </a:lnTo>
                <a:lnTo>
                  <a:pt x="762" y="431"/>
                </a:lnTo>
                <a:lnTo>
                  <a:pt x="763" y="430"/>
                </a:lnTo>
                <a:lnTo>
                  <a:pt x="763" y="431"/>
                </a:lnTo>
                <a:lnTo>
                  <a:pt x="764" y="430"/>
                </a:lnTo>
                <a:lnTo>
                  <a:pt x="764" y="432"/>
                </a:lnTo>
                <a:lnTo>
                  <a:pt x="765" y="429"/>
                </a:lnTo>
                <a:lnTo>
                  <a:pt x="765" y="431"/>
                </a:lnTo>
                <a:lnTo>
                  <a:pt x="766" y="429"/>
                </a:lnTo>
                <a:lnTo>
                  <a:pt x="766" y="432"/>
                </a:lnTo>
                <a:lnTo>
                  <a:pt x="767" y="430"/>
                </a:lnTo>
                <a:lnTo>
                  <a:pt x="767" y="432"/>
                </a:lnTo>
                <a:lnTo>
                  <a:pt x="768" y="430"/>
                </a:lnTo>
                <a:lnTo>
                  <a:pt x="768" y="432"/>
                </a:lnTo>
                <a:lnTo>
                  <a:pt x="769" y="430"/>
                </a:lnTo>
                <a:lnTo>
                  <a:pt x="769" y="432"/>
                </a:lnTo>
                <a:lnTo>
                  <a:pt x="770" y="429"/>
                </a:lnTo>
                <a:lnTo>
                  <a:pt x="770" y="432"/>
                </a:lnTo>
                <a:lnTo>
                  <a:pt x="771" y="430"/>
                </a:lnTo>
                <a:lnTo>
                  <a:pt x="771" y="432"/>
                </a:lnTo>
                <a:lnTo>
                  <a:pt x="772" y="431"/>
                </a:lnTo>
                <a:lnTo>
                  <a:pt x="772" y="432"/>
                </a:lnTo>
                <a:lnTo>
                  <a:pt x="773" y="431"/>
                </a:lnTo>
                <a:lnTo>
                  <a:pt x="773" y="433"/>
                </a:lnTo>
                <a:lnTo>
                  <a:pt x="774" y="431"/>
                </a:lnTo>
                <a:lnTo>
                  <a:pt x="774" y="432"/>
                </a:lnTo>
                <a:lnTo>
                  <a:pt x="775" y="430"/>
                </a:lnTo>
                <a:lnTo>
                  <a:pt x="775" y="433"/>
                </a:lnTo>
                <a:lnTo>
                  <a:pt x="776" y="430"/>
                </a:lnTo>
                <a:lnTo>
                  <a:pt x="776" y="432"/>
                </a:lnTo>
                <a:lnTo>
                  <a:pt x="777" y="429"/>
                </a:lnTo>
                <a:lnTo>
                  <a:pt x="777" y="434"/>
                </a:lnTo>
                <a:lnTo>
                  <a:pt x="778" y="431"/>
                </a:lnTo>
                <a:lnTo>
                  <a:pt x="778" y="433"/>
                </a:lnTo>
                <a:lnTo>
                  <a:pt x="779" y="430"/>
                </a:lnTo>
                <a:lnTo>
                  <a:pt x="779" y="432"/>
                </a:lnTo>
                <a:lnTo>
                  <a:pt x="780" y="430"/>
                </a:lnTo>
                <a:lnTo>
                  <a:pt x="780" y="432"/>
                </a:lnTo>
                <a:lnTo>
                  <a:pt x="781" y="431"/>
                </a:lnTo>
                <a:lnTo>
                  <a:pt x="781" y="433"/>
                </a:lnTo>
                <a:lnTo>
                  <a:pt x="782" y="430"/>
                </a:lnTo>
                <a:lnTo>
                  <a:pt x="782" y="433"/>
                </a:lnTo>
                <a:lnTo>
                  <a:pt x="783" y="430"/>
                </a:lnTo>
                <a:lnTo>
                  <a:pt x="783" y="433"/>
                </a:lnTo>
                <a:lnTo>
                  <a:pt x="784" y="431"/>
                </a:lnTo>
                <a:lnTo>
                  <a:pt x="784" y="433"/>
                </a:lnTo>
                <a:lnTo>
                  <a:pt x="785" y="431"/>
                </a:lnTo>
                <a:lnTo>
                  <a:pt x="785" y="433"/>
                </a:lnTo>
                <a:lnTo>
                  <a:pt x="786" y="431"/>
                </a:lnTo>
                <a:lnTo>
                  <a:pt x="786" y="433"/>
                </a:lnTo>
                <a:lnTo>
                  <a:pt x="787" y="431"/>
                </a:lnTo>
                <a:lnTo>
                  <a:pt x="787" y="433"/>
                </a:lnTo>
                <a:lnTo>
                  <a:pt x="788" y="431"/>
                </a:lnTo>
                <a:lnTo>
                  <a:pt x="788" y="433"/>
                </a:lnTo>
                <a:lnTo>
                  <a:pt x="789" y="430"/>
                </a:lnTo>
                <a:lnTo>
                  <a:pt x="789" y="433"/>
                </a:lnTo>
                <a:lnTo>
                  <a:pt x="790" y="431"/>
                </a:lnTo>
                <a:lnTo>
                  <a:pt x="790" y="433"/>
                </a:lnTo>
                <a:lnTo>
                  <a:pt x="791" y="432"/>
                </a:lnTo>
                <a:lnTo>
                  <a:pt x="791" y="434"/>
                </a:lnTo>
                <a:lnTo>
                  <a:pt x="792" y="432"/>
                </a:lnTo>
                <a:lnTo>
                  <a:pt x="792" y="433"/>
                </a:lnTo>
                <a:lnTo>
                  <a:pt x="793" y="432"/>
                </a:lnTo>
                <a:lnTo>
                  <a:pt x="793" y="434"/>
                </a:lnTo>
                <a:lnTo>
                  <a:pt x="794" y="431"/>
                </a:lnTo>
                <a:lnTo>
                  <a:pt x="794" y="434"/>
                </a:lnTo>
                <a:lnTo>
                  <a:pt x="795" y="432"/>
                </a:lnTo>
                <a:lnTo>
                  <a:pt x="795" y="434"/>
                </a:lnTo>
                <a:lnTo>
                  <a:pt x="796" y="431"/>
                </a:lnTo>
                <a:lnTo>
                  <a:pt x="796" y="435"/>
                </a:lnTo>
                <a:lnTo>
                  <a:pt x="797" y="431"/>
                </a:lnTo>
                <a:lnTo>
                  <a:pt x="797" y="434"/>
                </a:lnTo>
                <a:lnTo>
                  <a:pt x="798" y="432"/>
                </a:lnTo>
                <a:lnTo>
                  <a:pt x="798" y="434"/>
                </a:lnTo>
                <a:lnTo>
                  <a:pt x="799" y="432"/>
                </a:lnTo>
                <a:lnTo>
                  <a:pt x="799" y="434"/>
                </a:lnTo>
                <a:lnTo>
                  <a:pt x="800" y="432"/>
                </a:lnTo>
                <a:lnTo>
                  <a:pt x="800" y="433"/>
                </a:lnTo>
                <a:lnTo>
                  <a:pt x="801" y="433"/>
                </a:lnTo>
                <a:lnTo>
                  <a:pt x="801" y="435"/>
                </a:lnTo>
                <a:lnTo>
                  <a:pt x="802" y="432"/>
                </a:lnTo>
                <a:lnTo>
                  <a:pt x="802" y="435"/>
                </a:lnTo>
                <a:lnTo>
                  <a:pt x="803" y="433"/>
                </a:lnTo>
                <a:lnTo>
                  <a:pt x="803" y="434"/>
                </a:lnTo>
                <a:lnTo>
                  <a:pt x="804" y="432"/>
                </a:lnTo>
                <a:lnTo>
                  <a:pt x="804" y="434"/>
                </a:lnTo>
                <a:lnTo>
                  <a:pt x="805" y="433"/>
                </a:lnTo>
                <a:lnTo>
                  <a:pt x="805" y="435"/>
                </a:lnTo>
                <a:lnTo>
                  <a:pt x="806" y="434"/>
                </a:lnTo>
                <a:lnTo>
                  <a:pt x="806" y="435"/>
                </a:lnTo>
                <a:lnTo>
                  <a:pt x="807" y="435"/>
                </a:lnTo>
                <a:lnTo>
                  <a:pt x="807" y="436"/>
                </a:lnTo>
                <a:lnTo>
                  <a:pt x="808" y="435"/>
                </a:lnTo>
                <a:lnTo>
                  <a:pt x="808" y="436"/>
                </a:lnTo>
                <a:lnTo>
                  <a:pt x="809" y="435"/>
                </a:lnTo>
                <a:lnTo>
                  <a:pt x="809" y="437"/>
                </a:lnTo>
                <a:lnTo>
                  <a:pt x="810" y="437"/>
                </a:lnTo>
                <a:lnTo>
                  <a:pt x="810" y="440"/>
                </a:lnTo>
                <a:lnTo>
                  <a:pt x="811" y="437"/>
                </a:lnTo>
                <a:lnTo>
                  <a:pt x="811" y="440"/>
                </a:lnTo>
                <a:lnTo>
                  <a:pt x="812" y="440"/>
                </a:lnTo>
                <a:lnTo>
                  <a:pt x="812" y="442"/>
                </a:lnTo>
                <a:lnTo>
                  <a:pt x="813" y="441"/>
                </a:lnTo>
                <a:lnTo>
                  <a:pt x="813" y="442"/>
                </a:lnTo>
                <a:lnTo>
                  <a:pt x="814" y="443"/>
                </a:lnTo>
                <a:lnTo>
                  <a:pt x="814" y="447"/>
                </a:lnTo>
                <a:lnTo>
                  <a:pt x="815" y="446"/>
                </a:lnTo>
                <a:lnTo>
                  <a:pt x="815" y="449"/>
                </a:lnTo>
                <a:lnTo>
                  <a:pt x="816" y="449"/>
                </a:lnTo>
                <a:lnTo>
                  <a:pt x="816" y="452"/>
                </a:lnTo>
                <a:lnTo>
                  <a:pt x="817" y="452"/>
                </a:lnTo>
                <a:lnTo>
                  <a:pt x="817" y="457"/>
                </a:lnTo>
                <a:lnTo>
                  <a:pt x="818" y="457"/>
                </a:lnTo>
                <a:lnTo>
                  <a:pt x="818" y="460"/>
                </a:lnTo>
                <a:lnTo>
                  <a:pt x="819" y="461"/>
                </a:lnTo>
                <a:lnTo>
                  <a:pt x="819" y="464"/>
                </a:lnTo>
                <a:lnTo>
                  <a:pt x="820" y="465"/>
                </a:lnTo>
                <a:lnTo>
                  <a:pt x="820" y="470"/>
                </a:lnTo>
                <a:lnTo>
                  <a:pt x="821" y="471"/>
                </a:lnTo>
                <a:lnTo>
                  <a:pt x="821" y="477"/>
                </a:lnTo>
                <a:lnTo>
                  <a:pt x="822" y="478"/>
                </a:lnTo>
                <a:lnTo>
                  <a:pt x="822" y="482"/>
                </a:lnTo>
                <a:lnTo>
                  <a:pt x="823" y="482"/>
                </a:lnTo>
                <a:lnTo>
                  <a:pt x="823" y="488"/>
                </a:lnTo>
                <a:lnTo>
                  <a:pt x="824" y="487"/>
                </a:lnTo>
                <a:lnTo>
                  <a:pt x="824" y="494"/>
                </a:lnTo>
                <a:lnTo>
                  <a:pt x="825" y="495"/>
                </a:lnTo>
                <a:lnTo>
                  <a:pt x="825" y="499"/>
                </a:lnTo>
                <a:lnTo>
                  <a:pt x="826" y="501"/>
                </a:lnTo>
                <a:lnTo>
                  <a:pt x="826" y="508"/>
                </a:lnTo>
                <a:lnTo>
                  <a:pt x="827" y="508"/>
                </a:lnTo>
                <a:lnTo>
                  <a:pt x="827" y="514"/>
                </a:lnTo>
                <a:lnTo>
                  <a:pt x="828" y="514"/>
                </a:lnTo>
                <a:lnTo>
                  <a:pt x="828" y="518"/>
                </a:lnTo>
                <a:lnTo>
                  <a:pt x="829" y="520"/>
                </a:lnTo>
                <a:lnTo>
                  <a:pt x="829" y="524"/>
                </a:lnTo>
                <a:lnTo>
                  <a:pt x="830" y="525"/>
                </a:lnTo>
                <a:lnTo>
                  <a:pt x="830" y="530"/>
                </a:lnTo>
                <a:lnTo>
                  <a:pt x="831" y="531"/>
                </a:lnTo>
                <a:lnTo>
                  <a:pt x="831" y="533"/>
                </a:lnTo>
                <a:lnTo>
                  <a:pt x="832" y="535"/>
                </a:lnTo>
                <a:lnTo>
                  <a:pt x="832" y="539"/>
                </a:lnTo>
                <a:lnTo>
                  <a:pt x="833" y="539"/>
                </a:lnTo>
                <a:lnTo>
                  <a:pt x="833" y="540"/>
                </a:lnTo>
                <a:lnTo>
                  <a:pt x="834" y="540"/>
                </a:lnTo>
                <a:lnTo>
                  <a:pt x="834" y="542"/>
                </a:lnTo>
                <a:lnTo>
                  <a:pt x="835" y="542"/>
                </a:lnTo>
                <a:lnTo>
                  <a:pt x="835" y="544"/>
                </a:lnTo>
                <a:lnTo>
                  <a:pt x="836" y="542"/>
                </a:lnTo>
                <a:lnTo>
                  <a:pt x="836" y="545"/>
                </a:lnTo>
                <a:lnTo>
                  <a:pt x="837" y="543"/>
                </a:lnTo>
                <a:lnTo>
                  <a:pt x="837" y="544"/>
                </a:lnTo>
                <a:lnTo>
                  <a:pt x="838" y="540"/>
                </a:lnTo>
                <a:lnTo>
                  <a:pt x="838" y="544"/>
                </a:lnTo>
                <a:lnTo>
                  <a:pt x="839" y="540"/>
                </a:lnTo>
                <a:lnTo>
                  <a:pt x="839" y="542"/>
                </a:lnTo>
                <a:lnTo>
                  <a:pt x="840" y="535"/>
                </a:lnTo>
                <a:lnTo>
                  <a:pt x="840" y="539"/>
                </a:lnTo>
                <a:lnTo>
                  <a:pt x="841" y="532"/>
                </a:lnTo>
                <a:lnTo>
                  <a:pt x="841" y="536"/>
                </a:lnTo>
                <a:lnTo>
                  <a:pt x="842" y="529"/>
                </a:lnTo>
                <a:lnTo>
                  <a:pt x="842" y="532"/>
                </a:lnTo>
                <a:lnTo>
                  <a:pt x="843" y="524"/>
                </a:lnTo>
                <a:lnTo>
                  <a:pt x="843" y="528"/>
                </a:lnTo>
                <a:lnTo>
                  <a:pt x="844" y="520"/>
                </a:lnTo>
                <a:lnTo>
                  <a:pt x="844" y="524"/>
                </a:lnTo>
                <a:lnTo>
                  <a:pt x="845" y="513"/>
                </a:lnTo>
                <a:lnTo>
                  <a:pt x="845" y="520"/>
                </a:lnTo>
                <a:lnTo>
                  <a:pt x="846" y="510"/>
                </a:lnTo>
                <a:lnTo>
                  <a:pt x="846" y="514"/>
                </a:lnTo>
                <a:lnTo>
                  <a:pt x="847" y="504"/>
                </a:lnTo>
                <a:lnTo>
                  <a:pt x="847" y="509"/>
                </a:lnTo>
                <a:lnTo>
                  <a:pt x="848" y="499"/>
                </a:lnTo>
                <a:lnTo>
                  <a:pt x="848" y="504"/>
                </a:lnTo>
                <a:lnTo>
                  <a:pt x="849" y="494"/>
                </a:lnTo>
                <a:lnTo>
                  <a:pt x="849" y="500"/>
                </a:lnTo>
                <a:lnTo>
                  <a:pt x="850" y="489"/>
                </a:lnTo>
                <a:lnTo>
                  <a:pt x="850" y="494"/>
                </a:lnTo>
                <a:lnTo>
                  <a:pt x="851" y="484"/>
                </a:lnTo>
                <a:lnTo>
                  <a:pt x="851" y="488"/>
                </a:lnTo>
                <a:lnTo>
                  <a:pt x="852" y="479"/>
                </a:lnTo>
                <a:lnTo>
                  <a:pt x="852" y="483"/>
                </a:lnTo>
                <a:lnTo>
                  <a:pt x="853" y="475"/>
                </a:lnTo>
                <a:lnTo>
                  <a:pt x="853" y="480"/>
                </a:lnTo>
                <a:lnTo>
                  <a:pt x="854" y="471"/>
                </a:lnTo>
                <a:lnTo>
                  <a:pt x="854" y="476"/>
                </a:lnTo>
                <a:lnTo>
                  <a:pt x="855" y="468"/>
                </a:lnTo>
                <a:lnTo>
                  <a:pt x="855" y="472"/>
                </a:lnTo>
                <a:lnTo>
                  <a:pt x="856" y="464"/>
                </a:lnTo>
                <a:lnTo>
                  <a:pt x="856" y="467"/>
                </a:lnTo>
                <a:lnTo>
                  <a:pt x="857" y="460"/>
                </a:lnTo>
                <a:lnTo>
                  <a:pt x="857" y="465"/>
                </a:lnTo>
                <a:lnTo>
                  <a:pt x="858" y="457"/>
                </a:lnTo>
                <a:lnTo>
                  <a:pt x="858" y="461"/>
                </a:lnTo>
                <a:lnTo>
                  <a:pt x="859" y="454"/>
                </a:lnTo>
                <a:lnTo>
                  <a:pt x="859" y="458"/>
                </a:lnTo>
                <a:lnTo>
                  <a:pt x="860" y="452"/>
                </a:lnTo>
                <a:lnTo>
                  <a:pt x="860" y="457"/>
                </a:lnTo>
                <a:lnTo>
                  <a:pt x="861" y="452"/>
                </a:lnTo>
                <a:lnTo>
                  <a:pt x="861" y="455"/>
                </a:lnTo>
                <a:lnTo>
                  <a:pt x="862" y="451"/>
                </a:lnTo>
                <a:lnTo>
                  <a:pt x="862" y="452"/>
                </a:lnTo>
                <a:lnTo>
                  <a:pt x="863" y="448"/>
                </a:lnTo>
                <a:lnTo>
                  <a:pt x="863" y="451"/>
                </a:lnTo>
                <a:lnTo>
                  <a:pt x="864" y="447"/>
                </a:lnTo>
                <a:lnTo>
                  <a:pt x="864" y="449"/>
                </a:lnTo>
                <a:lnTo>
                  <a:pt x="865" y="445"/>
                </a:lnTo>
                <a:lnTo>
                  <a:pt x="865" y="448"/>
                </a:lnTo>
                <a:lnTo>
                  <a:pt x="866" y="444"/>
                </a:lnTo>
                <a:lnTo>
                  <a:pt x="866" y="447"/>
                </a:lnTo>
                <a:lnTo>
                  <a:pt x="867" y="442"/>
                </a:lnTo>
                <a:lnTo>
                  <a:pt x="867" y="445"/>
                </a:lnTo>
                <a:lnTo>
                  <a:pt x="868" y="442"/>
                </a:lnTo>
                <a:lnTo>
                  <a:pt x="868" y="444"/>
                </a:lnTo>
                <a:lnTo>
                  <a:pt x="869" y="441"/>
                </a:lnTo>
                <a:lnTo>
                  <a:pt x="869" y="444"/>
                </a:lnTo>
                <a:lnTo>
                  <a:pt x="870" y="441"/>
                </a:lnTo>
                <a:lnTo>
                  <a:pt x="870" y="443"/>
                </a:lnTo>
                <a:lnTo>
                  <a:pt x="871" y="440"/>
                </a:lnTo>
                <a:lnTo>
                  <a:pt x="871" y="442"/>
                </a:lnTo>
                <a:lnTo>
                  <a:pt x="872" y="439"/>
                </a:lnTo>
                <a:lnTo>
                  <a:pt x="872" y="442"/>
                </a:lnTo>
                <a:lnTo>
                  <a:pt x="873" y="440"/>
                </a:lnTo>
                <a:lnTo>
                  <a:pt x="873" y="441"/>
                </a:lnTo>
                <a:lnTo>
                  <a:pt x="874" y="440"/>
                </a:lnTo>
                <a:lnTo>
                  <a:pt x="874" y="441"/>
                </a:lnTo>
                <a:lnTo>
                  <a:pt x="875" y="438"/>
                </a:lnTo>
                <a:lnTo>
                  <a:pt x="875" y="441"/>
                </a:lnTo>
                <a:lnTo>
                  <a:pt x="876" y="438"/>
                </a:lnTo>
                <a:lnTo>
                  <a:pt x="876" y="441"/>
                </a:lnTo>
                <a:lnTo>
                  <a:pt x="877" y="438"/>
                </a:lnTo>
                <a:lnTo>
                  <a:pt x="877" y="441"/>
                </a:lnTo>
                <a:lnTo>
                  <a:pt x="878" y="438"/>
                </a:lnTo>
                <a:lnTo>
                  <a:pt x="878" y="440"/>
                </a:lnTo>
                <a:lnTo>
                  <a:pt x="879" y="437"/>
                </a:lnTo>
                <a:lnTo>
                  <a:pt x="879" y="440"/>
                </a:lnTo>
                <a:lnTo>
                  <a:pt x="880" y="437"/>
                </a:lnTo>
                <a:lnTo>
                  <a:pt x="880" y="440"/>
                </a:lnTo>
                <a:lnTo>
                  <a:pt x="881" y="438"/>
                </a:lnTo>
                <a:lnTo>
                  <a:pt x="881" y="440"/>
                </a:lnTo>
                <a:lnTo>
                  <a:pt x="882" y="437"/>
                </a:lnTo>
                <a:lnTo>
                  <a:pt x="882" y="439"/>
                </a:lnTo>
                <a:lnTo>
                  <a:pt x="883" y="437"/>
                </a:lnTo>
                <a:lnTo>
                  <a:pt x="883" y="439"/>
                </a:lnTo>
                <a:lnTo>
                  <a:pt x="884" y="435"/>
                </a:lnTo>
                <a:lnTo>
                  <a:pt x="884" y="439"/>
                </a:lnTo>
                <a:lnTo>
                  <a:pt x="885" y="437"/>
                </a:lnTo>
                <a:lnTo>
                  <a:pt x="885" y="438"/>
                </a:lnTo>
                <a:lnTo>
                  <a:pt x="886" y="436"/>
                </a:lnTo>
                <a:lnTo>
                  <a:pt x="886" y="438"/>
                </a:lnTo>
                <a:lnTo>
                  <a:pt x="887" y="436"/>
                </a:lnTo>
                <a:lnTo>
                  <a:pt x="887" y="439"/>
                </a:lnTo>
                <a:lnTo>
                  <a:pt x="888" y="438"/>
                </a:lnTo>
                <a:lnTo>
                  <a:pt x="888" y="439"/>
                </a:lnTo>
                <a:lnTo>
                  <a:pt x="889" y="436"/>
                </a:lnTo>
                <a:lnTo>
                  <a:pt x="889" y="438"/>
                </a:lnTo>
                <a:lnTo>
                  <a:pt x="890" y="437"/>
                </a:lnTo>
                <a:lnTo>
                  <a:pt x="890" y="439"/>
                </a:lnTo>
                <a:lnTo>
                  <a:pt x="891" y="436"/>
                </a:lnTo>
                <a:lnTo>
                  <a:pt x="891" y="438"/>
                </a:lnTo>
                <a:lnTo>
                  <a:pt x="892" y="436"/>
                </a:lnTo>
                <a:lnTo>
                  <a:pt x="892" y="438"/>
                </a:lnTo>
                <a:lnTo>
                  <a:pt x="893" y="436"/>
                </a:lnTo>
                <a:lnTo>
                  <a:pt x="893" y="439"/>
                </a:lnTo>
                <a:lnTo>
                  <a:pt x="894" y="436"/>
                </a:lnTo>
                <a:lnTo>
                  <a:pt x="894" y="438"/>
                </a:lnTo>
                <a:lnTo>
                  <a:pt x="895" y="436"/>
                </a:lnTo>
                <a:lnTo>
                  <a:pt x="895" y="438"/>
                </a:lnTo>
                <a:lnTo>
                  <a:pt x="896" y="436"/>
                </a:lnTo>
                <a:lnTo>
                  <a:pt x="896" y="438"/>
                </a:lnTo>
                <a:lnTo>
                  <a:pt x="897" y="436"/>
                </a:lnTo>
                <a:lnTo>
                  <a:pt x="897" y="439"/>
                </a:lnTo>
                <a:lnTo>
                  <a:pt x="898" y="436"/>
                </a:lnTo>
                <a:lnTo>
                  <a:pt x="898" y="439"/>
                </a:lnTo>
                <a:lnTo>
                  <a:pt x="899" y="436"/>
                </a:lnTo>
                <a:lnTo>
                  <a:pt x="899" y="439"/>
                </a:lnTo>
                <a:lnTo>
                  <a:pt x="900" y="437"/>
                </a:lnTo>
                <a:lnTo>
                  <a:pt x="900" y="438"/>
                </a:lnTo>
                <a:lnTo>
                  <a:pt x="901" y="436"/>
                </a:lnTo>
                <a:lnTo>
                  <a:pt x="901" y="439"/>
                </a:lnTo>
                <a:lnTo>
                  <a:pt x="902" y="436"/>
                </a:lnTo>
                <a:lnTo>
                  <a:pt x="902" y="438"/>
                </a:lnTo>
                <a:lnTo>
                  <a:pt x="903" y="436"/>
                </a:lnTo>
                <a:lnTo>
                  <a:pt x="903" y="437"/>
                </a:lnTo>
                <a:lnTo>
                  <a:pt x="904" y="436"/>
                </a:lnTo>
                <a:lnTo>
                  <a:pt x="904" y="438"/>
                </a:lnTo>
                <a:lnTo>
                  <a:pt x="905" y="437"/>
                </a:lnTo>
                <a:lnTo>
                  <a:pt x="905" y="438"/>
                </a:lnTo>
                <a:lnTo>
                  <a:pt x="906" y="436"/>
                </a:lnTo>
                <a:lnTo>
                  <a:pt x="906" y="438"/>
                </a:lnTo>
                <a:lnTo>
                  <a:pt x="907" y="436"/>
                </a:lnTo>
                <a:lnTo>
                  <a:pt x="907" y="438"/>
                </a:lnTo>
                <a:lnTo>
                  <a:pt x="908" y="436"/>
                </a:lnTo>
                <a:lnTo>
                  <a:pt x="908" y="439"/>
                </a:lnTo>
                <a:lnTo>
                  <a:pt x="909" y="437"/>
                </a:lnTo>
                <a:lnTo>
                  <a:pt x="909" y="439"/>
                </a:lnTo>
                <a:lnTo>
                  <a:pt x="910" y="435"/>
                </a:lnTo>
                <a:lnTo>
                  <a:pt x="910" y="439"/>
                </a:lnTo>
                <a:lnTo>
                  <a:pt x="911" y="437"/>
                </a:lnTo>
                <a:lnTo>
                  <a:pt x="911" y="439"/>
                </a:lnTo>
                <a:lnTo>
                  <a:pt x="912" y="435"/>
                </a:lnTo>
                <a:lnTo>
                  <a:pt x="912" y="439"/>
                </a:lnTo>
                <a:lnTo>
                  <a:pt x="913" y="436"/>
                </a:lnTo>
                <a:lnTo>
                  <a:pt x="913" y="439"/>
                </a:lnTo>
                <a:lnTo>
                  <a:pt x="914" y="435"/>
                </a:lnTo>
                <a:lnTo>
                  <a:pt x="914" y="438"/>
                </a:lnTo>
                <a:lnTo>
                  <a:pt x="915" y="436"/>
                </a:lnTo>
                <a:lnTo>
                  <a:pt x="915" y="438"/>
                </a:lnTo>
                <a:lnTo>
                  <a:pt x="916" y="435"/>
                </a:lnTo>
                <a:lnTo>
                  <a:pt x="916" y="438"/>
                </a:lnTo>
                <a:lnTo>
                  <a:pt x="917" y="436"/>
                </a:lnTo>
                <a:lnTo>
                  <a:pt x="917" y="438"/>
                </a:lnTo>
                <a:lnTo>
                  <a:pt x="918" y="435"/>
                </a:lnTo>
                <a:lnTo>
                  <a:pt x="918" y="438"/>
                </a:lnTo>
                <a:lnTo>
                  <a:pt x="919" y="436"/>
                </a:lnTo>
                <a:lnTo>
                  <a:pt x="919" y="438"/>
                </a:lnTo>
                <a:lnTo>
                  <a:pt x="920" y="436"/>
                </a:lnTo>
                <a:lnTo>
                  <a:pt x="920" y="438"/>
                </a:lnTo>
                <a:lnTo>
                  <a:pt x="921" y="435"/>
                </a:lnTo>
                <a:lnTo>
                  <a:pt x="921" y="437"/>
                </a:lnTo>
                <a:lnTo>
                  <a:pt x="922" y="435"/>
                </a:lnTo>
                <a:lnTo>
                  <a:pt x="922" y="438"/>
                </a:lnTo>
                <a:lnTo>
                  <a:pt x="923" y="435"/>
                </a:lnTo>
                <a:lnTo>
                  <a:pt x="923" y="437"/>
                </a:lnTo>
              </a:path>
            </a:pathLst>
          </a:custGeom>
          <a:noFill/>
          <a:ln w="0">
            <a:solidFill>
              <a:srgbClr val="FF0000"/>
            </a:solidFill>
            <a:prstDash val="solid"/>
            <a:round/>
            <a:headEnd/>
            <a:tailEnd/>
          </a:ln>
        </p:spPr>
        <p:txBody>
          <a:bodyPr/>
          <a:lstStyle/>
          <a:p>
            <a:endParaRPr lang="it-IT"/>
          </a:p>
        </p:txBody>
      </p:sp>
      <p:sp>
        <p:nvSpPr>
          <p:cNvPr id="9451" name="Freeform 235"/>
          <p:cNvSpPr>
            <a:spLocks/>
          </p:cNvSpPr>
          <p:nvPr/>
        </p:nvSpPr>
        <p:spPr bwMode="auto">
          <a:xfrm>
            <a:off x="1489075" y="1225550"/>
            <a:ext cx="6770688" cy="4572000"/>
          </a:xfrm>
          <a:custGeom>
            <a:avLst/>
            <a:gdLst/>
            <a:ahLst/>
            <a:cxnLst>
              <a:cxn ang="0">
                <a:pos x="14" y="537"/>
              </a:cxn>
              <a:cxn ang="0">
                <a:pos x="29" y="538"/>
              </a:cxn>
              <a:cxn ang="0">
                <a:pos x="43" y="541"/>
              </a:cxn>
              <a:cxn ang="0">
                <a:pos x="58" y="533"/>
              </a:cxn>
              <a:cxn ang="0">
                <a:pos x="72" y="537"/>
              </a:cxn>
              <a:cxn ang="0">
                <a:pos x="87" y="536"/>
              </a:cxn>
              <a:cxn ang="0">
                <a:pos x="101" y="539"/>
              </a:cxn>
              <a:cxn ang="0">
                <a:pos x="116" y="537"/>
              </a:cxn>
              <a:cxn ang="0">
                <a:pos x="130" y="542"/>
              </a:cxn>
              <a:cxn ang="0">
                <a:pos x="145" y="537"/>
              </a:cxn>
              <a:cxn ang="0">
                <a:pos x="159" y="539"/>
              </a:cxn>
              <a:cxn ang="0">
                <a:pos x="174" y="536"/>
              </a:cxn>
              <a:cxn ang="0">
                <a:pos x="188" y="539"/>
              </a:cxn>
              <a:cxn ang="0">
                <a:pos x="203" y="539"/>
              </a:cxn>
              <a:cxn ang="0">
                <a:pos x="217" y="535"/>
              </a:cxn>
              <a:cxn ang="0">
                <a:pos x="232" y="525"/>
              </a:cxn>
              <a:cxn ang="0">
                <a:pos x="246" y="509"/>
              </a:cxn>
              <a:cxn ang="0">
                <a:pos x="261" y="461"/>
              </a:cxn>
              <a:cxn ang="0">
                <a:pos x="275" y="425"/>
              </a:cxn>
              <a:cxn ang="0">
                <a:pos x="290" y="399"/>
              </a:cxn>
              <a:cxn ang="0">
                <a:pos x="304" y="398"/>
              </a:cxn>
              <a:cxn ang="0">
                <a:pos x="319" y="403"/>
              </a:cxn>
              <a:cxn ang="0">
                <a:pos x="333" y="416"/>
              </a:cxn>
              <a:cxn ang="0">
                <a:pos x="348" y="416"/>
              </a:cxn>
              <a:cxn ang="0">
                <a:pos x="362" y="406"/>
              </a:cxn>
              <a:cxn ang="0">
                <a:pos x="377" y="343"/>
              </a:cxn>
              <a:cxn ang="0">
                <a:pos x="391" y="240"/>
              </a:cxn>
              <a:cxn ang="0">
                <a:pos x="406" y="80"/>
              </a:cxn>
              <a:cxn ang="0">
                <a:pos x="420" y="14"/>
              </a:cxn>
              <a:cxn ang="0">
                <a:pos x="435" y="21"/>
              </a:cxn>
              <a:cxn ang="0">
                <a:pos x="449" y="96"/>
              </a:cxn>
              <a:cxn ang="0">
                <a:pos x="464" y="195"/>
              </a:cxn>
              <a:cxn ang="0">
                <a:pos x="478" y="298"/>
              </a:cxn>
              <a:cxn ang="0">
                <a:pos x="493" y="377"/>
              </a:cxn>
              <a:cxn ang="0">
                <a:pos x="507" y="442"/>
              </a:cxn>
              <a:cxn ang="0">
                <a:pos x="522" y="479"/>
              </a:cxn>
              <a:cxn ang="0">
                <a:pos x="536" y="504"/>
              </a:cxn>
              <a:cxn ang="0">
                <a:pos x="551" y="517"/>
              </a:cxn>
              <a:cxn ang="0">
                <a:pos x="565" y="525"/>
              </a:cxn>
              <a:cxn ang="0">
                <a:pos x="580" y="525"/>
              </a:cxn>
              <a:cxn ang="0">
                <a:pos x="594" y="532"/>
              </a:cxn>
              <a:cxn ang="0">
                <a:pos x="609" y="530"/>
              </a:cxn>
              <a:cxn ang="0">
                <a:pos x="623" y="531"/>
              </a:cxn>
              <a:cxn ang="0">
                <a:pos x="638" y="532"/>
              </a:cxn>
              <a:cxn ang="0">
                <a:pos x="652" y="534"/>
              </a:cxn>
              <a:cxn ang="0">
                <a:pos x="667" y="534"/>
              </a:cxn>
              <a:cxn ang="0">
                <a:pos x="681" y="534"/>
              </a:cxn>
              <a:cxn ang="0">
                <a:pos x="696" y="532"/>
              </a:cxn>
              <a:cxn ang="0">
                <a:pos x="710" y="532"/>
              </a:cxn>
              <a:cxn ang="0">
                <a:pos x="725" y="530"/>
              </a:cxn>
              <a:cxn ang="0">
                <a:pos x="739" y="534"/>
              </a:cxn>
              <a:cxn ang="0">
                <a:pos x="754" y="530"/>
              </a:cxn>
              <a:cxn ang="0">
                <a:pos x="768" y="533"/>
              </a:cxn>
              <a:cxn ang="0">
                <a:pos x="783" y="536"/>
              </a:cxn>
              <a:cxn ang="0">
                <a:pos x="797" y="535"/>
              </a:cxn>
              <a:cxn ang="0">
                <a:pos x="812" y="528"/>
              </a:cxn>
              <a:cxn ang="0">
                <a:pos x="826" y="537"/>
              </a:cxn>
              <a:cxn ang="0">
                <a:pos x="841" y="535"/>
              </a:cxn>
              <a:cxn ang="0">
                <a:pos x="855" y="539"/>
              </a:cxn>
              <a:cxn ang="0">
                <a:pos x="870" y="537"/>
              </a:cxn>
              <a:cxn ang="0">
                <a:pos x="884" y="538"/>
              </a:cxn>
              <a:cxn ang="0">
                <a:pos x="899" y="534"/>
              </a:cxn>
              <a:cxn ang="0">
                <a:pos x="913" y="536"/>
              </a:cxn>
            </a:cxnLst>
            <a:rect l="0" t="0" r="r" b="b"/>
            <a:pathLst>
              <a:path w="923" h="543">
                <a:moveTo>
                  <a:pt x="0" y="536"/>
                </a:moveTo>
                <a:lnTo>
                  <a:pt x="1" y="533"/>
                </a:lnTo>
                <a:lnTo>
                  <a:pt x="1" y="535"/>
                </a:lnTo>
                <a:lnTo>
                  <a:pt x="2" y="534"/>
                </a:lnTo>
                <a:lnTo>
                  <a:pt x="2" y="541"/>
                </a:lnTo>
                <a:lnTo>
                  <a:pt x="3" y="538"/>
                </a:lnTo>
                <a:lnTo>
                  <a:pt x="3" y="542"/>
                </a:lnTo>
                <a:lnTo>
                  <a:pt x="4" y="535"/>
                </a:lnTo>
                <a:lnTo>
                  <a:pt x="4" y="537"/>
                </a:lnTo>
                <a:lnTo>
                  <a:pt x="5" y="536"/>
                </a:lnTo>
                <a:lnTo>
                  <a:pt x="5" y="539"/>
                </a:lnTo>
                <a:lnTo>
                  <a:pt x="6" y="538"/>
                </a:lnTo>
                <a:lnTo>
                  <a:pt x="6" y="539"/>
                </a:lnTo>
                <a:lnTo>
                  <a:pt x="7" y="537"/>
                </a:lnTo>
                <a:lnTo>
                  <a:pt x="7" y="538"/>
                </a:lnTo>
                <a:lnTo>
                  <a:pt x="8" y="539"/>
                </a:lnTo>
                <a:lnTo>
                  <a:pt x="8" y="540"/>
                </a:lnTo>
                <a:lnTo>
                  <a:pt x="9" y="537"/>
                </a:lnTo>
                <a:lnTo>
                  <a:pt x="9" y="540"/>
                </a:lnTo>
                <a:lnTo>
                  <a:pt x="10" y="536"/>
                </a:lnTo>
                <a:lnTo>
                  <a:pt x="10" y="537"/>
                </a:lnTo>
                <a:lnTo>
                  <a:pt x="11" y="537"/>
                </a:lnTo>
                <a:lnTo>
                  <a:pt x="11" y="538"/>
                </a:lnTo>
                <a:lnTo>
                  <a:pt x="12" y="538"/>
                </a:lnTo>
                <a:lnTo>
                  <a:pt x="12" y="539"/>
                </a:lnTo>
                <a:lnTo>
                  <a:pt x="13" y="537"/>
                </a:lnTo>
                <a:lnTo>
                  <a:pt x="13" y="538"/>
                </a:lnTo>
                <a:lnTo>
                  <a:pt x="14" y="535"/>
                </a:lnTo>
                <a:lnTo>
                  <a:pt x="14" y="537"/>
                </a:lnTo>
                <a:lnTo>
                  <a:pt x="15" y="535"/>
                </a:lnTo>
                <a:lnTo>
                  <a:pt x="15" y="537"/>
                </a:lnTo>
                <a:lnTo>
                  <a:pt x="16" y="537"/>
                </a:lnTo>
                <a:lnTo>
                  <a:pt x="16" y="538"/>
                </a:lnTo>
                <a:lnTo>
                  <a:pt x="17" y="537"/>
                </a:lnTo>
                <a:lnTo>
                  <a:pt x="17" y="537"/>
                </a:lnTo>
                <a:lnTo>
                  <a:pt x="18" y="537"/>
                </a:lnTo>
                <a:lnTo>
                  <a:pt x="18" y="538"/>
                </a:lnTo>
                <a:lnTo>
                  <a:pt x="19" y="538"/>
                </a:lnTo>
                <a:lnTo>
                  <a:pt x="19" y="539"/>
                </a:lnTo>
                <a:lnTo>
                  <a:pt x="20" y="538"/>
                </a:lnTo>
                <a:lnTo>
                  <a:pt x="20" y="539"/>
                </a:lnTo>
                <a:lnTo>
                  <a:pt x="21" y="537"/>
                </a:lnTo>
                <a:lnTo>
                  <a:pt x="21" y="538"/>
                </a:lnTo>
                <a:lnTo>
                  <a:pt x="22" y="537"/>
                </a:lnTo>
                <a:lnTo>
                  <a:pt x="22" y="537"/>
                </a:lnTo>
                <a:lnTo>
                  <a:pt x="23" y="537"/>
                </a:lnTo>
                <a:lnTo>
                  <a:pt x="23" y="539"/>
                </a:lnTo>
                <a:lnTo>
                  <a:pt x="24" y="539"/>
                </a:lnTo>
                <a:lnTo>
                  <a:pt x="24" y="540"/>
                </a:lnTo>
                <a:lnTo>
                  <a:pt x="25" y="535"/>
                </a:lnTo>
                <a:lnTo>
                  <a:pt x="25" y="538"/>
                </a:lnTo>
                <a:lnTo>
                  <a:pt x="26" y="536"/>
                </a:lnTo>
                <a:lnTo>
                  <a:pt x="26" y="538"/>
                </a:lnTo>
                <a:lnTo>
                  <a:pt x="27" y="534"/>
                </a:lnTo>
                <a:lnTo>
                  <a:pt x="27" y="537"/>
                </a:lnTo>
                <a:lnTo>
                  <a:pt x="28" y="534"/>
                </a:lnTo>
                <a:lnTo>
                  <a:pt x="28" y="537"/>
                </a:lnTo>
                <a:lnTo>
                  <a:pt x="29" y="538"/>
                </a:lnTo>
                <a:lnTo>
                  <a:pt x="29" y="540"/>
                </a:lnTo>
                <a:lnTo>
                  <a:pt x="30" y="538"/>
                </a:lnTo>
                <a:lnTo>
                  <a:pt x="30" y="539"/>
                </a:lnTo>
                <a:lnTo>
                  <a:pt x="31" y="538"/>
                </a:lnTo>
                <a:lnTo>
                  <a:pt x="31" y="540"/>
                </a:lnTo>
                <a:lnTo>
                  <a:pt x="32" y="535"/>
                </a:lnTo>
                <a:lnTo>
                  <a:pt x="32" y="540"/>
                </a:lnTo>
                <a:lnTo>
                  <a:pt x="33" y="533"/>
                </a:lnTo>
                <a:lnTo>
                  <a:pt x="33" y="536"/>
                </a:lnTo>
                <a:lnTo>
                  <a:pt x="34" y="537"/>
                </a:lnTo>
                <a:lnTo>
                  <a:pt x="34" y="540"/>
                </a:lnTo>
                <a:lnTo>
                  <a:pt x="35" y="537"/>
                </a:lnTo>
                <a:lnTo>
                  <a:pt x="35" y="540"/>
                </a:lnTo>
                <a:lnTo>
                  <a:pt x="36" y="536"/>
                </a:lnTo>
                <a:lnTo>
                  <a:pt x="36" y="537"/>
                </a:lnTo>
                <a:lnTo>
                  <a:pt x="37" y="537"/>
                </a:lnTo>
                <a:lnTo>
                  <a:pt x="37" y="539"/>
                </a:lnTo>
                <a:lnTo>
                  <a:pt x="38" y="537"/>
                </a:lnTo>
                <a:lnTo>
                  <a:pt x="38" y="539"/>
                </a:lnTo>
                <a:lnTo>
                  <a:pt x="39" y="537"/>
                </a:lnTo>
                <a:lnTo>
                  <a:pt x="39" y="539"/>
                </a:lnTo>
                <a:lnTo>
                  <a:pt x="40" y="538"/>
                </a:lnTo>
                <a:lnTo>
                  <a:pt x="40" y="540"/>
                </a:lnTo>
                <a:lnTo>
                  <a:pt x="41" y="535"/>
                </a:lnTo>
                <a:lnTo>
                  <a:pt x="41" y="537"/>
                </a:lnTo>
                <a:lnTo>
                  <a:pt x="42" y="537"/>
                </a:lnTo>
                <a:lnTo>
                  <a:pt x="42" y="541"/>
                </a:lnTo>
                <a:lnTo>
                  <a:pt x="43" y="539"/>
                </a:lnTo>
                <a:lnTo>
                  <a:pt x="43" y="541"/>
                </a:lnTo>
                <a:lnTo>
                  <a:pt x="44" y="539"/>
                </a:lnTo>
                <a:lnTo>
                  <a:pt x="44" y="540"/>
                </a:lnTo>
                <a:lnTo>
                  <a:pt x="45" y="540"/>
                </a:lnTo>
                <a:lnTo>
                  <a:pt x="45" y="541"/>
                </a:lnTo>
                <a:lnTo>
                  <a:pt x="46" y="538"/>
                </a:lnTo>
                <a:lnTo>
                  <a:pt x="46" y="540"/>
                </a:lnTo>
                <a:lnTo>
                  <a:pt x="47" y="538"/>
                </a:lnTo>
                <a:lnTo>
                  <a:pt x="47" y="539"/>
                </a:lnTo>
                <a:lnTo>
                  <a:pt x="48" y="539"/>
                </a:lnTo>
                <a:lnTo>
                  <a:pt x="48" y="540"/>
                </a:lnTo>
                <a:lnTo>
                  <a:pt x="49" y="539"/>
                </a:lnTo>
                <a:lnTo>
                  <a:pt x="49" y="540"/>
                </a:lnTo>
                <a:lnTo>
                  <a:pt x="50" y="539"/>
                </a:lnTo>
                <a:lnTo>
                  <a:pt x="50" y="539"/>
                </a:lnTo>
                <a:lnTo>
                  <a:pt x="51" y="537"/>
                </a:lnTo>
                <a:lnTo>
                  <a:pt x="51" y="540"/>
                </a:lnTo>
                <a:lnTo>
                  <a:pt x="52" y="537"/>
                </a:lnTo>
                <a:lnTo>
                  <a:pt x="52" y="541"/>
                </a:lnTo>
                <a:lnTo>
                  <a:pt x="53" y="539"/>
                </a:lnTo>
                <a:lnTo>
                  <a:pt x="53" y="541"/>
                </a:lnTo>
                <a:lnTo>
                  <a:pt x="54" y="539"/>
                </a:lnTo>
                <a:lnTo>
                  <a:pt x="54" y="540"/>
                </a:lnTo>
                <a:lnTo>
                  <a:pt x="55" y="537"/>
                </a:lnTo>
                <a:lnTo>
                  <a:pt x="55" y="540"/>
                </a:lnTo>
                <a:lnTo>
                  <a:pt x="56" y="536"/>
                </a:lnTo>
                <a:lnTo>
                  <a:pt x="56" y="539"/>
                </a:lnTo>
                <a:lnTo>
                  <a:pt x="57" y="539"/>
                </a:lnTo>
                <a:lnTo>
                  <a:pt x="57" y="543"/>
                </a:lnTo>
                <a:lnTo>
                  <a:pt x="58" y="533"/>
                </a:lnTo>
                <a:lnTo>
                  <a:pt x="58" y="541"/>
                </a:lnTo>
                <a:lnTo>
                  <a:pt x="59" y="531"/>
                </a:lnTo>
                <a:lnTo>
                  <a:pt x="59" y="538"/>
                </a:lnTo>
                <a:lnTo>
                  <a:pt x="60" y="538"/>
                </a:lnTo>
                <a:lnTo>
                  <a:pt x="60" y="539"/>
                </a:lnTo>
                <a:lnTo>
                  <a:pt x="61" y="537"/>
                </a:lnTo>
                <a:lnTo>
                  <a:pt x="61" y="538"/>
                </a:lnTo>
                <a:lnTo>
                  <a:pt x="62" y="538"/>
                </a:lnTo>
                <a:lnTo>
                  <a:pt x="62" y="539"/>
                </a:lnTo>
                <a:lnTo>
                  <a:pt x="63" y="537"/>
                </a:lnTo>
                <a:lnTo>
                  <a:pt x="63" y="539"/>
                </a:lnTo>
                <a:lnTo>
                  <a:pt x="64" y="536"/>
                </a:lnTo>
                <a:lnTo>
                  <a:pt x="64" y="537"/>
                </a:lnTo>
                <a:lnTo>
                  <a:pt x="65" y="537"/>
                </a:lnTo>
                <a:lnTo>
                  <a:pt x="65" y="538"/>
                </a:lnTo>
                <a:lnTo>
                  <a:pt x="66" y="537"/>
                </a:lnTo>
                <a:lnTo>
                  <a:pt x="66" y="538"/>
                </a:lnTo>
                <a:lnTo>
                  <a:pt x="67" y="537"/>
                </a:lnTo>
                <a:lnTo>
                  <a:pt x="67" y="538"/>
                </a:lnTo>
                <a:lnTo>
                  <a:pt x="68" y="537"/>
                </a:lnTo>
                <a:lnTo>
                  <a:pt x="68" y="538"/>
                </a:lnTo>
                <a:lnTo>
                  <a:pt x="69" y="537"/>
                </a:lnTo>
                <a:lnTo>
                  <a:pt x="69" y="539"/>
                </a:lnTo>
                <a:lnTo>
                  <a:pt x="70" y="538"/>
                </a:lnTo>
                <a:lnTo>
                  <a:pt x="70" y="539"/>
                </a:lnTo>
                <a:lnTo>
                  <a:pt x="71" y="537"/>
                </a:lnTo>
                <a:lnTo>
                  <a:pt x="71" y="538"/>
                </a:lnTo>
                <a:lnTo>
                  <a:pt x="72" y="537"/>
                </a:lnTo>
                <a:lnTo>
                  <a:pt x="72" y="537"/>
                </a:lnTo>
                <a:lnTo>
                  <a:pt x="73" y="536"/>
                </a:lnTo>
                <a:lnTo>
                  <a:pt x="73" y="537"/>
                </a:lnTo>
                <a:lnTo>
                  <a:pt x="74" y="537"/>
                </a:lnTo>
                <a:lnTo>
                  <a:pt x="74" y="539"/>
                </a:lnTo>
                <a:lnTo>
                  <a:pt x="75" y="535"/>
                </a:lnTo>
                <a:lnTo>
                  <a:pt x="75" y="538"/>
                </a:lnTo>
                <a:lnTo>
                  <a:pt x="76" y="534"/>
                </a:lnTo>
                <a:lnTo>
                  <a:pt x="76" y="536"/>
                </a:lnTo>
                <a:lnTo>
                  <a:pt x="77" y="537"/>
                </a:lnTo>
                <a:lnTo>
                  <a:pt x="77" y="540"/>
                </a:lnTo>
                <a:lnTo>
                  <a:pt x="78" y="536"/>
                </a:lnTo>
                <a:lnTo>
                  <a:pt x="78" y="540"/>
                </a:lnTo>
                <a:lnTo>
                  <a:pt x="79" y="535"/>
                </a:lnTo>
                <a:lnTo>
                  <a:pt x="79" y="536"/>
                </a:lnTo>
                <a:lnTo>
                  <a:pt x="80" y="536"/>
                </a:lnTo>
                <a:lnTo>
                  <a:pt x="80" y="539"/>
                </a:lnTo>
                <a:lnTo>
                  <a:pt x="81" y="538"/>
                </a:lnTo>
                <a:lnTo>
                  <a:pt x="81" y="539"/>
                </a:lnTo>
                <a:lnTo>
                  <a:pt x="82" y="537"/>
                </a:lnTo>
                <a:lnTo>
                  <a:pt x="82" y="537"/>
                </a:lnTo>
                <a:lnTo>
                  <a:pt x="83" y="537"/>
                </a:lnTo>
                <a:lnTo>
                  <a:pt x="83" y="540"/>
                </a:lnTo>
                <a:lnTo>
                  <a:pt x="84" y="539"/>
                </a:lnTo>
                <a:lnTo>
                  <a:pt x="84" y="540"/>
                </a:lnTo>
                <a:lnTo>
                  <a:pt x="85" y="537"/>
                </a:lnTo>
                <a:lnTo>
                  <a:pt x="85" y="538"/>
                </a:lnTo>
                <a:lnTo>
                  <a:pt x="86" y="538"/>
                </a:lnTo>
                <a:lnTo>
                  <a:pt x="86" y="539"/>
                </a:lnTo>
                <a:lnTo>
                  <a:pt x="87" y="536"/>
                </a:lnTo>
                <a:lnTo>
                  <a:pt x="87" y="539"/>
                </a:lnTo>
                <a:lnTo>
                  <a:pt x="88" y="536"/>
                </a:lnTo>
                <a:lnTo>
                  <a:pt x="88" y="540"/>
                </a:lnTo>
                <a:lnTo>
                  <a:pt x="89" y="539"/>
                </a:lnTo>
                <a:lnTo>
                  <a:pt x="89" y="540"/>
                </a:lnTo>
                <a:lnTo>
                  <a:pt x="90" y="536"/>
                </a:lnTo>
                <a:lnTo>
                  <a:pt x="90" y="538"/>
                </a:lnTo>
                <a:lnTo>
                  <a:pt x="91" y="535"/>
                </a:lnTo>
                <a:lnTo>
                  <a:pt x="91" y="538"/>
                </a:lnTo>
                <a:lnTo>
                  <a:pt x="92" y="530"/>
                </a:lnTo>
                <a:lnTo>
                  <a:pt x="92" y="538"/>
                </a:lnTo>
                <a:lnTo>
                  <a:pt x="93" y="524"/>
                </a:lnTo>
                <a:lnTo>
                  <a:pt x="93" y="529"/>
                </a:lnTo>
                <a:lnTo>
                  <a:pt x="94" y="531"/>
                </a:lnTo>
                <a:lnTo>
                  <a:pt x="94" y="542"/>
                </a:lnTo>
                <a:lnTo>
                  <a:pt x="95" y="536"/>
                </a:lnTo>
                <a:lnTo>
                  <a:pt x="95" y="543"/>
                </a:lnTo>
                <a:lnTo>
                  <a:pt x="96" y="535"/>
                </a:lnTo>
                <a:lnTo>
                  <a:pt x="96" y="539"/>
                </a:lnTo>
                <a:lnTo>
                  <a:pt x="97" y="540"/>
                </a:lnTo>
                <a:lnTo>
                  <a:pt x="97" y="542"/>
                </a:lnTo>
                <a:lnTo>
                  <a:pt x="98" y="536"/>
                </a:lnTo>
                <a:lnTo>
                  <a:pt x="98" y="541"/>
                </a:lnTo>
                <a:lnTo>
                  <a:pt x="99" y="537"/>
                </a:lnTo>
                <a:lnTo>
                  <a:pt x="99" y="539"/>
                </a:lnTo>
                <a:lnTo>
                  <a:pt x="100" y="539"/>
                </a:lnTo>
                <a:lnTo>
                  <a:pt x="100" y="540"/>
                </a:lnTo>
                <a:lnTo>
                  <a:pt x="101" y="539"/>
                </a:lnTo>
                <a:lnTo>
                  <a:pt x="101" y="539"/>
                </a:lnTo>
                <a:lnTo>
                  <a:pt x="102" y="536"/>
                </a:lnTo>
                <a:lnTo>
                  <a:pt x="102" y="539"/>
                </a:lnTo>
                <a:lnTo>
                  <a:pt x="103" y="533"/>
                </a:lnTo>
                <a:lnTo>
                  <a:pt x="103" y="536"/>
                </a:lnTo>
                <a:lnTo>
                  <a:pt x="104" y="534"/>
                </a:lnTo>
                <a:lnTo>
                  <a:pt x="104" y="538"/>
                </a:lnTo>
                <a:lnTo>
                  <a:pt x="105" y="538"/>
                </a:lnTo>
                <a:lnTo>
                  <a:pt x="105" y="539"/>
                </a:lnTo>
                <a:lnTo>
                  <a:pt x="106" y="537"/>
                </a:lnTo>
                <a:lnTo>
                  <a:pt x="106" y="538"/>
                </a:lnTo>
                <a:lnTo>
                  <a:pt x="107" y="538"/>
                </a:lnTo>
                <a:lnTo>
                  <a:pt x="107" y="538"/>
                </a:lnTo>
                <a:lnTo>
                  <a:pt x="108" y="538"/>
                </a:lnTo>
                <a:lnTo>
                  <a:pt x="108" y="540"/>
                </a:lnTo>
                <a:lnTo>
                  <a:pt x="109" y="539"/>
                </a:lnTo>
                <a:lnTo>
                  <a:pt x="109" y="541"/>
                </a:lnTo>
                <a:lnTo>
                  <a:pt x="110" y="537"/>
                </a:lnTo>
                <a:lnTo>
                  <a:pt x="110" y="539"/>
                </a:lnTo>
                <a:lnTo>
                  <a:pt x="111" y="538"/>
                </a:lnTo>
                <a:lnTo>
                  <a:pt x="111" y="542"/>
                </a:lnTo>
                <a:lnTo>
                  <a:pt x="112" y="538"/>
                </a:lnTo>
                <a:lnTo>
                  <a:pt x="112" y="542"/>
                </a:lnTo>
                <a:lnTo>
                  <a:pt x="113" y="537"/>
                </a:lnTo>
                <a:lnTo>
                  <a:pt x="113" y="539"/>
                </a:lnTo>
                <a:lnTo>
                  <a:pt x="114" y="536"/>
                </a:lnTo>
                <a:lnTo>
                  <a:pt x="114" y="539"/>
                </a:lnTo>
                <a:lnTo>
                  <a:pt x="115" y="535"/>
                </a:lnTo>
                <a:lnTo>
                  <a:pt x="115" y="538"/>
                </a:lnTo>
                <a:lnTo>
                  <a:pt x="116" y="537"/>
                </a:lnTo>
                <a:lnTo>
                  <a:pt x="116" y="539"/>
                </a:lnTo>
                <a:lnTo>
                  <a:pt x="117" y="536"/>
                </a:lnTo>
                <a:lnTo>
                  <a:pt x="117" y="539"/>
                </a:lnTo>
                <a:lnTo>
                  <a:pt x="118" y="536"/>
                </a:lnTo>
                <a:lnTo>
                  <a:pt x="118" y="542"/>
                </a:lnTo>
                <a:lnTo>
                  <a:pt x="119" y="539"/>
                </a:lnTo>
                <a:lnTo>
                  <a:pt x="119" y="543"/>
                </a:lnTo>
                <a:lnTo>
                  <a:pt x="120" y="536"/>
                </a:lnTo>
                <a:lnTo>
                  <a:pt x="120" y="538"/>
                </a:lnTo>
                <a:lnTo>
                  <a:pt x="121" y="538"/>
                </a:lnTo>
                <a:lnTo>
                  <a:pt x="121" y="542"/>
                </a:lnTo>
                <a:lnTo>
                  <a:pt x="122" y="534"/>
                </a:lnTo>
                <a:lnTo>
                  <a:pt x="122" y="540"/>
                </a:lnTo>
                <a:lnTo>
                  <a:pt x="123" y="534"/>
                </a:lnTo>
                <a:lnTo>
                  <a:pt x="123" y="538"/>
                </a:lnTo>
                <a:lnTo>
                  <a:pt x="124" y="537"/>
                </a:lnTo>
                <a:lnTo>
                  <a:pt x="124" y="539"/>
                </a:lnTo>
                <a:lnTo>
                  <a:pt x="125" y="536"/>
                </a:lnTo>
                <a:lnTo>
                  <a:pt x="125" y="537"/>
                </a:lnTo>
                <a:lnTo>
                  <a:pt x="126" y="537"/>
                </a:lnTo>
                <a:lnTo>
                  <a:pt x="126" y="541"/>
                </a:lnTo>
                <a:lnTo>
                  <a:pt x="127" y="538"/>
                </a:lnTo>
                <a:lnTo>
                  <a:pt x="127" y="541"/>
                </a:lnTo>
                <a:lnTo>
                  <a:pt x="128" y="536"/>
                </a:lnTo>
                <a:lnTo>
                  <a:pt x="128" y="538"/>
                </a:lnTo>
                <a:lnTo>
                  <a:pt x="129" y="537"/>
                </a:lnTo>
                <a:lnTo>
                  <a:pt x="129" y="542"/>
                </a:lnTo>
                <a:lnTo>
                  <a:pt x="130" y="539"/>
                </a:lnTo>
                <a:lnTo>
                  <a:pt x="130" y="542"/>
                </a:lnTo>
                <a:lnTo>
                  <a:pt x="131" y="537"/>
                </a:lnTo>
                <a:lnTo>
                  <a:pt x="131" y="538"/>
                </a:lnTo>
                <a:lnTo>
                  <a:pt x="132" y="538"/>
                </a:lnTo>
                <a:lnTo>
                  <a:pt x="132" y="541"/>
                </a:lnTo>
                <a:lnTo>
                  <a:pt x="133" y="536"/>
                </a:lnTo>
                <a:lnTo>
                  <a:pt x="133" y="540"/>
                </a:lnTo>
                <a:lnTo>
                  <a:pt x="134" y="536"/>
                </a:lnTo>
                <a:lnTo>
                  <a:pt x="134" y="540"/>
                </a:lnTo>
                <a:lnTo>
                  <a:pt x="135" y="539"/>
                </a:lnTo>
                <a:lnTo>
                  <a:pt x="135" y="542"/>
                </a:lnTo>
                <a:lnTo>
                  <a:pt x="136" y="534"/>
                </a:lnTo>
                <a:lnTo>
                  <a:pt x="136" y="538"/>
                </a:lnTo>
                <a:lnTo>
                  <a:pt x="137" y="534"/>
                </a:lnTo>
                <a:lnTo>
                  <a:pt x="137" y="539"/>
                </a:lnTo>
                <a:lnTo>
                  <a:pt x="138" y="538"/>
                </a:lnTo>
                <a:lnTo>
                  <a:pt x="138" y="539"/>
                </a:lnTo>
                <a:lnTo>
                  <a:pt x="139" y="537"/>
                </a:lnTo>
                <a:lnTo>
                  <a:pt x="139" y="538"/>
                </a:lnTo>
                <a:lnTo>
                  <a:pt x="140" y="537"/>
                </a:lnTo>
                <a:lnTo>
                  <a:pt x="140" y="538"/>
                </a:lnTo>
                <a:lnTo>
                  <a:pt x="141" y="538"/>
                </a:lnTo>
                <a:lnTo>
                  <a:pt x="141" y="538"/>
                </a:lnTo>
                <a:lnTo>
                  <a:pt x="142" y="537"/>
                </a:lnTo>
                <a:lnTo>
                  <a:pt x="142" y="538"/>
                </a:lnTo>
                <a:lnTo>
                  <a:pt x="143" y="537"/>
                </a:lnTo>
                <a:lnTo>
                  <a:pt x="143" y="540"/>
                </a:lnTo>
                <a:lnTo>
                  <a:pt x="144" y="540"/>
                </a:lnTo>
                <a:lnTo>
                  <a:pt x="144" y="541"/>
                </a:lnTo>
                <a:lnTo>
                  <a:pt x="145" y="537"/>
                </a:lnTo>
                <a:lnTo>
                  <a:pt x="145" y="539"/>
                </a:lnTo>
                <a:lnTo>
                  <a:pt x="146" y="538"/>
                </a:lnTo>
                <a:lnTo>
                  <a:pt x="146" y="540"/>
                </a:lnTo>
                <a:lnTo>
                  <a:pt x="147" y="535"/>
                </a:lnTo>
                <a:lnTo>
                  <a:pt x="147" y="540"/>
                </a:lnTo>
                <a:lnTo>
                  <a:pt x="148" y="534"/>
                </a:lnTo>
                <a:lnTo>
                  <a:pt x="148" y="536"/>
                </a:lnTo>
                <a:lnTo>
                  <a:pt x="149" y="536"/>
                </a:lnTo>
                <a:lnTo>
                  <a:pt x="149" y="538"/>
                </a:lnTo>
                <a:lnTo>
                  <a:pt x="150" y="538"/>
                </a:lnTo>
                <a:lnTo>
                  <a:pt x="150" y="538"/>
                </a:lnTo>
                <a:lnTo>
                  <a:pt x="151" y="538"/>
                </a:lnTo>
                <a:lnTo>
                  <a:pt x="151" y="538"/>
                </a:lnTo>
                <a:lnTo>
                  <a:pt x="152" y="537"/>
                </a:lnTo>
                <a:lnTo>
                  <a:pt x="152" y="539"/>
                </a:lnTo>
                <a:lnTo>
                  <a:pt x="153" y="539"/>
                </a:lnTo>
                <a:lnTo>
                  <a:pt x="153" y="543"/>
                </a:lnTo>
                <a:lnTo>
                  <a:pt x="154" y="537"/>
                </a:lnTo>
                <a:lnTo>
                  <a:pt x="154" y="543"/>
                </a:lnTo>
                <a:lnTo>
                  <a:pt x="155" y="537"/>
                </a:lnTo>
                <a:lnTo>
                  <a:pt x="155" y="538"/>
                </a:lnTo>
                <a:lnTo>
                  <a:pt x="156" y="538"/>
                </a:lnTo>
                <a:lnTo>
                  <a:pt x="156" y="540"/>
                </a:lnTo>
                <a:lnTo>
                  <a:pt x="157" y="538"/>
                </a:lnTo>
                <a:lnTo>
                  <a:pt x="157" y="540"/>
                </a:lnTo>
                <a:lnTo>
                  <a:pt x="158" y="538"/>
                </a:lnTo>
                <a:lnTo>
                  <a:pt x="158" y="538"/>
                </a:lnTo>
                <a:lnTo>
                  <a:pt x="159" y="538"/>
                </a:lnTo>
                <a:lnTo>
                  <a:pt x="159" y="539"/>
                </a:lnTo>
                <a:lnTo>
                  <a:pt x="160" y="538"/>
                </a:lnTo>
                <a:lnTo>
                  <a:pt x="160" y="539"/>
                </a:lnTo>
                <a:lnTo>
                  <a:pt x="161" y="537"/>
                </a:lnTo>
                <a:lnTo>
                  <a:pt x="161" y="538"/>
                </a:lnTo>
                <a:lnTo>
                  <a:pt x="162" y="538"/>
                </a:lnTo>
                <a:lnTo>
                  <a:pt x="162" y="541"/>
                </a:lnTo>
                <a:lnTo>
                  <a:pt x="163" y="538"/>
                </a:lnTo>
                <a:lnTo>
                  <a:pt x="163" y="541"/>
                </a:lnTo>
                <a:lnTo>
                  <a:pt x="164" y="537"/>
                </a:lnTo>
                <a:lnTo>
                  <a:pt x="164" y="538"/>
                </a:lnTo>
                <a:lnTo>
                  <a:pt x="165" y="537"/>
                </a:lnTo>
                <a:lnTo>
                  <a:pt x="165" y="538"/>
                </a:lnTo>
                <a:lnTo>
                  <a:pt x="166" y="536"/>
                </a:lnTo>
                <a:lnTo>
                  <a:pt x="166" y="537"/>
                </a:lnTo>
                <a:lnTo>
                  <a:pt x="167" y="538"/>
                </a:lnTo>
                <a:lnTo>
                  <a:pt x="167" y="540"/>
                </a:lnTo>
                <a:lnTo>
                  <a:pt x="168" y="536"/>
                </a:lnTo>
                <a:lnTo>
                  <a:pt x="168" y="540"/>
                </a:lnTo>
                <a:lnTo>
                  <a:pt x="169" y="536"/>
                </a:lnTo>
                <a:lnTo>
                  <a:pt x="169" y="538"/>
                </a:lnTo>
                <a:lnTo>
                  <a:pt x="170" y="538"/>
                </a:lnTo>
                <a:lnTo>
                  <a:pt x="170" y="540"/>
                </a:lnTo>
                <a:lnTo>
                  <a:pt x="171" y="536"/>
                </a:lnTo>
                <a:lnTo>
                  <a:pt x="171" y="539"/>
                </a:lnTo>
                <a:lnTo>
                  <a:pt x="172" y="536"/>
                </a:lnTo>
                <a:lnTo>
                  <a:pt x="172" y="539"/>
                </a:lnTo>
                <a:lnTo>
                  <a:pt x="173" y="537"/>
                </a:lnTo>
                <a:lnTo>
                  <a:pt x="173" y="540"/>
                </a:lnTo>
                <a:lnTo>
                  <a:pt x="174" y="536"/>
                </a:lnTo>
                <a:lnTo>
                  <a:pt x="174" y="537"/>
                </a:lnTo>
                <a:lnTo>
                  <a:pt x="175" y="537"/>
                </a:lnTo>
                <a:lnTo>
                  <a:pt x="175" y="540"/>
                </a:lnTo>
                <a:lnTo>
                  <a:pt x="176" y="536"/>
                </a:lnTo>
                <a:lnTo>
                  <a:pt x="176" y="540"/>
                </a:lnTo>
                <a:lnTo>
                  <a:pt x="177" y="536"/>
                </a:lnTo>
                <a:lnTo>
                  <a:pt x="177" y="538"/>
                </a:lnTo>
                <a:lnTo>
                  <a:pt x="178" y="537"/>
                </a:lnTo>
                <a:lnTo>
                  <a:pt x="178" y="539"/>
                </a:lnTo>
                <a:lnTo>
                  <a:pt x="179" y="535"/>
                </a:lnTo>
                <a:lnTo>
                  <a:pt x="179" y="538"/>
                </a:lnTo>
                <a:lnTo>
                  <a:pt x="180" y="537"/>
                </a:lnTo>
                <a:lnTo>
                  <a:pt x="180" y="539"/>
                </a:lnTo>
                <a:lnTo>
                  <a:pt x="181" y="536"/>
                </a:lnTo>
                <a:lnTo>
                  <a:pt x="181" y="538"/>
                </a:lnTo>
                <a:lnTo>
                  <a:pt x="182" y="536"/>
                </a:lnTo>
                <a:lnTo>
                  <a:pt x="182" y="538"/>
                </a:lnTo>
                <a:lnTo>
                  <a:pt x="183" y="538"/>
                </a:lnTo>
                <a:lnTo>
                  <a:pt x="183" y="539"/>
                </a:lnTo>
                <a:lnTo>
                  <a:pt x="184" y="538"/>
                </a:lnTo>
                <a:lnTo>
                  <a:pt x="184" y="539"/>
                </a:lnTo>
                <a:lnTo>
                  <a:pt x="185" y="538"/>
                </a:lnTo>
                <a:lnTo>
                  <a:pt x="185" y="539"/>
                </a:lnTo>
                <a:lnTo>
                  <a:pt x="186" y="539"/>
                </a:lnTo>
                <a:lnTo>
                  <a:pt x="186" y="540"/>
                </a:lnTo>
                <a:lnTo>
                  <a:pt x="187" y="537"/>
                </a:lnTo>
                <a:lnTo>
                  <a:pt x="187" y="539"/>
                </a:lnTo>
                <a:lnTo>
                  <a:pt x="188" y="537"/>
                </a:lnTo>
                <a:lnTo>
                  <a:pt x="188" y="539"/>
                </a:lnTo>
                <a:lnTo>
                  <a:pt x="189" y="539"/>
                </a:lnTo>
                <a:lnTo>
                  <a:pt x="189" y="540"/>
                </a:lnTo>
                <a:lnTo>
                  <a:pt x="190" y="539"/>
                </a:lnTo>
                <a:lnTo>
                  <a:pt x="190" y="540"/>
                </a:lnTo>
                <a:lnTo>
                  <a:pt x="191" y="539"/>
                </a:lnTo>
                <a:lnTo>
                  <a:pt x="191" y="539"/>
                </a:lnTo>
                <a:lnTo>
                  <a:pt x="192" y="538"/>
                </a:lnTo>
                <a:lnTo>
                  <a:pt x="192" y="539"/>
                </a:lnTo>
                <a:lnTo>
                  <a:pt x="193" y="538"/>
                </a:lnTo>
                <a:lnTo>
                  <a:pt x="193" y="539"/>
                </a:lnTo>
                <a:lnTo>
                  <a:pt x="194" y="538"/>
                </a:lnTo>
                <a:lnTo>
                  <a:pt x="194" y="539"/>
                </a:lnTo>
                <a:lnTo>
                  <a:pt x="195" y="537"/>
                </a:lnTo>
                <a:lnTo>
                  <a:pt x="195" y="539"/>
                </a:lnTo>
                <a:lnTo>
                  <a:pt x="196" y="539"/>
                </a:lnTo>
                <a:lnTo>
                  <a:pt x="196" y="541"/>
                </a:lnTo>
                <a:lnTo>
                  <a:pt x="197" y="539"/>
                </a:lnTo>
                <a:lnTo>
                  <a:pt x="197" y="541"/>
                </a:lnTo>
                <a:lnTo>
                  <a:pt x="198" y="538"/>
                </a:lnTo>
                <a:lnTo>
                  <a:pt x="198" y="539"/>
                </a:lnTo>
                <a:lnTo>
                  <a:pt x="199" y="539"/>
                </a:lnTo>
                <a:lnTo>
                  <a:pt x="199" y="540"/>
                </a:lnTo>
                <a:lnTo>
                  <a:pt x="200" y="537"/>
                </a:lnTo>
                <a:lnTo>
                  <a:pt x="200" y="539"/>
                </a:lnTo>
                <a:lnTo>
                  <a:pt x="201" y="537"/>
                </a:lnTo>
                <a:lnTo>
                  <a:pt x="201" y="537"/>
                </a:lnTo>
                <a:lnTo>
                  <a:pt x="202" y="537"/>
                </a:lnTo>
                <a:lnTo>
                  <a:pt x="202" y="539"/>
                </a:lnTo>
                <a:lnTo>
                  <a:pt x="203" y="539"/>
                </a:lnTo>
                <a:lnTo>
                  <a:pt x="203" y="540"/>
                </a:lnTo>
                <a:lnTo>
                  <a:pt x="204" y="538"/>
                </a:lnTo>
                <a:lnTo>
                  <a:pt x="204" y="540"/>
                </a:lnTo>
                <a:lnTo>
                  <a:pt x="205" y="539"/>
                </a:lnTo>
                <a:lnTo>
                  <a:pt x="205" y="541"/>
                </a:lnTo>
                <a:lnTo>
                  <a:pt x="206" y="538"/>
                </a:lnTo>
                <a:lnTo>
                  <a:pt x="206" y="541"/>
                </a:lnTo>
                <a:lnTo>
                  <a:pt x="207" y="537"/>
                </a:lnTo>
                <a:lnTo>
                  <a:pt x="207" y="539"/>
                </a:lnTo>
                <a:lnTo>
                  <a:pt x="208" y="540"/>
                </a:lnTo>
                <a:lnTo>
                  <a:pt x="208" y="542"/>
                </a:lnTo>
                <a:lnTo>
                  <a:pt x="209" y="534"/>
                </a:lnTo>
                <a:lnTo>
                  <a:pt x="209" y="539"/>
                </a:lnTo>
                <a:lnTo>
                  <a:pt x="210" y="534"/>
                </a:lnTo>
                <a:lnTo>
                  <a:pt x="210" y="538"/>
                </a:lnTo>
                <a:lnTo>
                  <a:pt x="211" y="538"/>
                </a:lnTo>
                <a:lnTo>
                  <a:pt x="211" y="539"/>
                </a:lnTo>
                <a:lnTo>
                  <a:pt x="212" y="537"/>
                </a:lnTo>
                <a:lnTo>
                  <a:pt x="212" y="538"/>
                </a:lnTo>
                <a:lnTo>
                  <a:pt x="213" y="537"/>
                </a:lnTo>
                <a:lnTo>
                  <a:pt x="213" y="538"/>
                </a:lnTo>
                <a:lnTo>
                  <a:pt x="214" y="537"/>
                </a:lnTo>
                <a:lnTo>
                  <a:pt x="214" y="537"/>
                </a:lnTo>
                <a:lnTo>
                  <a:pt x="215" y="537"/>
                </a:lnTo>
                <a:lnTo>
                  <a:pt x="215" y="538"/>
                </a:lnTo>
                <a:lnTo>
                  <a:pt x="216" y="535"/>
                </a:lnTo>
                <a:lnTo>
                  <a:pt x="216" y="538"/>
                </a:lnTo>
                <a:lnTo>
                  <a:pt x="217" y="534"/>
                </a:lnTo>
                <a:lnTo>
                  <a:pt x="217" y="535"/>
                </a:lnTo>
                <a:lnTo>
                  <a:pt x="218" y="536"/>
                </a:lnTo>
                <a:lnTo>
                  <a:pt x="218" y="537"/>
                </a:lnTo>
                <a:lnTo>
                  <a:pt x="219" y="533"/>
                </a:lnTo>
                <a:lnTo>
                  <a:pt x="219" y="536"/>
                </a:lnTo>
                <a:lnTo>
                  <a:pt x="220" y="532"/>
                </a:lnTo>
                <a:lnTo>
                  <a:pt x="220" y="534"/>
                </a:lnTo>
                <a:lnTo>
                  <a:pt x="221" y="533"/>
                </a:lnTo>
                <a:lnTo>
                  <a:pt x="221" y="535"/>
                </a:lnTo>
                <a:lnTo>
                  <a:pt x="222" y="532"/>
                </a:lnTo>
                <a:lnTo>
                  <a:pt x="222" y="533"/>
                </a:lnTo>
                <a:lnTo>
                  <a:pt x="223" y="534"/>
                </a:lnTo>
                <a:lnTo>
                  <a:pt x="223" y="535"/>
                </a:lnTo>
                <a:lnTo>
                  <a:pt x="224" y="532"/>
                </a:lnTo>
                <a:lnTo>
                  <a:pt x="224" y="533"/>
                </a:lnTo>
                <a:lnTo>
                  <a:pt x="225" y="534"/>
                </a:lnTo>
                <a:lnTo>
                  <a:pt x="225" y="537"/>
                </a:lnTo>
                <a:lnTo>
                  <a:pt x="226" y="528"/>
                </a:lnTo>
                <a:lnTo>
                  <a:pt x="226" y="536"/>
                </a:lnTo>
                <a:lnTo>
                  <a:pt x="227" y="525"/>
                </a:lnTo>
                <a:lnTo>
                  <a:pt x="227" y="529"/>
                </a:lnTo>
                <a:lnTo>
                  <a:pt x="228" y="530"/>
                </a:lnTo>
                <a:lnTo>
                  <a:pt x="228" y="535"/>
                </a:lnTo>
                <a:lnTo>
                  <a:pt x="229" y="527"/>
                </a:lnTo>
                <a:lnTo>
                  <a:pt x="229" y="533"/>
                </a:lnTo>
                <a:lnTo>
                  <a:pt x="230" y="526"/>
                </a:lnTo>
                <a:lnTo>
                  <a:pt x="230" y="532"/>
                </a:lnTo>
                <a:lnTo>
                  <a:pt x="231" y="529"/>
                </a:lnTo>
                <a:lnTo>
                  <a:pt x="231" y="533"/>
                </a:lnTo>
                <a:lnTo>
                  <a:pt x="232" y="525"/>
                </a:lnTo>
                <a:lnTo>
                  <a:pt x="232" y="527"/>
                </a:lnTo>
                <a:lnTo>
                  <a:pt x="233" y="527"/>
                </a:lnTo>
                <a:lnTo>
                  <a:pt x="233" y="531"/>
                </a:lnTo>
                <a:lnTo>
                  <a:pt x="234" y="522"/>
                </a:lnTo>
                <a:lnTo>
                  <a:pt x="234" y="529"/>
                </a:lnTo>
                <a:lnTo>
                  <a:pt x="235" y="522"/>
                </a:lnTo>
                <a:lnTo>
                  <a:pt x="235" y="524"/>
                </a:lnTo>
                <a:lnTo>
                  <a:pt x="236" y="522"/>
                </a:lnTo>
                <a:lnTo>
                  <a:pt x="236" y="525"/>
                </a:lnTo>
                <a:lnTo>
                  <a:pt x="237" y="519"/>
                </a:lnTo>
                <a:lnTo>
                  <a:pt x="237" y="521"/>
                </a:lnTo>
                <a:lnTo>
                  <a:pt x="238" y="518"/>
                </a:lnTo>
                <a:lnTo>
                  <a:pt x="238" y="519"/>
                </a:lnTo>
                <a:lnTo>
                  <a:pt x="239" y="513"/>
                </a:lnTo>
                <a:lnTo>
                  <a:pt x="239" y="517"/>
                </a:lnTo>
                <a:lnTo>
                  <a:pt x="240" y="513"/>
                </a:lnTo>
                <a:lnTo>
                  <a:pt x="240" y="514"/>
                </a:lnTo>
                <a:lnTo>
                  <a:pt x="241" y="514"/>
                </a:lnTo>
                <a:lnTo>
                  <a:pt x="241" y="515"/>
                </a:lnTo>
                <a:lnTo>
                  <a:pt x="242" y="510"/>
                </a:lnTo>
                <a:lnTo>
                  <a:pt x="242" y="513"/>
                </a:lnTo>
                <a:lnTo>
                  <a:pt x="243" y="508"/>
                </a:lnTo>
                <a:lnTo>
                  <a:pt x="243" y="510"/>
                </a:lnTo>
                <a:lnTo>
                  <a:pt x="244" y="507"/>
                </a:lnTo>
                <a:lnTo>
                  <a:pt x="244" y="508"/>
                </a:lnTo>
                <a:lnTo>
                  <a:pt x="245" y="507"/>
                </a:lnTo>
                <a:lnTo>
                  <a:pt x="245" y="509"/>
                </a:lnTo>
                <a:lnTo>
                  <a:pt x="246" y="501"/>
                </a:lnTo>
                <a:lnTo>
                  <a:pt x="246" y="509"/>
                </a:lnTo>
                <a:lnTo>
                  <a:pt x="247" y="496"/>
                </a:lnTo>
                <a:lnTo>
                  <a:pt x="247" y="500"/>
                </a:lnTo>
                <a:lnTo>
                  <a:pt x="248" y="497"/>
                </a:lnTo>
                <a:lnTo>
                  <a:pt x="248" y="500"/>
                </a:lnTo>
                <a:lnTo>
                  <a:pt x="249" y="496"/>
                </a:lnTo>
                <a:lnTo>
                  <a:pt x="249" y="501"/>
                </a:lnTo>
                <a:lnTo>
                  <a:pt x="250" y="493"/>
                </a:lnTo>
                <a:lnTo>
                  <a:pt x="250" y="495"/>
                </a:lnTo>
                <a:lnTo>
                  <a:pt x="251" y="491"/>
                </a:lnTo>
                <a:lnTo>
                  <a:pt x="251" y="493"/>
                </a:lnTo>
                <a:lnTo>
                  <a:pt x="252" y="481"/>
                </a:lnTo>
                <a:lnTo>
                  <a:pt x="252" y="489"/>
                </a:lnTo>
                <a:lnTo>
                  <a:pt x="253" y="482"/>
                </a:lnTo>
                <a:lnTo>
                  <a:pt x="253" y="486"/>
                </a:lnTo>
                <a:lnTo>
                  <a:pt x="254" y="483"/>
                </a:lnTo>
                <a:lnTo>
                  <a:pt x="254" y="487"/>
                </a:lnTo>
                <a:lnTo>
                  <a:pt x="255" y="478"/>
                </a:lnTo>
                <a:lnTo>
                  <a:pt x="255" y="482"/>
                </a:lnTo>
                <a:lnTo>
                  <a:pt x="256" y="476"/>
                </a:lnTo>
                <a:lnTo>
                  <a:pt x="256" y="479"/>
                </a:lnTo>
                <a:lnTo>
                  <a:pt x="257" y="470"/>
                </a:lnTo>
                <a:lnTo>
                  <a:pt x="257" y="475"/>
                </a:lnTo>
                <a:lnTo>
                  <a:pt x="258" y="469"/>
                </a:lnTo>
                <a:lnTo>
                  <a:pt x="258" y="470"/>
                </a:lnTo>
                <a:lnTo>
                  <a:pt x="259" y="466"/>
                </a:lnTo>
                <a:lnTo>
                  <a:pt x="259" y="469"/>
                </a:lnTo>
                <a:lnTo>
                  <a:pt x="260" y="461"/>
                </a:lnTo>
                <a:lnTo>
                  <a:pt x="260" y="465"/>
                </a:lnTo>
                <a:lnTo>
                  <a:pt x="261" y="461"/>
                </a:lnTo>
                <a:lnTo>
                  <a:pt x="261" y="463"/>
                </a:lnTo>
                <a:lnTo>
                  <a:pt x="262" y="460"/>
                </a:lnTo>
                <a:lnTo>
                  <a:pt x="262" y="463"/>
                </a:lnTo>
                <a:lnTo>
                  <a:pt x="263" y="451"/>
                </a:lnTo>
                <a:lnTo>
                  <a:pt x="263" y="459"/>
                </a:lnTo>
                <a:lnTo>
                  <a:pt x="264" y="450"/>
                </a:lnTo>
                <a:lnTo>
                  <a:pt x="264" y="451"/>
                </a:lnTo>
                <a:lnTo>
                  <a:pt x="265" y="449"/>
                </a:lnTo>
                <a:lnTo>
                  <a:pt x="265" y="451"/>
                </a:lnTo>
                <a:lnTo>
                  <a:pt x="266" y="442"/>
                </a:lnTo>
                <a:lnTo>
                  <a:pt x="266" y="448"/>
                </a:lnTo>
                <a:lnTo>
                  <a:pt x="267" y="442"/>
                </a:lnTo>
                <a:lnTo>
                  <a:pt x="267" y="445"/>
                </a:lnTo>
                <a:lnTo>
                  <a:pt x="268" y="440"/>
                </a:lnTo>
                <a:lnTo>
                  <a:pt x="268" y="445"/>
                </a:lnTo>
                <a:lnTo>
                  <a:pt x="269" y="434"/>
                </a:lnTo>
                <a:lnTo>
                  <a:pt x="269" y="438"/>
                </a:lnTo>
                <a:lnTo>
                  <a:pt x="270" y="431"/>
                </a:lnTo>
                <a:lnTo>
                  <a:pt x="270" y="434"/>
                </a:lnTo>
                <a:lnTo>
                  <a:pt x="271" y="427"/>
                </a:lnTo>
                <a:lnTo>
                  <a:pt x="271" y="430"/>
                </a:lnTo>
                <a:lnTo>
                  <a:pt x="272" y="428"/>
                </a:lnTo>
                <a:lnTo>
                  <a:pt x="272" y="429"/>
                </a:lnTo>
                <a:lnTo>
                  <a:pt x="273" y="426"/>
                </a:lnTo>
                <a:lnTo>
                  <a:pt x="273" y="429"/>
                </a:lnTo>
                <a:lnTo>
                  <a:pt x="274" y="426"/>
                </a:lnTo>
                <a:lnTo>
                  <a:pt x="274" y="426"/>
                </a:lnTo>
                <a:lnTo>
                  <a:pt x="275" y="418"/>
                </a:lnTo>
                <a:lnTo>
                  <a:pt x="275" y="425"/>
                </a:lnTo>
                <a:lnTo>
                  <a:pt x="276" y="417"/>
                </a:lnTo>
                <a:lnTo>
                  <a:pt x="276" y="419"/>
                </a:lnTo>
                <a:lnTo>
                  <a:pt x="277" y="417"/>
                </a:lnTo>
                <a:lnTo>
                  <a:pt x="277" y="419"/>
                </a:lnTo>
                <a:lnTo>
                  <a:pt x="278" y="410"/>
                </a:lnTo>
                <a:lnTo>
                  <a:pt x="278" y="416"/>
                </a:lnTo>
                <a:lnTo>
                  <a:pt x="279" y="409"/>
                </a:lnTo>
                <a:lnTo>
                  <a:pt x="279" y="412"/>
                </a:lnTo>
                <a:lnTo>
                  <a:pt x="280" y="410"/>
                </a:lnTo>
                <a:lnTo>
                  <a:pt x="280" y="413"/>
                </a:lnTo>
                <a:lnTo>
                  <a:pt x="281" y="404"/>
                </a:lnTo>
                <a:lnTo>
                  <a:pt x="281" y="409"/>
                </a:lnTo>
                <a:lnTo>
                  <a:pt x="282" y="404"/>
                </a:lnTo>
                <a:lnTo>
                  <a:pt x="282" y="405"/>
                </a:lnTo>
                <a:lnTo>
                  <a:pt x="283" y="402"/>
                </a:lnTo>
                <a:lnTo>
                  <a:pt x="283" y="405"/>
                </a:lnTo>
                <a:lnTo>
                  <a:pt x="284" y="402"/>
                </a:lnTo>
                <a:lnTo>
                  <a:pt x="284" y="406"/>
                </a:lnTo>
                <a:lnTo>
                  <a:pt x="285" y="401"/>
                </a:lnTo>
                <a:lnTo>
                  <a:pt x="285" y="406"/>
                </a:lnTo>
                <a:lnTo>
                  <a:pt x="286" y="397"/>
                </a:lnTo>
                <a:lnTo>
                  <a:pt x="286" y="400"/>
                </a:lnTo>
                <a:lnTo>
                  <a:pt x="287" y="394"/>
                </a:lnTo>
                <a:lnTo>
                  <a:pt x="287" y="398"/>
                </a:lnTo>
                <a:lnTo>
                  <a:pt x="288" y="392"/>
                </a:lnTo>
                <a:lnTo>
                  <a:pt x="288" y="395"/>
                </a:lnTo>
                <a:lnTo>
                  <a:pt x="289" y="394"/>
                </a:lnTo>
                <a:lnTo>
                  <a:pt x="289" y="400"/>
                </a:lnTo>
                <a:lnTo>
                  <a:pt x="290" y="399"/>
                </a:lnTo>
                <a:lnTo>
                  <a:pt x="290" y="400"/>
                </a:lnTo>
                <a:lnTo>
                  <a:pt x="291" y="396"/>
                </a:lnTo>
                <a:lnTo>
                  <a:pt x="291" y="400"/>
                </a:lnTo>
                <a:lnTo>
                  <a:pt x="292" y="394"/>
                </a:lnTo>
                <a:lnTo>
                  <a:pt x="292" y="398"/>
                </a:lnTo>
                <a:lnTo>
                  <a:pt x="293" y="395"/>
                </a:lnTo>
                <a:lnTo>
                  <a:pt x="293" y="397"/>
                </a:lnTo>
                <a:lnTo>
                  <a:pt x="294" y="392"/>
                </a:lnTo>
                <a:lnTo>
                  <a:pt x="294" y="396"/>
                </a:lnTo>
                <a:lnTo>
                  <a:pt x="295" y="393"/>
                </a:lnTo>
                <a:lnTo>
                  <a:pt x="295" y="395"/>
                </a:lnTo>
                <a:lnTo>
                  <a:pt x="296" y="395"/>
                </a:lnTo>
                <a:lnTo>
                  <a:pt x="296" y="396"/>
                </a:lnTo>
                <a:lnTo>
                  <a:pt x="297" y="389"/>
                </a:lnTo>
                <a:lnTo>
                  <a:pt x="297" y="395"/>
                </a:lnTo>
                <a:lnTo>
                  <a:pt x="298" y="388"/>
                </a:lnTo>
                <a:lnTo>
                  <a:pt x="298" y="390"/>
                </a:lnTo>
                <a:lnTo>
                  <a:pt x="299" y="391"/>
                </a:lnTo>
                <a:lnTo>
                  <a:pt x="299" y="396"/>
                </a:lnTo>
                <a:lnTo>
                  <a:pt x="300" y="393"/>
                </a:lnTo>
                <a:lnTo>
                  <a:pt x="300" y="396"/>
                </a:lnTo>
                <a:lnTo>
                  <a:pt x="301" y="387"/>
                </a:lnTo>
                <a:lnTo>
                  <a:pt x="301" y="392"/>
                </a:lnTo>
                <a:lnTo>
                  <a:pt x="302" y="387"/>
                </a:lnTo>
                <a:lnTo>
                  <a:pt x="302" y="396"/>
                </a:lnTo>
                <a:lnTo>
                  <a:pt x="303" y="397"/>
                </a:lnTo>
                <a:lnTo>
                  <a:pt x="303" y="401"/>
                </a:lnTo>
                <a:lnTo>
                  <a:pt x="304" y="393"/>
                </a:lnTo>
                <a:lnTo>
                  <a:pt x="304" y="398"/>
                </a:lnTo>
                <a:lnTo>
                  <a:pt x="305" y="394"/>
                </a:lnTo>
                <a:lnTo>
                  <a:pt x="305" y="400"/>
                </a:lnTo>
                <a:lnTo>
                  <a:pt x="306" y="398"/>
                </a:lnTo>
                <a:lnTo>
                  <a:pt x="306" y="401"/>
                </a:lnTo>
                <a:lnTo>
                  <a:pt x="307" y="395"/>
                </a:lnTo>
                <a:lnTo>
                  <a:pt x="307" y="398"/>
                </a:lnTo>
                <a:lnTo>
                  <a:pt x="308" y="397"/>
                </a:lnTo>
                <a:lnTo>
                  <a:pt x="308" y="402"/>
                </a:lnTo>
                <a:lnTo>
                  <a:pt x="309" y="399"/>
                </a:lnTo>
                <a:lnTo>
                  <a:pt x="309" y="402"/>
                </a:lnTo>
                <a:lnTo>
                  <a:pt x="310" y="397"/>
                </a:lnTo>
                <a:lnTo>
                  <a:pt x="310" y="399"/>
                </a:lnTo>
                <a:lnTo>
                  <a:pt x="311" y="397"/>
                </a:lnTo>
                <a:lnTo>
                  <a:pt x="311" y="400"/>
                </a:lnTo>
                <a:lnTo>
                  <a:pt x="312" y="401"/>
                </a:lnTo>
                <a:lnTo>
                  <a:pt x="312" y="403"/>
                </a:lnTo>
                <a:lnTo>
                  <a:pt x="313" y="400"/>
                </a:lnTo>
                <a:lnTo>
                  <a:pt x="313" y="402"/>
                </a:lnTo>
                <a:lnTo>
                  <a:pt x="314" y="400"/>
                </a:lnTo>
                <a:lnTo>
                  <a:pt x="314" y="403"/>
                </a:lnTo>
                <a:lnTo>
                  <a:pt x="315" y="401"/>
                </a:lnTo>
                <a:lnTo>
                  <a:pt x="315" y="405"/>
                </a:lnTo>
                <a:lnTo>
                  <a:pt x="316" y="398"/>
                </a:lnTo>
                <a:lnTo>
                  <a:pt x="316" y="400"/>
                </a:lnTo>
                <a:lnTo>
                  <a:pt x="317" y="401"/>
                </a:lnTo>
                <a:lnTo>
                  <a:pt x="317" y="406"/>
                </a:lnTo>
                <a:lnTo>
                  <a:pt x="318" y="402"/>
                </a:lnTo>
                <a:lnTo>
                  <a:pt x="318" y="406"/>
                </a:lnTo>
                <a:lnTo>
                  <a:pt x="319" y="403"/>
                </a:lnTo>
                <a:lnTo>
                  <a:pt x="319" y="409"/>
                </a:lnTo>
                <a:lnTo>
                  <a:pt x="320" y="409"/>
                </a:lnTo>
                <a:lnTo>
                  <a:pt x="320" y="409"/>
                </a:lnTo>
                <a:lnTo>
                  <a:pt x="321" y="408"/>
                </a:lnTo>
                <a:lnTo>
                  <a:pt x="321" y="409"/>
                </a:lnTo>
                <a:lnTo>
                  <a:pt x="322" y="407"/>
                </a:lnTo>
                <a:lnTo>
                  <a:pt x="322" y="408"/>
                </a:lnTo>
                <a:lnTo>
                  <a:pt x="323" y="406"/>
                </a:lnTo>
                <a:lnTo>
                  <a:pt x="323" y="408"/>
                </a:lnTo>
                <a:lnTo>
                  <a:pt x="324" y="408"/>
                </a:lnTo>
                <a:lnTo>
                  <a:pt x="324" y="412"/>
                </a:lnTo>
                <a:lnTo>
                  <a:pt x="325" y="412"/>
                </a:lnTo>
                <a:lnTo>
                  <a:pt x="325" y="414"/>
                </a:lnTo>
                <a:lnTo>
                  <a:pt x="326" y="411"/>
                </a:lnTo>
                <a:lnTo>
                  <a:pt x="326" y="414"/>
                </a:lnTo>
                <a:lnTo>
                  <a:pt x="327" y="412"/>
                </a:lnTo>
                <a:lnTo>
                  <a:pt x="327" y="416"/>
                </a:lnTo>
                <a:lnTo>
                  <a:pt x="328" y="412"/>
                </a:lnTo>
                <a:lnTo>
                  <a:pt x="328" y="418"/>
                </a:lnTo>
                <a:lnTo>
                  <a:pt x="329" y="403"/>
                </a:lnTo>
                <a:lnTo>
                  <a:pt x="329" y="410"/>
                </a:lnTo>
                <a:lnTo>
                  <a:pt x="330" y="408"/>
                </a:lnTo>
                <a:lnTo>
                  <a:pt x="330" y="416"/>
                </a:lnTo>
                <a:lnTo>
                  <a:pt x="331" y="407"/>
                </a:lnTo>
                <a:lnTo>
                  <a:pt x="331" y="415"/>
                </a:lnTo>
                <a:lnTo>
                  <a:pt x="332" y="407"/>
                </a:lnTo>
                <a:lnTo>
                  <a:pt x="332" y="412"/>
                </a:lnTo>
                <a:lnTo>
                  <a:pt x="333" y="413"/>
                </a:lnTo>
                <a:lnTo>
                  <a:pt x="333" y="416"/>
                </a:lnTo>
                <a:lnTo>
                  <a:pt x="334" y="414"/>
                </a:lnTo>
                <a:lnTo>
                  <a:pt x="334" y="416"/>
                </a:lnTo>
                <a:lnTo>
                  <a:pt x="335" y="414"/>
                </a:lnTo>
                <a:lnTo>
                  <a:pt x="335" y="414"/>
                </a:lnTo>
                <a:lnTo>
                  <a:pt x="336" y="414"/>
                </a:lnTo>
                <a:lnTo>
                  <a:pt x="336" y="415"/>
                </a:lnTo>
                <a:lnTo>
                  <a:pt x="337" y="413"/>
                </a:lnTo>
                <a:lnTo>
                  <a:pt x="337" y="414"/>
                </a:lnTo>
                <a:lnTo>
                  <a:pt x="338" y="414"/>
                </a:lnTo>
                <a:lnTo>
                  <a:pt x="338" y="418"/>
                </a:lnTo>
                <a:lnTo>
                  <a:pt x="339" y="414"/>
                </a:lnTo>
                <a:lnTo>
                  <a:pt x="339" y="417"/>
                </a:lnTo>
                <a:lnTo>
                  <a:pt x="340" y="414"/>
                </a:lnTo>
                <a:lnTo>
                  <a:pt x="340" y="419"/>
                </a:lnTo>
                <a:lnTo>
                  <a:pt x="341" y="420"/>
                </a:lnTo>
                <a:lnTo>
                  <a:pt x="341" y="421"/>
                </a:lnTo>
                <a:lnTo>
                  <a:pt x="342" y="417"/>
                </a:lnTo>
                <a:lnTo>
                  <a:pt x="342" y="419"/>
                </a:lnTo>
                <a:lnTo>
                  <a:pt x="343" y="416"/>
                </a:lnTo>
                <a:lnTo>
                  <a:pt x="343" y="419"/>
                </a:lnTo>
                <a:lnTo>
                  <a:pt x="344" y="415"/>
                </a:lnTo>
                <a:lnTo>
                  <a:pt x="344" y="418"/>
                </a:lnTo>
                <a:lnTo>
                  <a:pt x="345" y="414"/>
                </a:lnTo>
                <a:lnTo>
                  <a:pt x="345" y="417"/>
                </a:lnTo>
                <a:lnTo>
                  <a:pt x="346" y="414"/>
                </a:lnTo>
                <a:lnTo>
                  <a:pt x="346" y="416"/>
                </a:lnTo>
                <a:lnTo>
                  <a:pt x="347" y="414"/>
                </a:lnTo>
                <a:lnTo>
                  <a:pt x="347" y="415"/>
                </a:lnTo>
                <a:lnTo>
                  <a:pt x="348" y="416"/>
                </a:lnTo>
                <a:lnTo>
                  <a:pt x="348" y="417"/>
                </a:lnTo>
                <a:lnTo>
                  <a:pt x="349" y="416"/>
                </a:lnTo>
                <a:lnTo>
                  <a:pt x="349" y="417"/>
                </a:lnTo>
                <a:lnTo>
                  <a:pt x="350" y="417"/>
                </a:lnTo>
                <a:lnTo>
                  <a:pt x="350" y="417"/>
                </a:lnTo>
                <a:lnTo>
                  <a:pt x="351" y="416"/>
                </a:lnTo>
                <a:lnTo>
                  <a:pt x="351" y="417"/>
                </a:lnTo>
                <a:lnTo>
                  <a:pt x="352" y="412"/>
                </a:lnTo>
                <a:lnTo>
                  <a:pt x="352" y="415"/>
                </a:lnTo>
                <a:lnTo>
                  <a:pt x="353" y="411"/>
                </a:lnTo>
                <a:lnTo>
                  <a:pt x="353" y="413"/>
                </a:lnTo>
                <a:lnTo>
                  <a:pt x="354" y="414"/>
                </a:lnTo>
                <a:lnTo>
                  <a:pt x="354" y="419"/>
                </a:lnTo>
                <a:lnTo>
                  <a:pt x="355" y="413"/>
                </a:lnTo>
                <a:lnTo>
                  <a:pt x="355" y="418"/>
                </a:lnTo>
                <a:lnTo>
                  <a:pt x="356" y="411"/>
                </a:lnTo>
                <a:lnTo>
                  <a:pt x="356" y="413"/>
                </a:lnTo>
                <a:lnTo>
                  <a:pt x="357" y="411"/>
                </a:lnTo>
                <a:lnTo>
                  <a:pt x="357" y="412"/>
                </a:lnTo>
                <a:lnTo>
                  <a:pt x="358" y="408"/>
                </a:lnTo>
                <a:lnTo>
                  <a:pt x="358" y="411"/>
                </a:lnTo>
                <a:lnTo>
                  <a:pt x="359" y="406"/>
                </a:lnTo>
                <a:lnTo>
                  <a:pt x="359" y="408"/>
                </a:lnTo>
                <a:lnTo>
                  <a:pt x="360" y="406"/>
                </a:lnTo>
                <a:lnTo>
                  <a:pt x="360" y="409"/>
                </a:lnTo>
                <a:lnTo>
                  <a:pt x="361" y="403"/>
                </a:lnTo>
                <a:lnTo>
                  <a:pt x="361" y="406"/>
                </a:lnTo>
                <a:lnTo>
                  <a:pt x="362" y="404"/>
                </a:lnTo>
                <a:lnTo>
                  <a:pt x="362" y="406"/>
                </a:lnTo>
                <a:lnTo>
                  <a:pt x="363" y="401"/>
                </a:lnTo>
                <a:lnTo>
                  <a:pt x="363" y="406"/>
                </a:lnTo>
                <a:lnTo>
                  <a:pt x="364" y="397"/>
                </a:lnTo>
                <a:lnTo>
                  <a:pt x="364" y="399"/>
                </a:lnTo>
                <a:lnTo>
                  <a:pt x="365" y="397"/>
                </a:lnTo>
                <a:lnTo>
                  <a:pt x="365" y="398"/>
                </a:lnTo>
                <a:lnTo>
                  <a:pt x="366" y="392"/>
                </a:lnTo>
                <a:lnTo>
                  <a:pt x="366" y="397"/>
                </a:lnTo>
                <a:lnTo>
                  <a:pt x="367" y="392"/>
                </a:lnTo>
                <a:lnTo>
                  <a:pt x="367" y="393"/>
                </a:lnTo>
                <a:lnTo>
                  <a:pt x="368" y="386"/>
                </a:lnTo>
                <a:lnTo>
                  <a:pt x="368" y="393"/>
                </a:lnTo>
                <a:lnTo>
                  <a:pt x="369" y="381"/>
                </a:lnTo>
                <a:lnTo>
                  <a:pt x="369" y="384"/>
                </a:lnTo>
                <a:lnTo>
                  <a:pt x="370" y="382"/>
                </a:lnTo>
                <a:lnTo>
                  <a:pt x="370" y="384"/>
                </a:lnTo>
                <a:lnTo>
                  <a:pt x="371" y="376"/>
                </a:lnTo>
                <a:lnTo>
                  <a:pt x="371" y="383"/>
                </a:lnTo>
                <a:lnTo>
                  <a:pt x="372" y="370"/>
                </a:lnTo>
                <a:lnTo>
                  <a:pt x="372" y="375"/>
                </a:lnTo>
                <a:lnTo>
                  <a:pt x="373" y="368"/>
                </a:lnTo>
                <a:lnTo>
                  <a:pt x="373" y="369"/>
                </a:lnTo>
                <a:lnTo>
                  <a:pt x="374" y="360"/>
                </a:lnTo>
                <a:lnTo>
                  <a:pt x="374" y="368"/>
                </a:lnTo>
                <a:lnTo>
                  <a:pt x="375" y="354"/>
                </a:lnTo>
                <a:lnTo>
                  <a:pt x="375" y="359"/>
                </a:lnTo>
                <a:lnTo>
                  <a:pt x="376" y="349"/>
                </a:lnTo>
                <a:lnTo>
                  <a:pt x="376" y="353"/>
                </a:lnTo>
                <a:lnTo>
                  <a:pt x="377" y="343"/>
                </a:lnTo>
                <a:lnTo>
                  <a:pt x="377" y="348"/>
                </a:lnTo>
                <a:lnTo>
                  <a:pt x="378" y="338"/>
                </a:lnTo>
                <a:lnTo>
                  <a:pt x="378" y="342"/>
                </a:lnTo>
                <a:lnTo>
                  <a:pt x="379" y="333"/>
                </a:lnTo>
                <a:lnTo>
                  <a:pt x="379" y="338"/>
                </a:lnTo>
                <a:lnTo>
                  <a:pt x="380" y="324"/>
                </a:lnTo>
                <a:lnTo>
                  <a:pt x="380" y="332"/>
                </a:lnTo>
                <a:lnTo>
                  <a:pt x="381" y="320"/>
                </a:lnTo>
                <a:lnTo>
                  <a:pt x="381" y="323"/>
                </a:lnTo>
                <a:lnTo>
                  <a:pt x="382" y="312"/>
                </a:lnTo>
                <a:lnTo>
                  <a:pt x="382" y="319"/>
                </a:lnTo>
                <a:lnTo>
                  <a:pt x="383" y="305"/>
                </a:lnTo>
                <a:lnTo>
                  <a:pt x="383" y="311"/>
                </a:lnTo>
                <a:lnTo>
                  <a:pt x="384" y="294"/>
                </a:lnTo>
                <a:lnTo>
                  <a:pt x="384" y="303"/>
                </a:lnTo>
                <a:lnTo>
                  <a:pt x="385" y="284"/>
                </a:lnTo>
                <a:lnTo>
                  <a:pt x="385" y="293"/>
                </a:lnTo>
                <a:lnTo>
                  <a:pt x="386" y="275"/>
                </a:lnTo>
                <a:lnTo>
                  <a:pt x="386" y="283"/>
                </a:lnTo>
                <a:lnTo>
                  <a:pt x="387" y="266"/>
                </a:lnTo>
                <a:lnTo>
                  <a:pt x="387" y="274"/>
                </a:lnTo>
                <a:lnTo>
                  <a:pt x="388" y="260"/>
                </a:lnTo>
                <a:lnTo>
                  <a:pt x="388" y="265"/>
                </a:lnTo>
                <a:lnTo>
                  <a:pt x="389" y="247"/>
                </a:lnTo>
                <a:lnTo>
                  <a:pt x="389" y="259"/>
                </a:lnTo>
                <a:lnTo>
                  <a:pt x="390" y="240"/>
                </a:lnTo>
                <a:lnTo>
                  <a:pt x="390" y="245"/>
                </a:lnTo>
                <a:lnTo>
                  <a:pt x="391" y="234"/>
                </a:lnTo>
                <a:lnTo>
                  <a:pt x="391" y="240"/>
                </a:lnTo>
                <a:lnTo>
                  <a:pt x="392" y="220"/>
                </a:lnTo>
                <a:lnTo>
                  <a:pt x="392" y="232"/>
                </a:lnTo>
                <a:lnTo>
                  <a:pt x="393" y="211"/>
                </a:lnTo>
                <a:lnTo>
                  <a:pt x="393" y="219"/>
                </a:lnTo>
                <a:lnTo>
                  <a:pt x="394" y="200"/>
                </a:lnTo>
                <a:lnTo>
                  <a:pt x="394" y="210"/>
                </a:lnTo>
                <a:lnTo>
                  <a:pt x="395" y="189"/>
                </a:lnTo>
                <a:lnTo>
                  <a:pt x="395" y="198"/>
                </a:lnTo>
                <a:lnTo>
                  <a:pt x="396" y="178"/>
                </a:lnTo>
                <a:lnTo>
                  <a:pt x="396" y="188"/>
                </a:lnTo>
                <a:lnTo>
                  <a:pt x="397" y="165"/>
                </a:lnTo>
                <a:lnTo>
                  <a:pt x="397" y="177"/>
                </a:lnTo>
                <a:lnTo>
                  <a:pt x="398" y="160"/>
                </a:lnTo>
                <a:lnTo>
                  <a:pt x="398" y="164"/>
                </a:lnTo>
                <a:lnTo>
                  <a:pt x="399" y="145"/>
                </a:lnTo>
                <a:lnTo>
                  <a:pt x="399" y="159"/>
                </a:lnTo>
                <a:lnTo>
                  <a:pt x="400" y="136"/>
                </a:lnTo>
                <a:lnTo>
                  <a:pt x="400" y="143"/>
                </a:lnTo>
                <a:lnTo>
                  <a:pt x="401" y="128"/>
                </a:lnTo>
                <a:lnTo>
                  <a:pt x="401" y="135"/>
                </a:lnTo>
                <a:lnTo>
                  <a:pt x="402" y="123"/>
                </a:lnTo>
                <a:lnTo>
                  <a:pt x="402" y="129"/>
                </a:lnTo>
                <a:lnTo>
                  <a:pt x="403" y="105"/>
                </a:lnTo>
                <a:lnTo>
                  <a:pt x="403" y="121"/>
                </a:lnTo>
                <a:lnTo>
                  <a:pt x="404" y="100"/>
                </a:lnTo>
                <a:lnTo>
                  <a:pt x="404" y="103"/>
                </a:lnTo>
                <a:lnTo>
                  <a:pt x="405" y="96"/>
                </a:lnTo>
                <a:lnTo>
                  <a:pt x="405" y="102"/>
                </a:lnTo>
                <a:lnTo>
                  <a:pt x="406" y="80"/>
                </a:lnTo>
                <a:lnTo>
                  <a:pt x="406" y="93"/>
                </a:lnTo>
                <a:lnTo>
                  <a:pt x="407" y="78"/>
                </a:lnTo>
                <a:lnTo>
                  <a:pt x="407" y="80"/>
                </a:lnTo>
                <a:lnTo>
                  <a:pt x="408" y="67"/>
                </a:lnTo>
                <a:lnTo>
                  <a:pt x="408" y="80"/>
                </a:lnTo>
                <a:lnTo>
                  <a:pt x="409" y="58"/>
                </a:lnTo>
                <a:lnTo>
                  <a:pt x="409" y="64"/>
                </a:lnTo>
                <a:lnTo>
                  <a:pt x="410" y="56"/>
                </a:lnTo>
                <a:lnTo>
                  <a:pt x="410" y="62"/>
                </a:lnTo>
                <a:lnTo>
                  <a:pt x="411" y="39"/>
                </a:lnTo>
                <a:lnTo>
                  <a:pt x="411" y="54"/>
                </a:lnTo>
                <a:lnTo>
                  <a:pt x="412" y="38"/>
                </a:lnTo>
                <a:lnTo>
                  <a:pt x="412" y="45"/>
                </a:lnTo>
                <a:lnTo>
                  <a:pt x="413" y="35"/>
                </a:lnTo>
                <a:lnTo>
                  <a:pt x="413" y="45"/>
                </a:lnTo>
                <a:lnTo>
                  <a:pt x="414" y="29"/>
                </a:lnTo>
                <a:lnTo>
                  <a:pt x="414" y="32"/>
                </a:lnTo>
                <a:lnTo>
                  <a:pt x="415" y="29"/>
                </a:lnTo>
                <a:lnTo>
                  <a:pt x="415" y="33"/>
                </a:lnTo>
                <a:lnTo>
                  <a:pt x="416" y="19"/>
                </a:lnTo>
                <a:lnTo>
                  <a:pt x="416" y="29"/>
                </a:lnTo>
                <a:lnTo>
                  <a:pt x="417" y="17"/>
                </a:lnTo>
                <a:lnTo>
                  <a:pt x="417" y="19"/>
                </a:lnTo>
                <a:lnTo>
                  <a:pt x="418" y="14"/>
                </a:lnTo>
                <a:lnTo>
                  <a:pt x="418" y="17"/>
                </a:lnTo>
                <a:lnTo>
                  <a:pt x="419" y="13"/>
                </a:lnTo>
                <a:lnTo>
                  <a:pt x="419" y="14"/>
                </a:lnTo>
                <a:lnTo>
                  <a:pt x="420" y="10"/>
                </a:lnTo>
                <a:lnTo>
                  <a:pt x="420" y="14"/>
                </a:lnTo>
                <a:lnTo>
                  <a:pt x="421" y="8"/>
                </a:lnTo>
                <a:lnTo>
                  <a:pt x="421" y="10"/>
                </a:lnTo>
                <a:lnTo>
                  <a:pt x="422" y="7"/>
                </a:lnTo>
                <a:lnTo>
                  <a:pt x="422" y="9"/>
                </a:lnTo>
                <a:lnTo>
                  <a:pt x="423" y="2"/>
                </a:lnTo>
                <a:lnTo>
                  <a:pt x="423" y="7"/>
                </a:lnTo>
                <a:lnTo>
                  <a:pt x="424" y="1"/>
                </a:lnTo>
                <a:lnTo>
                  <a:pt x="424" y="5"/>
                </a:lnTo>
                <a:lnTo>
                  <a:pt x="425" y="4"/>
                </a:lnTo>
                <a:lnTo>
                  <a:pt x="425" y="7"/>
                </a:lnTo>
                <a:lnTo>
                  <a:pt x="426" y="0"/>
                </a:lnTo>
                <a:lnTo>
                  <a:pt x="426" y="5"/>
                </a:lnTo>
                <a:lnTo>
                  <a:pt x="427" y="2"/>
                </a:lnTo>
                <a:lnTo>
                  <a:pt x="427" y="7"/>
                </a:lnTo>
                <a:lnTo>
                  <a:pt x="428" y="6"/>
                </a:lnTo>
                <a:lnTo>
                  <a:pt x="428" y="7"/>
                </a:lnTo>
                <a:lnTo>
                  <a:pt x="429" y="7"/>
                </a:lnTo>
                <a:lnTo>
                  <a:pt x="429" y="9"/>
                </a:lnTo>
                <a:lnTo>
                  <a:pt x="430" y="9"/>
                </a:lnTo>
                <a:lnTo>
                  <a:pt x="430" y="9"/>
                </a:lnTo>
                <a:lnTo>
                  <a:pt x="431" y="9"/>
                </a:lnTo>
                <a:lnTo>
                  <a:pt x="431" y="11"/>
                </a:lnTo>
                <a:lnTo>
                  <a:pt x="432" y="11"/>
                </a:lnTo>
                <a:lnTo>
                  <a:pt x="432" y="14"/>
                </a:lnTo>
                <a:lnTo>
                  <a:pt x="433" y="14"/>
                </a:lnTo>
                <a:lnTo>
                  <a:pt x="433" y="17"/>
                </a:lnTo>
                <a:lnTo>
                  <a:pt x="434" y="17"/>
                </a:lnTo>
                <a:lnTo>
                  <a:pt x="434" y="20"/>
                </a:lnTo>
                <a:lnTo>
                  <a:pt x="435" y="21"/>
                </a:lnTo>
                <a:lnTo>
                  <a:pt x="435" y="24"/>
                </a:lnTo>
                <a:lnTo>
                  <a:pt x="436" y="24"/>
                </a:lnTo>
                <a:lnTo>
                  <a:pt x="436" y="28"/>
                </a:lnTo>
                <a:lnTo>
                  <a:pt x="437" y="25"/>
                </a:lnTo>
                <a:lnTo>
                  <a:pt x="437" y="33"/>
                </a:lnTo>
                <a:lnTo>
                  <a:pt x="438" y="30"/>
                </a:lnTo>
                <a:lnTo>
                  <a:pt x="438" y="32"/>
                </a:lnTo>
                <a:lnTo>
                  <a:pt x="439" y="29"/>
                </a:lnTo>
                <a:lnTo>
                  <a:pt x="439" y="41"/>
                </a:lnTo>
                <a:lnTo>
                  <a:pt x="440" y="43"/>
                </a:lnTo>
                <a:lnTo>
                  <a:pt x="440" y="48"/>
                </a:lnTo>
                <a:lnTo>
                  <a:pt x="441" y="44"/>
                </a:lnTo>
                <a:lnTo>
                  <a:pt x="441" y="46"/>
                </a:lnTo>
                <a:lnTo>
                  <a:pt x="442" y="46"/>
                </a:lnTo>
                <a:lnTo>
                  <a:pt x="442" y="57"/>
                </a:lnTo>
                <a:lnTo>
                  <a:pt x="443" y="58"/>
                </a:lnTo>
                <a:lnTo>
                  <a:pt x="443" y="60"/>
                </a:lnTo>
                <a:lnTo>
                  <a:pt x="444" y="60"/>
                </a:lnTo>
                <a:lnTo>
                  <a:pt x="444" y="63"/>
                </a:lnTo>
                <a:lnTo>
                  <a:pt x="445" y="65"/>
                </a:lnTo>
                <a:lnTo>
                  <a:pt x="445" y="73"/>
                </a:lnTo>
                <a:lnTo>
                  <a:pt x="446" y="74"/>
                </a:lnTo>
                <a:lnTo>
                  <a:pt x="446" y="78"/>
                </a:lnTo>
                <a:lnTo>
                  <a:pt x="447" y="79"/>
                </a:lnTo>
                <a:lnTo>
                  <a:pt x="447" y="81"/>
                </a:lnTo>
                <a:lnTo>
                  <a:pt x="448" y="81"/>
                </a:lnTo>
                <a:lnTo>
                  <a:pt x="448" y="89"/>
                </a:lnTo>
                <a:lnTo>
                  <a:pt x="449" y="90"/>
                </a:lnTo>
                <a:lnTo>
                  <a:pt x="449" y="96"/>
                </a:lnTo>
                <a:lnTo>
                  <a:pt x="450" y="97"/>
                </a:lnTo>
                <a:lnTo>
                  <a:pt x="450" y="99"/>
                </a:lnTo>
                <a:lnTo>
                  <a:pt x="451" y="100"/>
                </a:lnTo>
                <a:lnTo>
                  <a:pt x="451" y="109"/>
                </a:lnTo>
                <a:lnTo>
                  <a:pt x="452" y="111"/>
                </a:lnTo>
                <a:lnTo>
                  <a:pt x="452" y="117"/>
                </a:lnTo>
                <a:lnTo>
                  <a:pt x="453" y="118"/>
                </a:lnTo>
                <a:lnTo>
                  <a:pt x="453" y="121"/>
                </a:lnTo>
                <a:lnTo>
                  <a:pt x="454" y="121"/>
                </a:lnTo>
                <a:lnTo>
                  <a:pt x="454" y="127"/>
                </a:lnTo>
                <a:lnTo>
                  <a:pt x="455" y="128"/>
                </a:lnTo>
                <a:lnTo>
                  <a:pt x="455" y="136"/>
                </a:lnTo>
                <a:lnTo>
                  <a:pt x="456" y="136"/>
                </a:lnTo>
                <a:lnTo>
                  <a:pt x="456" y="142"/>
                </a:lnTo>
                <a:lnTo>
                  <a:pt x="457" y="143"/>
                </a:lnTo>
                <a:lnTo>
                  <a:pt x="457" y="149"/>
                </a:lnTo>
                <a:lnTo>
                  <a:pt x="458" y="151"/>
                </a:lnTo>
                <a:lnTo>
                  <a:pt x="458" y="156"/>
                </a:lnTo>
                <a:lnTo>
                  <a:pt x="459" y="157"/>
                </a:lnTo>
                <a:lnTo>
                  <a:pt x="459" y="163"/>
                </a:lnTo>
                <a:lnTo>
                  <a:pt x="460" y="164"/>
                </a:lnTo>
                <a:lnTo>
                  <a:pt x="460" y="172"/>
                </a:lnTo>
                <a:lnTo>
                  <a:pt x="461" y="173"/>
                </a:lnTo>
                <a:lnTo>
                  <a:pt x="461" y="180"/>
                </a:lnTo>
                <a:lnTo>
                  <a:pt x="462" y="180"/>
                </a:lnTo>
                <a:lnTo>
                  <a:pt x="462" y="188"/>
                </a:lnTo>
                <a:lnTo>
                  <a:pt x="463" y="190"/>
                </a:lnTo>
                <a:lnTo>
                  <a:pt x="463" y="195"/>
                </a:lnTo>
                <a:lnTo>
                  <a:pt x="464" y="195"/>
                </a:lnTo>
                <a:lnTo>
                  <a:pt x="464" y="197"/>
                </a:lnTo>
                <a:lnTo>
                  <a:pt x="465" y="198"/>
                </a:lnTo>
                <a:lnTo>
                  <a:pt x="465" y="212"/>
                </a:lnTo>
                <a:lnTo>
                  <a:pt x="466" y="214"/>
                </a:lnTo>
                <a:lnTo>
                  <a:pt x="466" y="218"/>
                </a:lnTo>
                <a:lnTo>
                  <a:pt x="467" y="218"/>
                </a:lnTo>
                <a:lnTo>
                  <a:pt x="467" y="222"/>
                </a:lnTo>
                <a:lnTo>
                  <a:pt x="468" y="224"/>
                </a:lnTo>
                <a:lnTo>
                  <a:pt x="468" y="233"/>
                </a:lnTo>
                <a:lnTo>
                  <a:pt x="469" y="233"/>
                </a:lnTo>
                <a:lnTo>
                  <a:pt x="469" y="236"/>
                </a:lnTo>
                <a:lnTo>
                  <a:pt x="470" y="235"/>
                </a:lnTo>
                <a:lnTo>
                  <a:pt x="470" y="243"/>
                </a:lnTo>
                <a:lnTo>
                  <a:pt x="471" y="245"/>
                </a:lnTo>
                <a:lnTo>
                  <a:pt x="471" y="248"/>
                </a:lnTo>
                <a:lnTo>
                  <a:pt x="472" y="249"/>
                </a:lnTo>
                <a:lnTo>
                  <a:pt x="472" y="257"/>
                </a:lnTo>
                <a:lnTo>
                  <a:pt x="473" y="258"/>
                </a:lnTo>
                <a:lnTo>
                  <a:pt x="473" y="267"/>
                </a:lnTo>
                <a:lnTo>
                  <a:pt x="474" y="268"/>
                </a:lnTo>
                <a:lnTo>
                  <a:pt x="474" y="269"/>
                </a:lnTo>
                <a:lnTo>
                  <a:pt x="475" y="269"/>
                </a:lnTo>
                <a:lnTo>
                  <a:pt x="475" y="280"/>
                </a:lnTo>
                <a:lnTo>
                  <a:pt x="476" y="281"/>
                </a:lnTo>
                <a:lnTo>
                  <a:pt x="476" y="284"/>
                </a:lnTo>
                <a:lnTo>
                  <a:pt x="477" y="284"/>
                </a:lnTo>
                <a:lnTo>
                  <a:pt x="477" y="289"/>
                </a:lnTo>
                <a:lnTo>
                  <a:pt x="478" y="290"/>
                </a:lnTo>
                <a:lnTo>
                  <a:pt x="478" y="298"/>
                </a:lnTo>
                <a:lnTo>
                  <a:pt x="479" y="299"/>
                </a:lnTo>
                <a:lnTo>
                  <a:pt x="479" y="305"/>
                </a:lnTo>
                <a:lnTo>
                  <a:pt x="480" y="306"/>
                </a:lnTo>
                <a:lnTo>
                  <a:pt x="480" y="312"/>
                </a:lnTo>
                <a:lnTo>
                  <a:pt x="481" y="313"/>
                </a:lnTo>
                <a:lnTo>
                  <a:pt x="481" y="318"/>
                </a:lnTo>
                <a:lnTo>
                  <a:pt x="482" y="319"/>
                </a:lnTo>
                <a:lnTo>
                  <a:pt x="482" y="324"/>
                </a:lnTo>
                <a:lnTo>
                  <a:pt x="483" y="325"/>
                </a:lnTo>
                <a:lnTo>
                  <a:pt x="483" y="326"/>
                </a:lnTo>
                <a:lnTo>
                  <a:pt x="484" y="326"/>
                </a:lnTo>
                <a:lnTo>
                  <a:pt x="484" y="334"/>
                </a:lnTo>
                <a:lnTo>
                  <a:pt x="485" y="335"/>
                </a:lnTo>
                <a:lnTo>
                  <a:pt x="485" y="343"/>
                </a:lnTo>
                <a:lnTo>
                  <a:pt x="486" y="343"/>
                </a:lnTo>
                <a:lnTo>
                  <a:pt x="486" y="344"/>
                </a:lnTo>
                <a:lnTo>
                  <a:pt x="487" y="345"/>
                </a:lnTo>
                <a:lnTo>
                  <a:pt x="487" y="353"/>
                </a:lnTo>
                <a:lnTo>
                  <a:pt x="488" y="355"/>
                </a:lnTo>
                <a:lnTo>
                  <a:pt x="488" y="356"/>
                </a:lnTo>
                <a:lnTo>
                  <a:pt x="489" y="356"/>
                </a:lnTo>
                <a:lnTo>
                  <a:pt x="489" y="359"/>
                </a:lnTo>
                <a:lnTo>
                  <a:pt x="490" y="360"/>
                </a:lnTo>
                <a:lnTo>
                  <a:pt x="490" y="368"/>
                </a:lnTo>
                <a:lnTo>
                  <a:pt x="491" y="369"/>
                </a:lnTo>
                <a:lnTo>
                  <a:pt x="491" y="375"/>
                </a:lnTo>
                <a:lnTo>
                  <a:pt x="492" y="375"/>
                </a:lnTo>
                <a:lnTo>
                  <a:pt x="492" y="377"/>
                </a:lnTo>
                <a:lnTo>
                  <a:pt x="493" y="377"/>
                </a:lnTo>
                <a:lnTo>
                  <a:pt x="493" y="380"/>
                </a:lnTo>
                <a:lnTo>
                  <a:pt x="494" y="382"/>
                </a:lnTo>
                <a:lnTo>
                  <a:pt x="494" y="389"/>
                </a:lnTo>
                <a:lnTo>
                  <a:pt x="495" y="390"/>
                </a:lnTo>
                <a:lnTo>
                  <a:pt x="495" y="393"/>
                </a:lnTo>
                <a:lnTo>
                  <a:pt x="496" y="394"/>
                </a:lnTo>
                <a:lnTo>
                  <a:pt x="496" y="402"/>
                </a:lnTo>
                <a:lnTo>
                  <a:pt x="497" y="403"/>
                </a:lnTo>
                <a:lnTo>
                  <a:pt x="497" y="404"/>
                </a:lnTo>
                <a:lnTo>
                  <a:pt x="498" y="403"/>
                </a:lnTo>
                <a:lnTo>
                  <a:pt x="498" y="407"/>
                </a:lnTo>
                <a:lnTo>
                  <a:pt x="499" y="407"/>
                </a:lnTo>
                <a:lnTo>
                  <a:pt x="499" y="410"/>
                </a:lnTo>
                <a:lnTo>
                  <a:pt x="500" y="411"/>
                </a:lnTo>
                <a:lnTo>
                  <a:pt x="500" y="415"/>
                </a:lnTo>
                <a:lnTo>
                  <a:pt x="501" y="416"/>
                </a:lnTo>
                <a:lnTo>
                  <a:pt x="501" y="421"/>
                </a:lnTo>
                <a:lnTo>
                  <a:pt x="502" y="422"/>
                </a:lnTo>
                <a:lnTo>
                  <a:pt x="502" y="425"/>
                </a:lnTo>
                <a:lnTo>
                  <a:pt x="503" y="425"/>
                </a:lnTo>
                <a:lnTo>
                  <a:pt x="503" y="429"/>
                </a:lnTo>
                <a:lnTo>
                  <a:pt x="504" y="429"/>
                </a:lnTo>
                <a:lnTo>
                  <a:pt x="504" y="430"/>
                </a:lnTo>
                <a:lnTo>
                  <a:pt x="505" y="431"/>
                </a:lnTo>
                <a:lnTo>
                  <a:pt x="505" y="437"/>
                </a:lnTo>
                <a:lnTo>
                  <a:pt x="506" y="438"/>
                </a:lnTo>
                <a:lnTo>
                  <a:pt x="506" y="442"/>
                </a:lnTo>
                <a:lnTo>
                  <a:pt x="507" y="442"/>
                </a:lnTo>
                <a:lnTo>
                  <a:pt x="507" y="442"/>
                </a:lnTo>
                <a:lnTo>
                  <a:pt x="508" y="443"/>
                </a:lnTo>
                <a:lnTo>
                  <a:pt x="508" y="448"/>
                </a:lnTo>
                <a:lnTo>
                  <a:pt x="509" y="447"/>
                </a:lnTo>
                <a:lnTo>
                  <a:pt x="509" y="450"/>
                </a:lnTo>
                <a:lnTo>
                  <a:pt x="510" y="448"/>
                </a:lnTo>
                <a:lnTo>
                  <a:pt x="510" y="453"/>
                </a:lnTo>
                <a:lnTo>
                  <a:pt x="511" y="450"/>
                </a:lnTo>
                <a:lnTo>
                  <a:pt x="511" y="459"/>
                </a:lnTo>
                <a:lnTo>
                  <a:pt x="512" y="458"/>
                </a:lnTo>
                <a:lnTo>
                  <a:pt x="512" y="460"/>
                </a:lnTo>
                <a:lnTo>
                  <a:pt x="513" y="458"/>
                </a:lnTo>
                <a:lnTo>
                  <a:pt x="513" y="461"/>
                </a:lnTo>
                <a:lnTo>
                  <a:pt x="514" y="462"/>
                </a:lnTo>
                <a:lnTo>
                  <a:pt x="514" y="468"/>
                </a:lnTo>
                <a:lnTo>
                  <a:pt x="515" y="468"/>
                </a:lnTo>
                <a:lnTo>
                  <a:pt x="515" y="469"/>
                </a:lnTo>
                <a:lnTo>
                  <a:pt x="516" y="466"/>
                </a:lnTo>
                <a:lnTo>
                  <a:pt x="516" y="468"/>
                </a:lnTo>
                <a:lnTo>
                  <a:pt x="517" y="469"/>
                </a:lnTo>
                <a:lnTo>
                  <a:pt x="517" y="476"/>
                </a:lnTo>
                <a:lnTo>
                  <a:pt x="518" y="470"/>
                </a:lnTo>
                <a:lnTo>
                  <a:pt x="518" y="475"/>
                </a:lnTo>
                <a:lnTo>
                  <a:pt x="519" y="469"/>
                </a:lnTo>
                <a:lnTo>
                  <a:pt x="519" y="477"/>
                </a:lnTo>
                <a:lnTo>
                  <a:pt x="520" y="479"/>
                </a:lnTo>
                <a:lnTo>
                  <a:pt x="520" y="482"/>
                </a:lnTo>
                <a:lnTo>
                  <a:pt x="521" y="479"/>
                </a:lnTo>
                <a:lnTo>
                  <a:pt x="521" y="481"/>
                </a:lnTo>
                <a:lnTo>
                  <a:pt x="522" y="479"/>
                </a:lnTo>
                <a:lnTo>
                  <a:pt x="522" y="485"/>
                </a:lnTo>
                <a:lnTo>
                  <a:pt x="523" y="483"/>
                </a:lnTo>
                <a:lnTo>
                  <a:pt x="523" y="485"/>
                </a:lnTo>
                <a:lnTo>
                  <a:pt x="524" y="483"/>
                </a:lnTo>
                <a:lnTo>
                  <a:pt x="524" y="487"/>
                </a:lnTo>
                <a:lnTo>
                  <a:pt x="525" y="487"/>
                </a:lnTo>
                <a:lnTo>
                  <a:pt x="525" y="491"/>
                </a:lnTo>
                <a:lnTo>
                  <a:pt x="526" y="491"/>
                </a:lnTo>
                <a:lnTo>
                  <a:pt x="526" y="492"/>
                </a:lnTo>
                <a:lnTo>
                  <a:pt x="527" y="493"/>
                </a:lnTo>
                <a:lnTo>
                  <a:pt x="527" y="493"/>
                </a:lnTo>
                <a:lnTo>
                  <a:pt x="528" y="493"/>
                </a:lnTo>
                <a:lnTo>
                  <a:pt x="528" y="495"/>
                </a:lnTo>
                <a:lnTo>
                  <a:pt x="529" y="494"/>
                </a:lnTo>
                <a:lnTo>
                  <a:pt x="529" y="498"/>
                </a:lnTo>
                <a:lnTo>
                  <a:pt x="530" y="498"/>
                </a:lnTo>
                <a:lnTo>
                  <a:pt x="530" y="500"/>
                </a:lnTo>
                <a:lnTo>
                  <a:pt x="531" y="499"/>
                </a:lnTo>
                <a:lnTo>
                  <a:pt x="531" y="503"/>
                </a:lnTo>
                <a:lnTo>
                  <a:pt x="532" y="499"/>
                </a:lnTo>
                <a:lnTo>
                  <a:pt x="532" y="503"/>
                </a:lnTo>
                <a:lnTo>
                  <a:pt x="533" y="498"/>
                </a:lnTo>
                <a:lnTo>
                  <a:pt x="533" y="502"/>
                </a:lnTo>
                <a:lnTo>
                  <a:pt x="534" y="502"/>
                </a:lnTo>
                <a:lnTo>
                  <a:pt x="534" y="504"/>
                </a:lnTo>
                <a:lnTo>
                  <a:pt x="535" y="501"/>
                </a:lnTo>
                <a:lnTo>
                  <a:pt x="535" y="502"/>
                </a:lnTo>
                <a:lnTo>
                  <a:pt x="536" y="503"/>
                </a:lnTo>
                <a:lnTo>
                  <a:pt x="536" y="504"/>
                </a:lnTo>
                <a:lnTo>
                  <a:pt x="537" y="504"/>
                </a:lnTo>
                <a:lnTo>
                  <a:pt x="537" y="507"/>
                </a:lnTo>
                <a:lnTo>
                  <a:pt x="538" y="506"/>
                </a:lnTo>
                <a:lnTo>
                  <a:pt x="538" y="509"/>
                </a:lnTo>
                <a:lnTo>
                  <a:pt x="539" y="504"/>
                </a:lnTo>
                <a:lnTo>
                  <a:pt x="539" y="508"/>
                </a:lnTo>
                <a:lnTo>
                  <a:pt x="540" y="508"/>
                </a:lnTo>
                <a:lnTo>
                  <a:pt x="540" y="514"/>
                </a:lnTo>
                <a:lnTo>
                  <a:pt x="541" y="508"/>
                </a:lnTo>
                <a:lnTo>
                  <a:pt x="541" y="513"/>
                </a:lnTo>
                <a:lnTo>
                  <a:pt x="542" y="508"/>
                </a:lnTo>
                <a:lnTo>
                  <a:pt x="542" y="513"/>
                </a:lnTo>
                <a:lnTo>
                  <a:pt x="543" y="510"/>
                </a:lnTo>
                <a:lnTo>
                  <a:pt x="543" y="514"/>
                </a:lnTo>
                <a:lnTo>
                  <a:pt x="544" y="508"/>
                </a:lnTo>
                <a:lnTo>
                  <a:pt x="544" y="511"/>
                </a:lnTo>
                <a:lnTo>
                  <a:pt x="545" y="512"/>
                </a:lnTo>
                <a:lnTo>
                  <a:pt x="545" y="514"/>
                </a:lnTo>
                <a:lnTo>
                  <a:pt x="546" y="507"/>
                </a:lnTo>
                <a:lnTo>
                  <a:pt x="546" y="511"/>
                </a:lnTo>
                <a:lnTo>
                  <a:pt x="547" y="508"/>
                </a:lnTo>
                <a:lnTo>
                  <a:pt x="547" y="517"/>
                </a:lnTo>
                <a:lnTo>
                  <a:pt x="548" y="519"/>
                </a:lnTo>
                <a:lnTo>
                  <a:pt x="548" y="520"/>
                </a:lnTo>
                <a:lnTo>
                  <a:pt x="549" y="514"/>
                </a:lnTo>
                <a:lnTo>
                  <a:pt x="549" y="517"/>
                </a:lnTo>
                <a:lnTo>
                  <a:pt x="550" y="515"/>
                </a:lnTo>
                <a:lnTo>
                  <a:pt x="550" y="518"/>
                </a:lnTo>
                <a:lnTo>
                  <a:pt x="551" y="517"/>
                </a:lnTo>
                <a:lnTo>
                  <a:pt x="551" y="518"/>
                </a:lnTo>
                <a:lnTo>
                  <a:pt x="552" y="517"/>
                </a:lnTo>
                <a:lnTo>
                  <a:pt x="552" y="518"/>
                </a:lnTo>
                <a:lnTo>
                  <a:pt x="553" y="518"/>
                </a:lnTo>
                <a:lnTo>
                  <a:pt x="553" y="518"/>
                </a:lnTo>
                <a:lnTo>
                  <a:pt x="554" y="518"/>
                </a:lnTo>
                <a:lnTo>
                  <a:pt x="554" y="520"/>
                </a:lnTo>
                <a:lnTo>
                  <a:pt x="555" y="518"/>
                </a:lnTo>
                <a:lnTo>
                  <a:pt x="555" y="521"/>
                </a:lnTo>
                <a:lnTo>
                  <a:pt x="556" y="517"/>
                </a:lnTo>
                <a:lnTo>
                  <a:pt x="556" y="520"/>
                </a:lnTo>
                <a:lnTo>
                  <a:pt x="557" y="521"/>
                </a:lnTo>
                <a:lnTo>
                  <a:pt x="557" y="522"/>
                </a:lnTo>
                <a:lnTo>
                  <a:pt x="558" y="518"/>
                </a:lnTo>
                <a:lnTo>
                  <a:pt x="558" y="521"/>
                </a:lnTo>
                <a:lnTo>
                  <a:pt x="559" y="519"/>
                </a:lnTo>
                <a:lnTo>
                  <a:pt x="559" y="523"/>
                </a:lnTo>
                <a:lnTo>
                  <a:pt x="560" y="523"/>
                </a:lnTo>
                <a:lnTo>
                  <a:pt x="560" y="524"/>
                </a:lnTo>
                <a:lnTo>
                  <a:pt x="561" y="521"/>
                </a:lnTo>
                <a:lnTo>
                  <a:pt x="561" y="523"/>
                </a:lnTo>
                <a:lnTo>
                  <a:pt x="562" y="520"/>
                </a:lnTo>
                <a:lnTo>
                  <a:pt x="562" y="522"/>
                </a:lnTo>
                <a:lnTo>
                  <a:pt x="563" y="520"/>
                </a:lnTo>
                <a:lnTo>
                  <a:pt x="563" y="521"/>
                </a:lnTo>
                <a:lnTo>
                  <a:pt x="564" y="522"/>
                </a:lnTo>
                <a:lnTo>
                  <a:pt x="564" y="525"/>
                </a:lnTo>
                <a:lnTo>
                  <a:pt x="565" y="522"/>
                </a:lnTo>
                <a:lnTo>
                  <a:pt x="565" y="525"/>
                </a:lnTo>
                <a:lnTo>
                  <a:pt x="566" y="522"/>
                </a:lnTo>
                <a:lnTo>
                  <a:pt x="566" y="523"/>
                </a:lnTo>
                <a:lnTo>
                  <a:pt x="567" y="523"/>
                </a:lnTo>
                <a:lnTo>
                  <a:pt x="567" y="525"/>
                </a:lnTo>
                <a:lnTo>
                  <a:pt x="568" y="525"/>
                </a:lnTo>
                <a:lnTo>
                  <a:pt x="568" y="526"/>
                </a:lnTo>
                <a:lnTo>
                  <a:pt x="569" y="525"/>
                </a:lnTo>
                <a:lnTo>
                  <a:pt x="569" y="526"/>
                </a:lnTo>
                <a:lnTo>
                  <a:pt x="570" y="525"/>
                </a:lnTo>
                <a:lnTo>
                  <a:pt x="570" y="526"/>
                </a:lnTo>
                <a:lnTo>
                  <a:pt x="571" y="524"/>
                </a:lnTo>
                <a:lnTo>
                  <a:pt x="571" y="526"/>
                </a:lnTo>
                <a:lnTo>
                  <a:pt x="572" y="523"/>
                </a:lnTo>
                <a:lnTo>
                  <a:pt x="572" y="529"/>
                </a:lnTo>
                <a:lnTo>
                  <a:pt x="573" y="528"/>
                </a:lnTo>
                <a:lnTo>
                  <a:pt x="573" y="530"/>
                </a:lnTo>
                <a:lnTo>
                  <a:pt x="574" y="524"/>
                </a:lnTo>
                <a:lnTo>
                  <a:pt x="574" y="527"/>
                </a:lnTo>
                <a:lnTo>
                  <a:pt x="575" y="526"/>
                </a:lnTo>
                <a:lnTo>
                  <a:pt x="575" y="529"/>
                </a:lnTo>
                <a:lnTo>
                  <a:pt x="576" y="522"/>
                </a:lnTo>
                <a:lnTo>
                  <a:pt x="576" y="527"/>
                </a:lnTo>
                <a:lnTo>
                  <a:pt x="577" y="523"/>
                </a:lnTo>
                <a:lnTo>
                  <a:pt x="577" y="527"/>
                </a:lnTo>
                <a:lnTo>
                  <a:pt x="578" y="527"/>
                </a:lnTo>
                <a:lnTo>
                  <a:pt x="578" y="528"/>
                </a:lnTo>
                <a:lnTo>
                  <a:pt x="579" y="524"/>
                </a:lnTo>
                <a:lnTo>
                  <a:pt x="579" y="526"/>
                </a:lnTo>
                <a:lnTo>
                  <a:pt x="580" y="525"/>
                </a:lnTo>
                <a:lnTo>
                  <a:pt x="580" y="527"/>
                </a:lnTo>
                <a:lnTo>
                  <a:pt x="581" y="527"/>
                </a:lnTo>
                <a:lnTo>
                  <a:pt x="581" y="528"/>
                </a:lnTo>
                <a:lnTo>
                  <a:pt x="582" y="527"/>
                </a:lnTo>
                <a:lnTo>
                  <a:pt x="582" y="528"/>
                </a:lnTo>
                <a:lnTo>
                  <a:pt x="583" y="525"/>
                </a:lnTo>
                <a:lnTo>
                  <a:pt x="583" y="527"/>
                </a:lnTo>
                <a:lnTo>
                  <a:pt x="584" y="527"/>
                </a:lnTo>
                <a:lnTo>
                  <a:pt x="584" y="531"/>
                </a:lnTo>
                <a:lnTo>
                  <a:pt x="585" y="527"/>
                </a:lnTo>
                <a:lnTo>
                  <a:pt x="585" y="531"/>
                </a:lnTo>
                <a:lnTo>
                  <a:pt x="586" y="527"/>
                </a:lnTo>
                <a:lnTo>
                  <a:pt x="586" y="527"/>
                </a:lnTo>
                <a:lnTo>
                  <a:pt x="587" y="526"/>
                </a:lnTo>
                <a:lnTo>
                  <a:pt x="587" y="527"/>
                </a:lnTo>
                <a:lnTo>
                  <a:pt x="588" y="526"/>
                </a:lnTo>
                <a:lnTo>
                  <a:pt x="588" y="528"/>
                </a:lnTo>
                <a:lnTo>
                  <a:pt x="589" y="524"/>
                </a:lnTo>
                <a:lnTo>
                  <a:pt x="589" y="529"/>
                </a:lnTo>
                <a:lnTo>
                  <a:pt x="590" y="523"/>
                </a:lnTo>
                <a:lnTo>
                  <a:pt x="590" y="526"/>
                </a:lnTo>
                <a:lnTo>
                  <a:pt x="591" y="527"/>
                </a:lnTo>
                <a:lnTo>
                  <a:pt x="591" y="531"/>
                </a:lnTo>
                <a:lnTo>
                  <a:pt x="592" y="525"/>
                </a:lnTo>
                <a:lnTo>
                  <a:pt x="592" y="530"/>
                </a:lnTo>
                <a:lnTo>
                  <a:pt x="593" y="525"/>
                </a:lnTo>
                <a:lnTo>
                  <a:pt x="593" y="531"/>
                </a:lnTo>
                <a:lnTo>
                  <a:pt x="594" y="529"/>
                </a:lnTo>
                <a:lnTo>
                  <a:pt x="594" y="532"/>
                </a:lnTo>
                <a:lnTo>
                  <a:pt x="595" y="528"/>
                </a:lnTo>
                <a:lnTo>
                  <a:pt x="595" y="529"/>
                </a:lnTo>
                <a:lnTo>
                  <a:pt x="596" y="528"/>
                </a:lnTo>
                <a:lnTo>
                  <a:pt x="596" y="530"/>
                </a:lnTo>
                <a:lnTo>
                  <a:pt x="597" y="527"/>
                </a:lnTo>
                <a:lnTo>
                  <a:pt x="597" y="528"/>
                </a:lnTo>
                <a:lnTo>
                  <a:pt x="598" y="526"/>
                </a:lnTo>
                <a:lnTo>
                  <a:pt x="598" y="530"/>
                </a:lnTo>
                <a:lnTo>
                  <a:pt x="599" y="525"/>
                </a:lnTo>
                <a:lnTo>
                  <a:pt x="599" y="529"/>
                </a:lnTo>
                <a:lnTo>
                  <a:pt x="600" y="527"/>
                </a:lnTo>
                <a:lnTo>
                  <a:pt x="600" y="534"/>
                </a:lnTo>
                <a:lnTo>
                  <a:pt x="601" y="528"/>
                </a:lnTo>
                <a:lnTo>
                  <a:pt x="601" y="535"/>
                </a:lnTo>
                <a:lnTo>
                  <a:pt x="602" y="526"/>
                </a:lnTo>
                <a:lnTo>
                  <a:pt x="602" y="530"/>
                </a:lnTo>
                <a:lnTo>
                  <a:pt x="603" y="531"/>
                </a:lnTo>
                <a:lnTo>
                  <a:pt x="603" y="534"/>
                </a:lnTo>
                <a:lnTo>
                  <a:pt x="604" y="526"/>
                </a:lnTo>
                <a:lnTo>
                  <a:pt x="604" y="533"/>
                </a:lnTo>
                <a:lnTo>
                  <a:pt x="605" y="525"/>
                </a:lnTo>
                <a:lnTo>
                  <a:pt x="605" y="528"/>
                </a:lnTo>
                <a:lnTo>
                  <a:pt x="606" y="529"/>
                </a:lnTo>
                <a:lnTo>
                  <a:pt x="606" y="531"/>
                </a:lnTo>
                <a:lnTo>
                  <a:pt x="607" y="526"/>
                </a:lnTo>
                <a:lnTo>
                  <a:pt x="607" y="531"/>
                </a:lnTo>
                <a:lnTo>
                  <a:pt x="608" y="526"/>
                </a:lnTo>
                <a:lnTo>
                  <a:pt x="608" y="529"/>
                </a:lnTo>
                <a:lnTo>
                  <a:pt x="609" y="530"/>
                </a:lnTo>
                <a:lnTo>
                  <a:pt x="609" y="532"/>
                </a:lnTo>
                <a:lnTo>
                  <a:pt x="610" y="530"/>
                </a:lnTo>
                <a:lnTo>
                  <a:pt x="610" y="532"/>
                </a:lnTo>
                <a:lnTo>
                  <a:pt x="611" y="528"/>
                </a:lnTo>
                <a:lnTo>
                  <a:pt x="611" y="530"/>
                </a:lnTo>
                <a:lnTo>
                  <a:pt x="612" y="529"/>
                </a:lnTo>
                <a:lnTo>
                  <a:pt x="612" y="532"/>
                </a:lnTo>
                <a:lnTo>
                  <a:pt x="613" y="532"/>
                </a:lnTo>
                <a:lnTo>
                  <a:pt x="613" y="533"/>
                </a:lnTo>
                <a:lnTo>
                  <a:pt x="614" y="529"/>
                </a:lnTo>
                <a:lnTo>
                  <a:pt x="614" y="531"/>
                </a:lnTo>
                <a:lnTo>
                  <a:pt x="615" y="529"/>
                </a:lnTo>
                <a:lnTo>
                  <a:pt x="615" y="531"/>
                </a:lnTo>
                <a:lnTo>
                  <a:pt x="616" y="527"/>
                </a:lnTo>
                <a:lnTo>
                  <a:pt x="616" y="531"/>
                </a:lnTo>
                <a:lnTo>
                  <a:pt x="617" y="526"/>
                </a:lnTo>
                <a:lnTo>
                  <a:pt x="617" y="529"/>
                </a:lnTo>
                <a:lnTo>
                  <a:pt x="618" y="530"/>
                </a:lnTo>
                <a:lnTo>
                  <a:pt x="618" y="532"/>
                </a:lnTo>
                <a:lnTo>
                  <a:pt x="619" y="528"/>
                </a:lnTo>
                <a:lnTo>
                  <a:pt x="619" y="529"/>
                </a:lnTo>
                <a:lnTo>
                  <a:pt x="620" y="530"/>
                </a:lnTo>
                <a:lnTo>
                  <a:pt x="620" y="533"/>
                </a:lnTo>
                <a:lnTo>
                  <a:pt x="621" y="531"/>
                </a:lnTo>
                <a:lnTo>
                  <a:pt x="621" y="533"/>
                </a:lnTo>
                <a:lnTo>
                  <a:pt x="622" y="530"/>
                </a:lnTo>
                <a:lnTo>
                  <a:pt x="622" y="531"/>
                </a:lnTo>
                <a:lnTo>
                  <a:pt x="623" y="530"/>
                </a:lnTo>
                <a:lnTo>
                  <a:pt x="623" y="531"/>
                </a:lnTo>
                <a:lnTo>
                  <a:pt x="624" y="528"/>
                </a:lnTo>
                <a:lnTo>
                  <a:pt x="624" y="530"/>
                </a:lnTo>
                <a:lnTo>
                  <a:pt x="625" y="528"/>
                </a:lnTo>
                <a:lnTo>
                  <a:pt x="625" y="533"/>
                </a:lnTo>
                <a:lnTo>
                  <a:pt x="626" y="532"/>
                </a:lnTo>
                <a:lnTo>
                  <a:pt x="626" y="533"/>
                </a:lnTo>
                <a:lnTo>
                  <a:pt x="627" y="528"/>
                </a:lnTo>
                <a:lnTo>
                  <a:pt x="627" y="531"/>
                </a:lnTo>
                <a:lnTo>
                  <a:pt x="628" y="528"/>
                </a:lnTo>
                <a:lnTo>
                  <a:pt x="628" y="530"/>
                </a:lnTo>
                <a:lnTo>
                  <a:pt x="629" y="530"/>
                </a:lnTo>
                <a:lnTo>
                  <a:pt x="629" y="532"/>
                </a:lnTo>
                <a:lnTo>
                  <a:pt x="630" y="531"/>
                </a:lnTo>
                <a:lnTo>
                  <a:pt x="630" y="532"/>
                </a:lnTo>
                <a:lnTo>
                  <a:pt x="631" y="530"/>
                </a:lnTo>
                <a:lnTo>
                  <a:pt x="631" y="531"/>
                </a:lnTo>
                <a:lnTo>
                  <a:pt x="632" y="529"/>
                </a:lnTo>
                <a:lnTo>
                  <a:pt x="632" y="530"/>
                </a:lnTo>
                <a:lnTo>
                  <a:pt x="633" y="530"/>
                </a:lnTo>
                <a:lnTo>
                  <a:pt x="633" y="530"/>
                </a:lnTo>
                <a:lnTo>
                  <a:pt x="634" y="530"/>
                </a:lnTo>
                <a:lnTo>
                  <a:pt x="634" y="531"/>
                </a:lnTo>
                <a:lnTo>
                  <a:pt x="635" y="530"/>
                </a:lnTo>
                <a:lnTo>
                  <a:pt x="635" y="531"/>
                </a:lnTo>
                <a:lnTo>
                  <a:pt x="636" y="529"/>
                </a:lnTo>
                <a:lnTo>
                  <a:pt x="636" y="530"/>
                </a:lnTo>
                <a:lnTo>
                  <a:pt x="637" y="529"/>
                </a:lnTo>
                <a:lnTo>
                  <a:pt x="637" y="531"/>
                </a:lnTo>
                <a:lnTo>
                  <a:pt x="638" y="532"/>
                </a:lnTo>
                <a:lnTo>
                  <a:pt x="638" y="533"/>
                </a:lnTo>
                <a:lnTo>
                  <a:pt x="639" y="530"/>
                </a:lnTo>
                <a:lnTo>
                  <a:pt x="639" y="533"/>
                </a:lnTo>
                <a:lnTo>
                  <a:pt x="640" y="530"/>
                </a:lnTo>
                <a:lnTo>
                  <a:pt x="640" y="532"/>
                </a:lnTo>
                <a:lnTo>
                  <a:pt x="641" y="532"/>
                </a:lnTo>
                <a:lnTo>
                  <a:pt x="641" y="534"/>
                </a:lnTo>
                <a:lnTo>
                  <a:pt x="642" y="532"/>
                </a:lnTo>
                <a:lnTo>
                  <a:pt x="642" y="533"/>
                </a:lnTo>
                <a:lnTo>
                  <a:pt x="643" y="532"/>
                </a:lnTo>
                <a:lnTo>
                  <a:pt x="643" y="532"/>
                </a:lnTo>
                <a:lnTo>
                  <a:pt x="644" y="532"/>
                </a:lnTo>
                <a:lnTo>
                  <a:pt x="644" y="533"/>
                </a:lnTo>
                <a:lnTo>
                  <a:pt x="645" y="529"/>
                </a:lnTo>
                <a:lnTo>
                  <a:pt x="645" y="532"/>
                </a:lnTo>
                <a:lnTo>
                  <a:pt x="646" y="526"/>
                </a:lnTo>
                <a:lnTo>
                  <a:pt x="646" y="528"/>
                </a:lnTo>
                <a:lnTo>
                  <a:pt x="647" y="527"/>
                </a:lnTo>
                <a:lnTo>
                  <a:pt x="647" y="532"/>
                </a:lnTo>
                <a:lnTo>
                  <a:pt x="648" y="532"/>
                </a:lnTo>
                <a:lnTo>
                  <a:pt x="648" y="534"/>
                </a:lnTo>
                <a:lnTo>
                  <a:pt x="649" y="532"/>
                </a:lnTo>
                <a:lnTo>
                  <a:pt x="649" y="534"/>
                </a:lnTo>
                <a:lnTo>
                  <a:pt x="650" y="532"/>
                </a:lnTo>
                <a:lnTo>
                  <a:pt x="650" y="532"/>
                </a:lnTo>
                <a:lnTo>
                  <a:pt x="651" y="533"/>
                </a:lnTo>
                <a:lnTo>
                  <a:pt x="651" y="534"/>
                </a:lnTo>
                <a:lnTo>
                  <a:pt x="652" y="532"/>
                </a:lnTo>
                <a:lnTo>
                  <a:pt x="652" y="534"/>
                </a:lnTo>
                <a:lnTo>
                  <a:pt x="653" y="527"/>
                </a:lnTo>
                <a:lnTo>
                  <a:pt x="653" y="531"/>
                </a:lnTo>
                <a:lnTo>
                  <a:pt x="654" y="527"/>
                </a:lnTo>
                <a:lnTo>
                  <a:pt x="654" y="533"/>
                </a:lnTo>
                <a:lnTo>
                  <a:pt x="655" y="533"/>
                </a:lnTo>
                <a:lnTo>
                  <a:pt x="655" y="537"/>
                </a:lnTo>
                <a:lnTo>
                  <a:pt x="656" y="529"/>
                </a:lnTo>
                <a:lnTo>
                  <a:pt x="656" y="532"/>
                </a:lnTo>
                <a:lnTo>
                  <a:pt x="657" y="529"/>
                </a:lnTo>
                <a:lnTo>
                  <a:pt x="657" y="530"/>
                </a:lnTo>
                <a:lnTo>
                  <a:pt x="658" y="529"/>
                </a:lnTo>
                <a:lnTo>
                  <a:pt x="658" y="530"/>
                </a:lnTo>
                <a:lnTo>
                  <a:pt x="659" y="531"/>
                </a:lnTo>
                <a:lnTo>
                  <a:pt x="659" y="534"/>
                </a:lnTo>
                <a:lnTo>
                  <a:pt x="660" y="532"/>
                </a:lnTo>
                <a:lnTo>
                  <a:pt x="660" y="534"/>
                </a:lnTo>
                <a:lnTo>
                  <a:pt x="661" y="532"/>
                </a:lnTo>
                <a:lnTo>
                  <a:pt x="661" y="533"/>
                </a:lnTo>
                <a:lnTo>
                  <a:pt x="662" y="531"/>
                </a:lnTo>
                <a:lnTo>
                  <a:pt x="662" y="535"/>
                </a:lnTo>
                <a:lnTo>
                  <a:pt x="663" y="528"/>
                </a:lnTo>
                <a:lnTo>
                  <a:pt x="663" y="534"/>
                </a:lnTo>
                <a:lnTo>
                  <a:pt x="664" y="527"/>
                </a:lnTo>
                <a:lnTo>
                  <a:pt x="664" y="533"/>
                </a:lnTo>
                <a:lnTo>
                  <a:pt x="665" y="534"/>
                </a:lnTo>
                <a:lnTo>
                  <a:pt x="665" y="538"/>
                </a:lnTo>
                <a:lnTo>
                  <a:pt x="666" y="533"/>
                </a:lnTo>
                <a:lnTo>
                  <a:pt x="666" y="534"/>
                </a:lnTo>
                <a:lnTo>
                  <a:pt x="667" y="534"/>
                </a:lnTo>
                <a:lnTo>
                  <a:pt x="667" y="535"/>
                </a:lnTo>
                <a:lnTo>
                  <a:pt x="668" y="532"/>
                </a:lnTo>
                <a:lnTo>
                  <a:pt x="668" y="533"/>
                </a:lnTo>
                <a:lnTo>
                  <a:pt x="669" y="533"/>
                </a:lnTo>
                <a:lnTo>
                  <a:pt x="669" y="533"/>
                </a:lnTo>
                <a:lnTo>
                  <a:pt x="670" y="531"/>
                </a:lnTo>
                <a:lnTo>
                  <a:pt x="670" y="533"/>
                </a:lnTo>
                <a:lnTo>
                  <a:pt x="671" y="528"/>
                </a:lnTo>
                <a:lnTo>
                  <a:pt x="671" y="532"/>
                </a:lnTo>
                <a:lnTo>
                  <a:pt x="672" y="528"/>
                </a:lnTo>
                <a:lnTo>
                  <a:pt x="672" y="532"/>
                </a:lnTo>
                <a:lnTo>
                  <a:pt x="673" y="533"/>
                </a:lnTo>
                <a:lnTo>
                  <a:pt x="673" y="535"/>
                </a:lnTo>
                <a:lnTo>
                  <a:pt x="674" y="530"/>
                </a:lnTo>
                <a:lnTo>
                  <a:pt x="674" y="533"/>
                </a:lnTo>
                <a:lnTo>
                  <a:pt x="675" y="530"/>
                </a:lnTo>
                <a:lnTo>
                  <a:pt x="675" y="533"/>
                </a:lnTo>
                <a:lnTo>
                  <a:pt x="676" y="530"/>
                </a:lnTo>
                <a:lnTo>
                  <a:pt x="676" y="533"/>
                </a:lnTo>
                <a:lnTo>
                  <a:pt x="677" y="528"/>
                </a:lnTo>
                <a:lnTo>
                  <a:pt x="677" y="530"/>
                </a:lnTo>
                <a:lnTo>
                  <a:pt x="678" y="530"/>
                </a:lnTo>
                <a:lnTo>
                  <a:pt x="678" y="532"/>
                </a:lnTo>
                <a:lnTo>
                  <a:pt x="679" y="532"/>
                </a:lnTo>
                <a:lnTo>
                  <a:pt x="679" y="533"/>
                </a:lnTo>
                <a:lnTo>
                  <a:pt x="680" y="532"/>
                </a:lnTo>
                <a:lnTo>
                  <a:pt x="680" y="532"/>
                </a:lnTo>
                <a:lnTo>
                  <a:pt x="681" y="532"/>
                </a:lnTo>
                <a:lnTo>
                  <a:pt x="681" y="534"/>
                </a:lnTo>
                <a:lnTo>
                  <a:pt x="682" y="531"/>
                </a:lnTo>
                <a:lnTo>
                  <a:pt x="682" y="533"/>
                </a:lnTo>
                <a:lnTo>
                  <a:pt x="683" y="531"/>
                </a:lnTo>
                <a:lnTo>
                  <a:pt x="683" y="532"/>
                </a:lnTo>
                <a:lnTo>
                  <a:pt x="684" y="532"/>
                </a:lnTo>
                <a:lnTo>
                  <a:pt x="684" y="535"/>
                </a:lnTo>
                <a:lnTo>
                  <a:pt x="685" y="530"/>
                </a:lnTo>
                <a:lnTo>
                  <a:pt x="685" y="535"/>
                </a:lnTo>
                <a:lnTo>
                  <a:pt x="686" y="530"/>
                </a:lnTo>
                <a:lnTo>
                  <a:pt x="686" y="535"/>
                </a:lnTo>
                <a:lnTo>
                  <a:pt x="687" y="532"/>
                </a:lnTo>
                <a:lnTo>
                  <a:pt x="687" y="536"/>
                </a:lnTo>
                <a:lnTo>
                  <a:pt x="688" y="530"/>
                </a:lnTo>
                <a:lnTo>
                  <a:pt x="688" y="533"/>
                </a:lnTo>
                <a:lnTo>
                  <a:pt x="689" y="534"/>
                </a:lnTo>
                <a:lnTo>
                  <a:pt x="689" y="536"/>
                </a:lnTo>
                <a:lnTo>
                  <a:pt x="690" y="529"/>
                </a:lnTo>
                <a:lnTo>
                  <a:pt x="690" y="535"/>
                </a:lnTo>
                <a:lnTo>
                  <a:pt x="691" y="530"/>
                </a:lnTo>
                <a:lnTo>
                  <a:pt x="691" y="537"/>
                </a:lnTo>
                <a:lnTo>
                  <a:pt x="692" y="535"/>
                </a:lnTo>
                <a:lnTo>
                  <a:pt x="692" y="538"/>
                </a:lnTo>
                <a:lnTo>
                  <a:pt x="693" y="526"/>
                </a:lnTo>
                <a:lnTo>
                  <a:pt x="693" y="534"/>
                </a:lnTo>
                <a:lnTo>
                  <a:pt x="694" y="526"/>
                </a:lnTo>
                <a:lnTo>
                  <a:pt x="694" y="530"/>
                </a:lnTo>
                <a:lnTo>
                  <a:pt x="695" y="531"/>
                </a:lnTo>
                <a:lnTo>
                  <a:pt x="695" y="534"/>
                </a:lnTo>
                <a:lnTo>
                  <a:pt x="696" y="532"/>
                </a:lnTo>
                <a:lnTo>
                  <a:pt x="696" y="534"/>
                </a:lnTo>
                <a:lnTo>
                  <a:pt x="697" y="530"/>
                </a:lnTo>
                <a:lnTo>
                  <a:pt x="697" y="531"/>
                </a:lnTo>
                <a:lnTo>
                  <a:pt x="698" y="531"/>
                </a:lnTo>
                <a:lnTo>
                  <a:pt x="698" y="532"/>
                </a:lnTo>
                <a:lnTo>
                  <a:pt x="699" y="532"/>
                </a:lnTo>
                <a:lnTo>
                  <a:pt x="699" y="533"/>
                </a:lnTo>
                <a:lnTo>
                  <a:pt x="700" y="533"/>
                </a:lnTo>
                <a:lnTo>
                  <a:pt x="700" y="535"/>
                </a:lnTo>
                <a:lnTo>
                  <a:pt x="701" y="534"/>
                </a:lnTo>
                <a:lnTo>
                  <a:pt x="701" y="536"/>
                </a:lnTo>
                <a:lnTo>
                  <a:pt x="702" y="532"/>
                </a:lnTo>
                <a:lnTo>
                  <a:pt x="702" y="534"/>
                </a:lnTo>
                <a:lnTo>
                  <a:pt x="703" y="530"/>
                </a:lnTo>
                <a:lnTo>
                  <a:pt x="703" y="532"/>
                </a:lnTo>
                <a:lnTo>
                  <a:pt x="704" y="529"/>
                </a:lnTo>
                <a:lnTo>
                  <a:pt x="704" y="532"/>
                </a:lnTo>
                <a:lnTo>
                  <a:pt x="705" y="533"/>
                </a:lnTo>
                <a:lnTo>
                  <a:pt x="705" y="533"/>
                </a:lnTo>
                <a:lnTo>
                  <a:pt x="706" y="531"/>
                </a:lnTo>
                <a:lnTo>
                  <a:pt x="706" y="532"/>
                </a:lnTo>
                <a:lnTo>
                  <a:pt x="707" y="532"/>
                </a:lnTo>
                <a:lnTo>
                  <a:pt x="707" y="533"/>
                </a:lnTo>
                <a:lnTo>
                  <a:pt x="708" y="531"/>
                </a:lnTo>
                <a:lnTo>
                  <a:pt x="708" y="533"/>
                </a:lnTo>
                <a:lnTo>
                  <a:pt x="709" y="529"/>
                </a:lnTo>
                <a:lnTo>
                  <a:pt x="709" y="532"/>
                </a:lnTo>
                <a:lnTo>
                  <a:pt x="710" y="529"/>
                </a:lnTo>
                <a:lnTo>
                  <a:pt x="710" y="532"/>
                </a:lnTo>
                <a:lnTo>
                  <a:pt x="711" y="529"/>
                </a:lnTo>
                <a:lnTo>
                  <a:pt x="711" y="530"/>
                </a:lnTo>
                <a:lnTo>
                  <a:pt x="712" y="531"/>
                </a:lnTo>
                <a:lnTo>
                  <a:pt x="712" y="531"/>
                </a:lnTo>
                <a:lnTo>
                  <a:pt x="713" y="531"/>
                </a:lnTo>
                <a:lnTo>
                  <a:pt x="713" y="532"/>
                </a:lnTo>
                <a:lnTo>
                  <a:pt x="714" y="533"/>
                </a:lnTo>
                <a:lnTo>
                  <a:pt x="714" y="534"/>
                </a:lnTo>
                <a:lnTo>
                  <a:pt x="715" y="529"/>
                </a:lnTo>
                <a:lnTo>
                  <a:pt x="715" y="534"/>
                </a:lnTo>
                <a:lnTo>
                  <a:pt x="716" y="528"/>
                </a:lnTo>
                <a:lnTo>
                  <a:pt x="716" y="532"/>
                </a:lnTo>
                <a:lnTo>
                  <a:pt x="717" y="532"/>
                </a:lnTo>
                <a:lnTo>
                  <a:pt x="717" y="535"/>
                </a:lnTo>
                <a:lnTo>
                  <a:pt x="718" y="533"/>
                </a:lnTo>
                <a:lnTo>
                  <a:pt x="718" y="535"/>
                </a:lnTo>
                <a:lnTo>
                  <a:pt x="719" y="534"/>
                </a:lnTo>
                <a:lnTo>
                  <a:pt x="719" y="535"/>
                </a:lnTo>
                <a:lnTo>
                  <a:pt x="720" y="530"/>
                </a:lnTo>
                <a:lnTo>
                  <a:pt x="720" y="534"/>
                </a:lnTo>
                <a:lnTo>
                  <a:pt x="721" y="530"/>
                </a:lnTo>
                <a:lnTo>
                  <a:pt x="721" y="533"/>
                </a:lnTo>
                <a:lnTo>
                  <a:pt x="722" y="533"/>
                </a:lnTo>
                <a:lnTo>
                  <a:pt x="722" y="534"/>
                </a:lnTo>
                <a:lnTo>
                  <a:pt x="723" y="533"/>
                </a:lnTo>
                <a:lnTo>
                  <a:pt x="723" y="534"/>
                </a:lnTo>
                <a:lnTo>
                  <a:pt x="724" y="534"/>
                </a:lnTo>
                <a:lnTo>
                  <a:pt x="724" y="536"/>
                </a:lnTo>
                <a:lnTo>
                  <a:pt x="725" y="530"/>
                </a:lnTo>
                <a:lnTo>
                  <a:pt x="725" y="535"/>
                </a:lnTo>
                <a:lnTo>
                  <a:pt x="726" y="530"/>
                </a:lnTo>
                <a:lnTo>
                  <a:pt x="726" y="533"/>
                </a:lnTo>
                <a:lnTo>
                  <a:pt x="727" y="533"/>
                </a:lnTo>
                <a:lnTo>
                  <a:pt x="727" y="535"/>
                </a:lnTo>
                <a:lnTo>
                  <a:pt x="728" y="530"/>
                </a:lnTo>
                <a:lnTo>
                  <a:pt x="728" y="532"/>
                </a:lnTo>
                <a:lnTo>
                  <a:pt x="729" y="532"/>
                </a:lnTo>
                <a:lnTo>
                  <a:pt x="729" y="534"/>
                </a:lnTo>
                <a:lnTo>
                  <a:pt x="730" y="530"/>
                </a:lnTo>
                <a:lnTo>
                  <a:pt x="730" y="533"/>
                </a:lnTo>
                <a:lnTo>
                  <a:pt x="731" y="530"/>
                </a:lnTo>
                <a:lnTo>
                  <a:pt x="731" y="535"/>
                </a:lnTo>
                <a:lnTo>
                  <a:pt x="732" y="531"/>
                </a:lnTo>
                <a:lnTo>
                  <a:pt x="732" y="535"/>
                </a:lnTo>
                <a:lnTo>
                  <a:pt x="733" y="527"/>
                </a:lnTo>
                <a:lnTo>
                  <a:pt x="733" y="530"/>
                </a:lnTo>
                <a:lnTo>
                  <a:pt x="734" y="529"/>
                </a:lnTo>
                <a:lnTo>
                  <a:pt x="734" y="535"/>
                </a:lnTo>
                <a:lnTo>
                  <a:pt x="735" y="531"/>
                </a:lnTo>
                <a:lnTo>
                  <a:pt x="735" y="535"/>
                </a:lnTo>
                <a:lnTo>
                  <a:pt x="736" y="529"/>
                </a:lnTo>
                <a:lnTo>
                  <a:pt x="736" y="530"/>
                </a:lnTo>
                <a:lnTo>
                  <a:pt x="737" y="531"/>
                </a:lnTo>
                <a:lnTo>
                  <a:pt x="737" y="533"/>
                </a:lnTo>
                <a:lnTo>
                  <a:pt x="738" y="532"/>
                </a:lnTo>
                <a:lnTo>
                  <a:pt x="738" y="533"/>
                </a:lnTo>
                <a:lnTo>
                  <a:pt x="739" y="532"/>
                </a:lnTo>
                <a:lnTo>
                  <a:pt x="739" y="534"/>
                </a:lnTo>
                <a:lnTo>
                  <a:pt x="740" y="530"/>
                </a:lnTo>
                <a:lnTo>
                  <a:pt x="740" y="532"/>
                </a:lnTo>
                <a:lnTo>
                  <a:pt x="741" y="531"/>
                </a:lnTo>
                <a:lnTo>
                  <a:pt x="741" y="536"/>
                </a:lnTo>
                <a:lnTo>
                  <a:pt x="742" y="533"/>
                </a:lnTo>
                <a:lnTo>
                  <a:pt x="742" y="536"/>
                </a:lnTo>
                <a:lnTo>
                  <a:pt x="743" y="531"/>
                </a:lnTo>
                <a:lnTo>
                  <a:pt x="743" y="533"/>
                </a:lnTo>
                <a:lnTo>
                  <a:pt x="744" y="531"/>
                </a:lnTo>
                <a:lnTo>
                  <a:pt x="744" y="532"/>
                </a:lnTo>
                <a:lnTo>
                  <a:pt x="745" y="530"/>
                </a:lnTo>
                <a:lnTo>
                  <a:pt x="745" y="532"/>
                </a:lnTo>
                <a:lnTo>
                  <a:pt x="746" y="534"/>
                </a:lnTo>
                <a:lnTo>
                  <a:pt x="746" y="537"/>
                </a:lnTo>
                <a:lnTo>
                  <a:pt x="747" y="532"/>
                </a:lnTo>
                <a:lnTo>
                  <a:pt x="747" y="536"/>
                </a:lnTo>
                <a:lnTo>
                  <a:pt x="748" y="532"/>
                </a:lnTo>
                <a:lnTo>
                  <a:pt x="748" y="535"/>
                </a:lnTo>
                <a:lnTo>
                  <a:pt x="749" y="535"/>
                </a:lnTo>
                <a:lnTo>
                  <a:pt x="749" y="536"/>
                </a:lnTo>
                <a:lnTo>
                  <a:pt x="750" y="532"/>
                </a:lnTo>
                <a:lnTo>
                  <a:pt x="750" y="535"/>
                </a:lnTo>
                <a:lnTo>
                  <a:pt x="751" y="533"/>
                </a:lnTo>
                <a:lnTo>
                  <a:pt x="751" y="533"/>
                </a:lnTo>
                <a:lnTo>
                  <a:pt x="752" y="531"/>
                </a:lnTo>
                <a:lnTo>
                  <a:pt x="752" y="533"/>
                </a:lnTo>
                <a:lnTo>
                  <a:pt x="753" y="530"/>
                </a:lnTo>
                <a:lnTo>
                  <a:pt x="753" y="531"/>
                </a:lnTo>
                <a:lnTo>
                  <a:pt x="754" y="530"/>
                </a:lnTo>
                <a:lnTo>
                  <a:pt x="754" y="531"/>
                </a:lnTo>
                <a:lnTo>
                  <a:pt x="755" y="531"/>
                </a:lnTo>
                <a:lnTo>
                  <a:pt x="755" y="532"/>
                </a:lnTo>
                <a:lnTo>
                  <a:pt x="756" y="532"/>
                </a:lnTo>
                <a:lnTo>
                  <a:pt x="756" y="533"/>
                </a:lnTo>
                <a:lnTo>
                  <a:pt x="757" y="533"/>
                </a:lnTo>
                <a:lnTo>
                  <a:pt x="757" y="534"/>
                </a:lnTo>
                <a:lnTo>
                  <a:pt x="758" y="532"/>
                </a:lnTo>
                <a:lnTo>
                  <a:pt x="758" y="532"/>
                </a:lnTo>
                <a:lnTo>
                  <a:pt x="759" y="530"/>
                </a:lnTo>
                <a:lnTo>
                  <a:pt x="759" y="532"/>
                </a:lnTo>
                <a:lnTo>
                  <a:pt x="760" y="529"/>
                </a:lnTo>
                <a:lnTo>
                  <a:pt x="760" y="532"/>
                </a:lnTo>
                <a:lnTo>
                  <a:pt x="761" y="533"/>
                </a:lnTo>
                <a:lnTo>
                  <a:pt x="761" y="537"/>
                </a:lnTo>
                <a:lnTo>
                  <a:pt x="762" y="531"/>
                </a:lnTo>
                <a:lnTo>
                  <a:pt x="762" y="535"/>
                </a:lnTo>
                <a:lnTo>
                  <a:pt x="763" y="531"/>
                </a:lnTo>
                <a:lnTo>
                  <a:pt x="763" y="533"/>
                </a:lnTo>
                <a:lnTo>
                  <a:pt x="764" y="531"/>
                </a:lnTo>
                <a:lnTo>
                  <a:pt x="764" y="533"/>
                </a:lnTo>
                <a:lnTo>
                  <a:pt x="765" y="531"/>
                </a:lnTo>
                <a:lnTo>
                  <a:pt x="765" y="532"/>
                </a:lnTo>
                <a:lnTo>
                  <a:pt x="766" y="533"/>
                </a:lnTo>
                <a:lnTo>
                  <a:pt x="766" y="533"/>
                </a:lnTo>
                <a:lnTo>
                  <a:pt x="767" y="531"/>
                </a:lnTo>
                <a:lnTo>
                  <a:pt x="767" y="533"/>
                </a:lnTo>
                <a:lnTo>
                  <a:pt x="768" y="531"/>
                </a:lnTo>
                <a:lnTo>
                  <a:pt x="768" y="533"/>
                </a:lnTo>
                <a:lnTo>
                  <a:pt x="769" y="533"/>
                </a:lnTo>
                <a:lnTo>
                  <a:pt x="769" y="534"/>
                </a:lnTo>
                <a:lnTo>
                  <a:pt x="770" y="532"/>
                </a:lnTo>
                <a:lnTo>
                  <a:pt x="770" y="534"/>
                </a:lnTo>
                <a:lnTo>
                  <a:pt x="771" y="532"/>
                </a:lnTo>
                <a:lnTo>
                  <a:pt x="771" y="533"/>
                </a:lnTo>
                <a:lnTo>
                  <a:pt x="772" y="532"/>
                </a:lnTo>
                <a:lnTo>
                  <a:pt x="772" y="533"/>
                </a:lnTo>
                <a:lnTo>
                  <a:pt x="773" y="532"/>
                </a:lnTo>
                <a:lnTo>
                  <a:pt x="773" y="533"/>
                </a:lnTo>
                <a:lnTo>
                  <a:pt x="774" y="533"/>
                </a:lnTo>
                <a:lnTo>
                  <a:pt x="774" y="535"/>
                </a:lnTo>
                <a:lnTo>
                  <a:pt x="775" y="533"/>
                </a:lnTo>
                <a:lnTo>
                  <a:pt x="775" y="535"/>
                </a:lnTo>
                <a:lnTo>
                  <a:pt x="776" y="533"/>
                </a:lnTo>
                <a:lnTo>
                  <a:pt x="776" y="533"/>
                </a:lnTo>
                <a:lnTo>
                  <a:pt x="777" y="531"/>
                </a:lnTo>
                <a:lnTo>
                  <a:pt x="777" y="532"/>
                </a:lnTo>
                <a:lnTo>
                  <a:pt x="778" y="531"/>
                </a:lnTo>
                <a:lnTo>
                  <a:pt x="778" y="533"/>
                </a:lnTo>
                <a:lnTo>
                  <a:pt x="779" y="534"/>
                </a:lnTo>
                <a:lnTo>
                  <a:pt x="779" y="536"/>
                </a:lnTo>
                <a:lnTo>
                  <a:pt x="780" y="533"/>
                </a:lnTo>
                <a:lnTo>
                  <a:pt x="780" y="536"/>
                </a:lnTo>
                <a:lnTo>
                  <a:pt x="781" y="532"/>
                </a:lnTo>
                <a:lnTo>
                  <a:pt x="781" y="533"/>
                </a:lnTo>
                <a:lnTo>
                  <a:pt x="782" y="533"/>
                </a:lnTo>
                <a:lnTo>
                  <a:pt x="782" y="536"/>
                </a:lnTo>
                <a:lnTo>
                  <a:pt x="783" y="536"/>
                </a:lnTo>
                <a:lnTo>
                  <a:pt x="783" y="537"/>
                </a:lnTo>
                <a:lnTo>
                  <a:pt x="784" y="532"/>
                </a:lnTo>
                <a:lnTo>
                  <a:pt x="784" y="535"/>
                </a:lnTo>
                <a:lnTo>
                  <a:pt x="785" y="532"/>
                </a:lnTo>
                <a:lnTo>
                  <a:pt x="785" y="534"/>
                </a:lnTo>
                <a:lnTo>
                  <a:pt x="786" y="534"/>
                </a:lnTo>
                <a:lnTo>
                  <a:pt x="786" y="537"/>
                </a:lnTo>
                <a:lnTo>
                  <a:pt x="787" y="529"/>
                </a:lnTo>
                <a:lnTo>
                  <a:pt x="787" y="533"/>
                </a:lnTo>
                <a:lnTo>
                  <a:pt x="788" y="530"/>
                </a:lnTo>
                <a:lnTo>
                  <a:pt x="788" y="534"/>
                </a:lnTo>
                <a:lnTo>
                  <a:pt x="789" y="533"/>
                </a:lnTo>
                <a:lnTo>
                  <a:pt x="789" y="534"/>
                </a:lnTo>
                <a:lnTo>
                  <a:pt x="790" y="532"/>
                </a:lnTo>
                <a:lnTo>
                  <a:pt x="790" y="533"/>
                </a:lnTo>
                <a:lnTo>
                  <a:pt x="791" y="533"/>
                </a:lnTo>
                <a:lnTo>
                  <a:pt x="791" y="537"/>
                </a:lnTo>
                <a:lnTo>
                  <a:pt x="792" y="532"/>
                </a:lnTo>
                <a:lnTo>
                  <a:pt x="792" y="537"/>
                </a:lnTo>
                <a:lnTo>
                  <a:pt x="793" y="531"/>
                </a:lnTo>
                <a:lnTo>
                  <a:pt x="793" y="532"/>
                </a:lnTo>
                <a:lnTo>
                  <a:pt x="794" y="533"/>
                </a:lnTo>
                <a:lnTo>
                  <a:pt x="794" y="536"/>
                </a:lnTo>
                <a:lnTo>
                  <a:pt x="795" y="530"/>
                </a:lnTo>
                <a:lnTo>
                  <a:pt x="795" y="535"/>
                </a:lnTo>
                <a:lnTo>
                  <a:pt x="796" y="530"/>
                </a:lnTo>
                <a:lnTo>
                  <a:pt x="796" y="534"/>
                </a:lnTo>
                <a:lnTo>
                  <a:pt x="797" y="534"/>
                </a:lnTo>
                <a:lnTo>
                  <a:pt x="797" y="535"/>
                </a:lnTo>
                <a:lnTo>
                  <a:pt x="798" y="532"/>
                </a:lnTo>
                <a:lnTo>
                  <a:pt x="798" y="533"/>
                </a:lnTo>
                <a:lnTo>
                  <a:pt x="799" y="532"/>
                </a:lnTo>
                <a:lnTo>
                  <a:pt x="799" y="533"/>
                </a:lnTo>
                <a:lnTo>
                  <a:pt x="800" y="533"/>
                </a:lnTo>
                <a:lnTo>
                  <a:pt x="800" y="533"/>
                </a:lnTo>
                <a:lnTo>
                  <a:pt x="801" y="533"/>
                </a:lnTo>
                <a:lnTo>
                  <a:pt x="801" y="533"/>
                </a:lnTo>
                <a:lnTo>
                  <a:pt x="802" y="532"/>
                </a:lnTo>
                <a:lnTo>
                  <a:pt x="802" y="533"/>
                </a:lnTo>
                <a:lnTo>
                  <a:pt x="803" y="532"/>
                </a:lnTo>
                <a:lnTo>
                  <a:pt x="803" y="534"/>
                </a:lnTo>
                <a:lnTo>
                  <a:pt x="804" y="534"/>
                </a:lnTo>
                <a:lnTo>
                  <a:pt x="804" y="535"/>
                </a:lnTo>
                <a:lnTo>
                  <a:pt x="805" y="533"/>
                </a:lnTo>
                <a:lnTo>
                  <a:pt x="805" y="534"/>
                </a:lnTo>
                <a:lnTo>
                  <a:pt x="806" y="533"/>
                </a:lnTo>
                <a:lnTo>
                  <a:pt x="806" y="535"/>
                </a:lnTo>
                <a:lnTo>
                  <a:pt x="807" y="530"/>
                </a:lnTo>
                <a:lnTo>
                  <a:pt x="807" y="534"/>
                </a:lnTo>
                <a:lnTo>
                  <a:pt x="808" y="531"/>
                </a:lnTo>
                <a:lnTo>
                  <a:pt x="808" y="534"/>
                </a:lnTo>
                <a:lnTo>
                  <a:pt x="809" y="530"/>
                </a:lnTo>
                <a:lnTo>
                  <a:pt x="809" y="534"/>
                </a:lnTo>
                <a:lnTo>
                  <a:pt x="810" y="530"/>
                </a:lnTo>
                <a:lnTo>
                  <a:pt x="810" y="532"/>
                </a:lnTo>
                <a:lnTo>
                  <a:pt x="811" y="531"/>
                </a:lnTo>
                <a:lnTo>
                  <a:pt x="811" y="534"/>
                </a:lnTo>
                <a:lnTo>
                  <a:pt x="812" y="528"/>
                </a:lnTo>
                <a:lnTo>
                  <a:pt x="812" y="531"/>
                </a:lnTo>
                <a:lnTo>
                  <a:pt x="813" y="529"/>
                </a:lnTo>
                <a:lnTo>
                  <a:pt x="813" y="539"/>
                </a:lnTo>
                <a:lnTo>
                  <a:pt x="814" y="531"/>
                </a:lnTo>
                <a:lnTo>
                  <a:pt x="814" y="538"/>
                </a:lnTo>
                <a:lnTo>
                  <a:pt x="815" y="529"/>
                </a:lnTo>
                <a:lnTo>
                  <a:pt x="815" y="531"/>
                </a:lnTo>
                <a:lnTo>
                  <a:pt x="816" y="529"/>
                </a:lnTo>
                <a:lnTo>
                  <a:pt x="816" y="532"/>
                </a:lnTo>
                <a:lnTo>
                  <a:pt x="817" y="529"/>
                </a:lnTo>
                <a:lnTo>
                  <a:pt x="817" y="533"/>
                </a:lnTo>
                <a:lnTo>
                  <a:pt x="818" y="534"/>
                </a:lnTo>
                <a:lnTo>
                  <a:pt x="818" y="536"/>
                </a:lnTo>
                <a:lnTo>
                  <a:pt x="819" y="534"/>
                </a:lnTo>
                <a:lnTo>
                  <a:pt x="819" y="536"/>
                </a:lnTo>
                <a:lnTo>
                  <a:pt x="820" y="534"/>
                </a:lnTo>
                <a:lnTo>
                  <a:pt x="820" y="535"/>
                </a:lnTo>
                <a:lnTo>
                  <a:pt x="821" y="532"/>
                </a:lnTo>
                <a:lnTo>
                  <a:pt x="821" y="534"/>
                </a:lnTo>
                <a:lnTo>
                  <a:pt x="822" y="532"/>
                </a:lnTo>
                <a:lnTo>
                  <a:pt x="822" y="535"/>
                </a:lnTo>
                <a:lnTo>
                  <a:pt x="823" y="531"/>
                </a:lnTo>
                <a:lnTo>
                  <a:pt x="823" y="536"/>
                </a:lnTo>
                <a:lnTo>
                  <a:pt x="824" y="530"/>
                </a:lnTo>
                <a:lnTo>
                  <a:pt x="824" y="531"/>
                </a:lnTo>
                <a:lnTo>
                  <a:pt x="825" y="532"/>
                </a:lnTo>
                <a:lnTo>
                  <a:pt x="825" y="537"/>
                </a:lnTo>
                <a:lnTo>
                  <a:pt x="826" y="534"/>
                </a:lnTo>
                <a:lnTo>
                  <a:pt x="826" y="537"/>
                </a:lnTo>
                <a:lnTo>
                  <a:pt x="827" y="532"/>
                </a:lnTo>
                <a:lnTo>
                  <a:pt x="827" y="534"/>
                </a:lnTo>
                <a:lnTo>
                  <a:pt x="828" y="533"/>
                </a:lnTo>
                <a:lnTo>
                  <a:pt x="828" y="537"/>
                </a:lnTo>
                <a:lnTo>
                  <a:pt x="829" y="533"/>
                </a:lnTo>
                <a:lnTo>
                  <a:pt x="829" y="537"/>
                </a:lnTo>
                <a:lnTo>
                  <a:pt x="830" y="528"/>
                </a:lnTo>
                <a:lnTo>
                  <a:pt x="830" y="532"/>
                </a:lnTo>
                <a:lnTo>
                  <a:pt x="831" y="529"/>
                </a:lnTo>
                <a:lnTo>
                  <a:pt x="831" y="535"/>
                </a:lnTo>
                <a:lnTo>
                  <a:pt x="832" y="534"/>
                </a:lnTo>
                <a:lnTo>
                  <a:pt x="832" y="536"/>
                </a:lnTo>
                <a:lnTo>
                  <a:pt x="833" y="531"/>
                </a:lnTo>
                <a:lnTo>
                  <a:pt x="833" y="533"/>
                </a:lnTo>
                <a:lnTo>
                  <a:pt x="834" y="531"/>
                </a:lnTo>
                <a:lnTo>
                  <a:pt x="834" y="533"/>
                </a:lnTo>
                <a:lnTo>
                  <a:pt x="835" y="533"/>
                </a:lnTo>
                <a:lnTo>
                  <a:pt x="835" y="535"/>
                </a:lnTo>
                <a:lnTo>
                  <a:pt x="836" y="535"/>
                </a:lnTo>
                <a:lnTo>
                  <a:pt x="836" y="536"/>
                </a:lnTo>
                <a:lnTo>
                  <a:pt x="837" y="535"/>
                </a:lnTo>
                <a:lnTo>
                  <a:pt x="837" y="536"/>
                </a:lnTo>
                <a:lnTo>
                  <a:pt x="838" y="535"/>
                </a:lnTo>
                <a:lnTo>
                  <a:pt x="838" y="536"/>
                </a:lnTo>
                <a:lnTo>
                  <a:pt x="839" y="534"/>
                </a:lnTo>
                <a:lnTo>
                  <a:pt x="839" y="535"/>
                </a:lnTo>
                <a:lnTo>
                  <a:pt x="840" y="536"/>
                </a:lnTo>
                <a:lnTo>
                  <a:pt x="840" y="536"/>
                </a:lnTo>
                <a:lnTo>
                  <a:pt x="841" y="535"/>
                </a:lnTo>
                <a:lnTo>
                  <a:pt x="841" y="536"/>
                </a:lnTo>
                <a:lnTo>
                  <a:pt x="842" y="535"/>
                </a:lnTo>
                <a:lnTo>
                  <a:pt x="842" y="536"/>
                </a:lnTo>
                <a:lnTo>
                  <a:pt x="843" y="535"/>
                </a:lnTo>
                <a:lnTo>
                  <a:pt x="843" y="536"/>
                </a:lnTo>
                <a:lnTo>
                  <a:pt x="844" y="534"/>
                </a:lnTo>
                <a:lnTo>
                  <a:pt x="844" y="535"/>
                </a:lnTo>
                <a:lnTo>
                  <a:pt x="845" y="534"/>
                </a:lnTo>
                <a:lnTo>
                  <a:pt x="845" y="535"/>
                </a:lnTo>
                <a:lnTo>
                  <a:pt x="846" y="535"/>
                </a:lnTo>
                <a:lnTo>
                  <a:pt x="846" y="536"/>
                </a:lnTo>
                <a:lnTo>
                  <a:pt x="847" y="535"/>
                </a:lnTo>
                <a:lnTo>
                  <a:pt x="847" y="535"/>
                </a:lnTo>
                <a:lnTo>
                  <a:pt x="848" y="532"/>
                </a:lnTo>
                <a:lnTo>
                  <a:pt x="848" y="534"/>
                </a:lnTo>
                <a:lnTo>
                  <a:pt x="849" y="532"/>
                </a:lnTo>
                <a:lnTo>
                  <a:pt x="849" y="533"/>
                </a:lnTo>
                <a:lnTo>
                  <a:pt x="850" y="533"/>
                </a:lnTo>
                <a:lnTo>
                  <a:pt x="850" y="535"/>
                </a:lnTo>
                <a:lnTo>
                  <a:pt x="851" y="534"/>
                </a:lnTo>
                <a:lnTo>
                  <a:pt x="851" y="534"/>
                </a:lnTo>
                <a:lnTo>
                  <a:pt x="852" y="533"/>
                </a:lnTo>
                <a:lnTo>
                  <a:pt x="852" y="535"/>
                </a:lnTo>
                <a:lnTo>
                  <a:pt x="853" y="533"/>
                </a:lnTo>
                <a:lnTo>
                  <a:pt x="853" y="534"/>
                </a:lnTo>
                <a:lnTo>
                  <a:pt x="854" y="534"/>
                </a:lnTo>
                <a:lnTo>
                  <a:pt x="854" y="538"/>
                </a:lnTo>
                <a:lnTo>
                  <a:pt x="855" y="534"/>
                </a:lnTo>
                <a:lnTo>
                  <a:pt x="855" y="539"/>
                </a:lnTo>
                <a:lnTo>
                  <a:pt x="856" y="533"/>
                </a:lnTo>
                <a:lnTo>
                  <a:pt x="856" y="534"/>
                </a:lnTo>
                <a:lnTo>
                  <a:pt x="857" y="532"/>
                </a:lnTo>
                <a:lnTo>
                  <a:pt x="857" y="533"/>
                </a:lnTo>
                <a:lnTo>
                  <a:pt x="858" y="531"/>
                </a:lnTo>
                <a:lnTo>
                  <a:pt x="858" y="534"/>
                </a:lnTo>
                <a:lnTo>
                  <a:pt x="859" y="533"/>
                </a:lnTo>
                <a:lnTo>
                  <a:pt x="859" y="535"/>
                </a:lnTo>
                <a:lnTo>
                  <a:pt x="860" y="533"/>
                </a:lnTo>
                <a:lnTo>
                  <a:pt x="860" y="534"/>
                </a:lnTo>
                <a:lnTo>
                  <a:pt x="861" y="534"/>
                </a:lnTo>
                <a:lnTo>
                  <a:pt x="861" y="538"/>
                </a:lnTo>
                <a:lnTo>
                  <a:pt x="862" y="534"/>
                </a:lnTo>
                <a:lnTo>
                  <a:pt x="862" y="537"/>
                </a:lnTo>
                <a:lnTo>
                  <a:pt x="863" y="534"/>
                </a:lnTo>
                <a:lnTo>
                  <a:pt x="863" y="535"/>
                </a:lnTo>
                <a:lnTo>
                  <a:pt x="864" y="535"/>
                </a:lnTo>
                <a:lnTo>
                  <a:pt x="864" y="536"/>
                </a:lnTo>
                <a:lnTo>
                  <a:pt x="865" y="534"/>
                </a:lnTo>
                <a:lnTo>
                  <a:pt x="865" y="535"/>
                </a:lnTo>
                <a:lnTo>
                  <a:pt x="866" y="534"/>
                </a:lnTo>
                <a:lnTo>
                  <a:pt x="866" y="537"/>
                </a:lnTo>
                <a:lnTo>
                  <a:pt x="867" y="535"/>
                </a:lnTo>
                <a:lnTo>
                  <a:pt x="867" y="537"/>
                </a:lnTo>
                <a:lnTo>
                  <a:pt x="868" y="533"/>
                </a:lnTo>
                <a:lnTo>
                  <a:pt x="868" y="534"/>
                </a:lnTo>
                <a:lnTo>
                  <a:pt x="869" y="534"/>
                </a:lnTo>
                <a:lnTo>
                  <a:pt x="869" y="537"/>
                </a:lnTo>
                <a:lnTo>
                  <a:pt x="870" y="537"/>
                </a:lnTo>
                <a:lnTo>
                  <a:pt x="870" y="538"/>
                </a:lnTo>
                <a:lnTo>
                  <a:pt x="871" y="533"/>
                </a:lnTo>
                <a:lnTo>
                  <a:pt x="871" y="537"/>
                </a:lnTo>
                <a:lnTo>
                  <a:pt x="872" y="534"/>
                </a:lnTo>
                <a:lnTo>
                  <a:pt x="872" y="539"/>
                </a:lnTo>
                <a:lnTo>
                  <a:pt x="873" y="537"/>
                </a:lnTo>
                <a:lnTo>
                  <a:pt x="873" y="540"/>
                </a:lnTo>
                <a:lnTo>
                  <a:pt x="874" y="534"/>
                </a:lnTo>
                <a:lnTo>
                  <a:pt x="874" y="536"/>
                </a:lnTo>
                <a:lnTo>
                  <a:pt x="875" y="534"/>
                </a:lnTo>
                <a:lnTo>
                  <a:pt x="875" y="536"/>
                </a:lnTo>
                <a:lnTo>
                  <a:pt x="876" y="532"/>
                </a:lnTo>
                <a:lnTo>
                  <a:pt x="876" y="535"/>
                </a:lnTo>
                <a:lnTo>
                  <a:pt x="877" y="531"/>
                </a:lnTo>
                <a:lnTo>
                  <a:pt x="877" y="535"/>
                </a:lnTo>
                <a:lnTo>
                  <a:pt x="878" y="536"/>
                </a:lnTo>
                <a:lnTo>
                  <a:pt x="878" y="538"/>
                </a:lnTo>
                <a:lnTo>
                  <a:pt x="879" y="532"/>
                </a:lnTo>
                <a:lnTo>
                  <a:pt x="879" y="537"/>
                </a:lnTo>
                <a:lnTo>
                  <a:pt x="880" y="531"/>
                </a:lnTo>
                <a:lnTo>
                  <a:pt x="880" y="536"/>
                </a:lnTo>
                <a:lnTo>
                  <a:pt x="881" y="536"/>
                </a:lnTo>
                <a:lnTo>
                  <a:pt x="881" y="537"/>
                </a:lnTo>
                <a:lnTo>
                  <a:pt x="882" y="532"/>
                </a:lnTo>
                <a:lnTo>
                  <a:pt x="882" y="537"/>
                </a:lnTo>
                <a:lnTo>
                  <a:pt x="883" y="533"/>
                </a:lnTo>
                <a:lnTo>
                  <a:pt x="883" y="539"/>
                </a:lnTo>
                <a:lnTo>
                  <a:pt x="884" y="533"/>
                </a:lnTo>
                <a:lnTo>
                  <a:pt x="884" y="538"/>
                </a:lnTo>
                <a:lnTo>
                  <a:pt x="885" y="533"/>
                </a:lnTo>
                <a:lnTo>
                  <a:pt x="885" y="536"/>
                </a:lnTo>
                <a:lnTo>
                  <a:pt x="886" y="534"/>
                </a:lnTo>
                <a:lnTo>
                  <a:pt x="886" y="536"/>
                </a:lnTo>
                <a:lnTo>
                  <a:pt x="887" y="533"/>
                </a:lnTo>
                <a:lnTo>
                  <a:pt x="887" y="534"/>
                </a:lnTo>
                <a:lnTo>
                  <a:pt x="888" y="534"/>
                </a:lnTo>
                <a:lnTo>
                  <a:pt x="888" y="537"/>
                </a:lnTo>
                <a:lnTo>
                  <a:pt x="889" y="534"/>
                </a:lnTo>
                <a:lnTo>
                  <a:pt x="889" y="537"/>
                </a:lnTo>
                <a:lnTo>
                  <a:pt x="890" y="534"/>
                </a:lnTo>
                <a:lnTo>
                  <a:pt x="890" y="536"/>
                </a:lnTo>
                <a:lnTo>
                  <a:pt x="891" y="537"/>
                </a:lnTo>
                <a:lnTo>
                  <a:pt x="891" y="539"/>
                </a:lnTo>
                <a:lnTo>
                  <a:pt x="892" y="532"/>
                </a:lnTo>
                <a:lnTo>
                  <a:pt x="892" y="537"/>
                </a:lnTo>
                <a:lnTo>
                  <a:pt x="893" y="533"/>
                </a:lnTo>
                <a:lnTo>
                  <a:pt x="893" y="536"/>
                </a:lnTo>
                <a:lnTo>
                  <a:pt x="894" y="534"/>
                </a:lnTo>
                <a:lnTo>
                  <a:pt x="894" y="536"/>
                </a:lnTo>
                <a:lnTo>
                  <a:pt x="895" y="533"/>
                </a:lnTo>
                <a:lnTo>
                  <a:pt x="895" y="535"/>
                </a:lnTo>
                <a:lnTo>
                  <a:pt x="896" y="536"/>
                </a:lnTo>
                <a:lnTo>
                  <a:pt x="896" y="538"/>
                </a:lnTo>
                <a:lnTo>
                  <a:pt x="897" y="535"/>
                </a:lnTo>
                <a:lnTo>
                  <a:pt x="897" y="537"/>
                </a:lnTo>
                <a:lnTo>
                  <a:pt x="898" y="534"/>
                </a:lnTo>
                <a:lnTo>
                  <a:pt x="898" y="535"/>
                </a:lnTo>
                <a:lnTo>
                  <a:pt x="899" y="534"/>
                </a:lnTo>
                <a:lnTo>
                  <a:pt x="899" y="537"/>
                </a:lnTo>
                <a:lnTo>
                  <a:pt x="900" y="534"/>
                </a:lnTo>
                <a:lnTo>
                  <a:pt x="900" y="536"/>
                </a:lnTo>
                <a:lnTo>
                  <a:pt x="901" y="534"/>
                </a:lnTo>
                <a:lnTo>
                  <a:pt x="901" y="537"/>
                </a:lnTo>
                <a:lnTo>
                  <a:pt x="902" y="535"/>
                </a:lnTo>
                <a:lnTo>
                  <a:pt x="902" y="538"/>
                </a:lnTo>
                <a:lnTo>
                  <a:pt x="903" y="534"/>
                </a:lnTo>
                <a:lnTo>
                  <a:pt x="903" y="535"/>
                </a:lnTo>
                <a:lnTo>
                  <a:pt x="904" y="534"/>
                </a:lnTo>
                <a:lnTo>
                  <a:pt x="904" y="535"/>
                </a:lnTo>
                <a:lnTo>
                  <a:pt x="905" y="535"/>
                </a:lnTo>
                <a:lnTo>
                  <a:pt x="905" y="535"/>
                </a:lnTo>
                <a:lnTo>
                  <a:pt x="906" y="535"/>
                </a:lnTo>
                <a:lnTo>
                  <a:pt x="906" y="537"/>
                </a:lnTo>
                <a:lnTo>
                  <a:pt x="907" y="536"/>
                </a:lnTo>
                <a:lnTo>
                  <a:pt x="907" y="537"/>
                </a:lnTo>
                <a:lnTo>
                  <a:pt x="908" y="535"/>
                </a:lnTo>
                <a:lnTo>
                  <a:pt x="908" y="536"/>
                </a:lnTo>
                <a:lnTo>
                  <a:pt x="909" y="534"/>
                </a:lnTo>
                <a:lnTo>
                  <a:pt x="909" y="535"/>
                </a:lnTo>
                <a:lnTo>
                  <a:pt x="910" y="535"/>
                </a:lnTo>
                <a:lnTo>
                  <a:pt x="910" y="536"/>
                </a:lnTo>
                <a:lnTo>
                  <a:pt x="911" y="534"/>
                </a:lnTo>
                <a:lnTo>
                  <a:pt x="911" y="536"/>
                </a:lnTo>
                <a:lnTo>
                  <a:pt x="912" y="533"/>
                </a:lnTo>
                <a:lnTo>
                  <a:pt x="912" y="534"/>
                </a:lnTo>
                <a:lnTo>
                  <a:pt x="913" y="533"/>
                </a:lnTo>
                <a:lnTo>
                  <a:pt x="913" y="536"/>
                </a:lnTo>
                <a:lnTo>
                  <a:pt x="914" y="536"/>
                </a:lnTo>
                <a:lnTo>
                  <a:pt x="914" y="537"/>
                </a:lnTo>
                <a:lnTo>
                  <a:pt x="915" y="537"/>
                </a:lnTo>
                <a:lnTo>
                  <a:pt x="915" y="537"/>
                </a:lnTo>
                <a:lnTo>
                  <a:pt x="916" y="536"/>
                </a:lnTo>
                <a:lnTo>
                  <a:pt x="916" y="537"/>
                </a:lnTo>
                <a:lnTo>
                  <a:pt x="917" y="535"/>
                </a:lnTo>
                <a:lnTo>
                  <a:pt x="917" y="536"/>
                </a:lnTo>
                <a:lnTo>
                  <a:pt x="918" y="531"/>
                </a:lnTo>
                <a:lnTo>
                  <a:pt x="918" y="535"/>
                </a:lnTo>
                <a:lnTo>
                  <a:pt x="919" y="531"/>
                </a:lnTo>
                <a:lnTo>
                  <a:pt x="919" y="536"/>
                </a:lnTo>
                <a:lnTo>
                  <a:pt x="920" y="537"/>
                </a:lnTo>
                <a:lnTo>
                  <a:pt x="920" y="540"/>
                </a:lnTo>
                <a:lnTo>
                  <a:pt x="921" y="530"/>
                </a:lnTo>
                <a:lnTo>
                  <a:pt x="921" y="536"/>
                </a:lnTo>
                <a:lnTo>
                  <a:pt x="922" y="532"/>
                </a:lnTo>
                <a:lnTo>
                  <a:pt x="922" y="541"/>
                </a:lnTo>
                <a:lnTo>
                  <a:pt x="923" y="538"/>
                </a:lnTo>
                <a:lnTo>
                  <a:pt x="923" y="542"/>
                </a:lnTo>
              </a:path>
            </a:pathLst>
          </a:custGeom>
          <a:noFill/>
          <a:ln w="0">
            <a:solidFill>
              <a:srgbClr val="008000"/>
            </a:solidFill>
            <a:prstDash val="solid"/>
            <a:round/>
            <a:headEnd/>
            <a:tailEnd/>
          </a:ln>
        </p:spPr>
        <p:txBody>
          <a:bodyPr/>
          <a:lstStyle/>
          <a:p>
            <a:endParaRPr lang="it-IT"/>
          </a:p>
        </p:txBody>
      </p:sp>
      <p:sp>
        <p:nvSpPr>
          <p:cNvPr id="9452" name="Freeform 236"/>
          <p:cNvSpPr>
            <a:spLocks/>
          </p:cNvSpPr>
          <p:nvPr/>
        </p:nvSpPr>
        <p:spPr bwMode="auto">
          <a:xfrm>
            <a:off x="1512888" y="1254125"/>
            <a:ext cx="6770687" cy="4562475"/>
          </a:xfrm>
          <a:custGeom>
            <a:avLst/>
            <a:gdLst/>
            <a:ahLst/>
            <a:cxnLst>
              <a:cxn ang="0">
                <a:pos x="14" y="537"/>
              </a:cxn>
              <a:cxn ang="0">
                <a:pos x="29" y="536"/>
              </a:cxn>
              <a:cxn ang="0">
                <a:pos x="43" y="537"/>
              </a:cxn>
              <a:cxn ang="0">
                <a:pos x="58" y="537"/>
              </a:cxn>
              <a:cxn ang="0">
                <a:pos x="72" y="538"/>
              </a:cxn>
              <a:cxn ang="0">
                <a:pos x="87" y="537"/>
              </a:cxn>
              <a:cxn ang="0">
                <a:pos x="101" y="539"/>
              </a:cxn>
              <a:cxn ang="0">
                <a:pos x="116" y="538"/>
              </a:cxn>
              <a:cxn ang="0">
                <a:pos x="130" y="538"/>
              </a:cxn>
              <a:cxn ang="0">
                <a:pos x="145" y="538"/>
              </a:cxn>
              <a:cxn ang="0">
                <a:pos x="159" y="539"/>
              </a:cxn>
              <a:cxn ang="0">
                <a:pos x="174" y="538"/>
              </a:cxn>
              <a:cxn ang="0">
                <a:pos x="188" y="539"/>
              </a:cxn>
              <a:cxn ang="0">
                <a:pos x="203" y="539"/>
              </a:cxn>
              <a:cxn ang="0">
                <a:pos x="217" y="539"/>
              </a:cxn>
              <a:cxn ang="0">
                <a:pos x="232" y="538"/>
              </a:cxn>
              <a:cxn ang="0">
                <a:pos x="246" y="539"/>
              </a:cxn>
              <a:cxn ang="0">
                <a:pos x="261" y="537"/>
              </a:cxn>
              <a:cxn ang="0">
                <a:pos x="275" y="538"/>
              </a:cxn>
              <a:cxn ang="0">
                <a:pos x="290" y="537"/>
              </a:cxn>
              <a:cxn ang="0">
                <a:pos x="304" y="538"/>
              </a:cxn>
              <a:cxn ang="0">
                <a:pos x="319" y="537"/>
              </a:cxn>
              <a:cxn ang="0">
                <a:pos x="333" y="537"/>
              </a:cxn>
              <a:cxn ang="0">
                <a:pos x="348" y="530"/>
              </a:cxn>
              <a:cxn ang="0">
                <a:pos x="362" y="508"/>
              </a:cxn>
              <a:cxn ang="0">
                <a:pos x="377" y="426"/>
              </a:cxn>
              <a:cxn ang="0">
                <a:pos x="391" y="293"/>
              </a:cxn>
              <a:cxn ang="0">
                <a:pos x="406" y="111"/>
              </a:cxn>
              <a:cxn ang="0">
                <a:pos x="420" y="17"/>
              </a:cxn>
              <a:cxn ang="0">
                <a:pos x="435" y="7"/>
              </a:cxn>
              <a:cxn ang="0">
                <a:pos x="449" y="75"/>
              </a:cxn>
              <a:cxn ang="0">
                <a:pos x="464" y="176"/>
              </a:cxn>
              <a:cxn ang="0">
                <a:pos x="478" y="287"/>
              </a:cxn>
              <a:cxn ang="0">
                <a:pos x="493" y="379"/>
              </a:cxn>
              <a:cxn ang="0">
                <a:pos x="507" y="449"/>
              </a:cxn>
              <a:cxn ang="0">
                <a:pos x="522" y="491"/>
              </a:cxn>
              <a:cxn ang="0">
                <a:pos x="536" y="515"/>
              </a:cxn>
              <a:cxn ang="0">
                <a:pos x="551" y="526"/>
              </a:cxn>
              <a:cxn ang="0">
                <a:pos x="565" y="533"/>
              </a:cxn>
              <a:cxn ang="0">
                <a:pos x="580" y="535"/>
              </a:cxn>
              <a:cxn ang="0">
                <a:pos x="594" y="537"/>
              </a:cxn>
              <a:cxn ang="0">
                <a:pos x="609" y="538"/>
              </a:cxn>
              <a:cxn ang="0">
                <a:pos x="623" y="539"/>
              </a:cxn>
              <a:cxn ang="0">
                <a:pos x="638" y="538"/>
              </a:cxn>
              <a:cxn ang="0">
                <a:pos x="652" y="539"/>
              </a:cxn>
              <a:cxn ang="0">
                <a:pos x="667" y="539"/>
              </a:cxn>
              <a:cxn ang="0">
                <a:pos x="681" y="539"/>
              </a:cxn>
              <a:cxn ang="0">
                <a:pos x="696" y="539"/>
              </a:cxn>
              <a:cxn ang="0">
                <a:pos x="710" y="540"/>
              </a:cxn>
              <a:cxn ang="0">
                <a:pos x="725" y="539"/>
              </a:cxn>
              <a:cxn ang="0">
                <a:pos x="739" y="539"/>
              </a:cxn>
              <a:cxn ang="0">
                <a:pos x="754" y="539"/>
              </a:cxn>
              <a:cxn ang="0">
                <a:pos x="768" y="540"/>
              </a:cxn>
              <a:cxn ang="0">
                <a:pos x="783" y="539"/>
              </a:cxn>
              <a:cxn ang="0">
                <a:pos x="797" y="540"/>
              </a:cxn>
              <a:cxn ang="0">
                <a:pos x="812" y="540"/>
              </a:cxn>
              <a:cxn ang="0">
                <a:pos x="826" y="542"/>
              </a:cxn>
              <a:cxn ang="0">
                <a:pos x="841" y="541"/>
              </a:cxn>
              <a:cxn ang="0">
                <a:pos x="855" y="541"/>
              </a:cxn>
              <a:cxn ang="0">
                <a:pos x="870" y="540"/>
              </a:cxn>
              <a:cxn ang="0">
                <a:pos x="884" y="541"/>
              </a:cxn>
              <a:cxn ang="0">
                <a:pos x="899" y="541"/>
              </a:cxn>
              <a:cxn ang="0">
                <a:pos x="913" y="542"/>
              </a:cxn>
            </a:cxnLst>
            <a:rect l="0" t="0" r="r" b="b"/>
            <a:pathLst>
              <a:path w="923" h="542">
                <a:moveTo>
                  <a:pt x="0" y="536"/>
                </a:moveTo>
                <a:lnTo>
                  <a:pt x="1" y="536"/>
                </a:lnTo>
                <a:lnTo>
                  <a:pt x="1" y="537"/>
                </a:lnTo>
                <a:lnTo>
                  <a:pt x="2" y="536"/>
                </a:lnTo>
                <a:lnTo>
                  <a:pt x="2" y="537"/>
                </a:lnTo>
                <a:lnTo>
                  <a:pt x="3" y="536"/>
                </a:lnTo>
                <a:lnTo>
                  <a:pt x="3" y="537"/>
                </a:lnTo>
                <a:lnTo>
                  <a:pt x="4" y="536"/>
                </a:lnTo>
                <a:lnTo>
                  <a:pt x="4" y="537"/>
                </a:lnTo>
                <a:lnTo>
                  <a:pt x="5" y="536"/>
                </a:lnTo>
                <a:lnTo>
                  <a:pt x="5" y="536"/>
                </a:lnTo>
                <a:lnTo>
                  <a:pt x="6" y="536"/>
                </a:lnTo>
                <a:lnTo>
                  <a:pt x="6" y="537"/>
                </a:lnTo>
                <a:lnTo>
                  <a:pt x="7" y="536"/>
                </a:lnTo>
                <a:lnTo>
                  <a:pt x="7" y="537"/>
                </a:lnTo>
                <a:lnTo>
                  <a:pt x="8" y="537"/>
                </a:lnTo>
                <a:lnTo>
                  <a:pt x="8" y="537"/>
                </a:lnTo>
                <a:lnTo>
                  <a:pt x="9" y="536"/>
                </a:lnTo>
                <a:lnTo>
                  <a:pt x="9" y="537"/>
                </a:lnTo>
                <a:lnTo>
                  <a:pt x="10" y="536"/>
                </a:lnTo>
                <a:lnTo>
                  <a:pt x="10" y="537"/>
                </a:lnTo>
                <a:lnTo>
                  <a:pt x="11" y="536"/>
                </a:lnTo>
                <a:lnTo>
                  <a:pt x="11" y="537"/>
                </a:lnTo>
                <a:lnTo>
                  <a:pt x="12" y="536"/>
                </a:lnTo>
                <a:lnTo>
                  <a:pt x="12" y="537"/>
                </a:lnTo>
                <a:lnTo>
                  <a:pt x="13" y="536"/>
                </a:lnTo>
                <a:lnTo>
                  <a:pt x="13" y="537"/>
                </a:lnTo>
                <a:lnTo>
                  <a:pt x="14" y="537"/>
                </a:lnTo>
                <a:lnTo>
                  <a:pt x="14" y="537"/>
                </a:lnTo>
                <a:lnTo>
                  <a:pt x="15" y="537"/>
                </a:lnTo>
                <a:lnTo>
                  <a:pt x="15" y="537"/>
                </a:lnTo>
                <a:lnTo>
                  <a:pt x="16" y="537"/>
                </a:lnTo>
                <a:lnTo>
                  <a:pt x="16" y="537"/>
                </a:lnTo>
                <a:lnTo>
                  <a:pt x="17" y="536"/>
                </a:lnTo>
                <a:lnTo>
                  <a:pt x="17" y="537"/>
                </a:lnTo>
                <a:lnTo>
                  <a:pt x="18" y="537"/>
                </a:lnTo>
                <a:lnTo>
                  <a:pt x="18" y="537"/>
                </a:lnTo>
                <a:lnTo>
                  <a:pt x="19" y="536"/>
                </a:lnTo>
                <a:lnTo>
                  <a:pt x="19" y="537"/>
                </a:lnTo>
                <a:lnTo>
                  <a:pt x="20" y="536"/>
                </a:lnTo>
                <a:lnTo>
                  <a:pt x="20" y="537"/>
                </a:lnTo>
                <a:lnTo>
                  <a:pt x="21" y="536"/>
                </a:lnTo>
                <a:lnTo>
                  <a:pt x="21" y="537"/>
                </a:lnTo>
                <a:lnTo>
                  <a:pt x="22" y="536"/>
                </a:lnTo>
                <a:lnTo>
                  <a:pt x="22" y="537"/>
                </a:lnTo>
                <a:lnTo>
                  <a:pt x="23" y="536"/>
                </a:lnTo>
                <a:lnTo>
                  <a:pt x="23" y="537"/>
                </a:lnTo>
                <a:lnTo>
                  <a:pt x="24" y="536"/>
                </a:lnTo>
                <a:lnTo>
                  <a:pt x="24" y="537"/>
                </a:lnTo>
                <a:lnTo>
                  <a:pt x="25" y="536"/>
                </a:lnTo>
                <a:lnTo>
                  <a:pt x="25" y="537"/>
                </a:lnTo>
                <a:lnTo>
                  <a:pt x="26" y="536"/>
                </a:lnTo>
                <a:lnTo>
                  <a:pt x="26" y="537"/>
                </a:lnTo>
                <a:lnTo>
                  <a:pt x="27" y="536"/>
                </a:lnTo>
                <a:lnTo>
                  <a:pt x="27" y="537"/>
                </a:lnTo>
                <a:lnTo>
                  <a:pt x="28" y="536"/>
                </a:lnTo>
                <a:lnTo>
                  <a:pt x="28" y="537"/>
                </a:lnTo>
                <a:lnTo>
                  <a:pt x="29" y="536"/>
                </a:lnTo>
                <a:lnTo>
                  <a:pt x="29" y="537"/>
                </a:lnTo>
                <a:lnTo>
                  <a:pt x="30" y="536"/>
                </a:lnTo>
                <a:lnTo>
                  <a:pt x="30" y="537"/>
                </a:lnTo>
                <a:lnTo>
                  <a:pt x="31" y="536"/>
                </a:lnTo>
                <a:lnTo>
                  <a:pt x="31" y="537"/>
                </a:lnTo>
                <a:lnTo>
                  <a:pt x="32" y="537"/>
                </a:lnTo>
                <a:lnTo>
                  <a:pt x="32" y="537"/>
                </a:lnTo>
                <a:lnTo>
                  <a:pt x="33" y="536"/>
                </a:lnTo>
                <a:lnTo>
                  <a:pt x="33" y="537"/>
                </a:lnTo>
                <a:lnTo>
                  <a:pt x="34" y="536"/>
                </a:lnTo>
                <a:lnTo>
                  <a:pt x="34" y="537"/>
                </a:lnTo>
                <a:lnTo>
                  <a:pt x="35" y="536"/>
                </a:lnTo>
                <a:lnTo>
                  <a:pt x="35" y="537"/>
                </a:lnTo>
                <a:lnTo>
                  <a:pt x="36" y="536"/>
                </a:lnTo>
                <a:lnTo>
                  <a:pt x="36" y="537"/>
                </a:lnTo>
                <a:lnTo>
                  <a:pt x="37" y="537"/>
                </a:lnTo>
                <a:lnTo>
                  <a:pt x="37" y="537"/>
                </a:lnTo>
                <a:lnTo>
                  <a:pt x="38" y="536"/>
                </a:lnTo>
                <a:lnTo>
                  <a:pt x="38" y="537"/>
                </a:lnTo>
                <a:lnTo>
                  <a:pt x="39" y="537"/>
                </a:lnTo>
                <a:lnTo>
                  <a:pt x="39" y="537"/>
                </a:lnTo>
                <a:lnTo>
                  <a:pt x="40" y="537"/>
                </a:lnTo>
                <a:lnTo>
                  <a:pt x="40" y="537"/>
                </a:lnTo>
                <a:lnTo>
                  <a:pt x="41" y="537"/>
                </a:lnTo>
                <a:lnTo>
                  <a:pt x="41" y="537"/>
                </a:lnTo>
                <a:lnTo>
                  <a:pt x="42" y="537"/>
                </a:lnTo>
                <a:lnTo>
                  <a:pt x="42" y="537"/>
                </a:lnTo>
                <a:lnTo>
                  <a:pt x="43" y="537"/>
                </a:lnTo>
                <a:lnTo>
                  <a:pt x="43" y="537"/>
                </a:lnTo>
                <a:lnTo>
                  <a:pt x="44" y="537"/>
                </a:lnTo>
                <a:lnTo>
                  <a:pt x="44" y="538"/>
                </a:lnTo>
                <a:lnTo>
                  <a:pt x="45" y="537"/>
                </a:lnTo>
                <a:lnTo>
                  <a:pt x="45" y="538"/>
                </a:lnTo>
                <a:lnTo>
                  <a:pt x="46" y="536"/>
                </a:lnTo>
                <a:lnTo>
                  <a:pt x="46" y="537"/>
                </a:lnTo>
                <a:lnTo>
                  <a:pt x="47" y="537"/>
                </a:lnTo>
                <a:lnTo>
                  <a:pt x="47" y="538"/>
                </a:lnTo>
                <a:lnTo>
                  <a:pt x="48" y="537"/>
                </a:lnTo>
                <a:lnTo>
                  <a:pt x="48" y="538"/>
                </a:lnTo>
                <a:lnTo>
                  <a:pt x="49" y="537"/>
                </a:lnTo>
                <a:lnTo>
                  <a:pt x="49" y="537"/>
                </a:lnTo>
                <a:lnTo>
                  <a:pt x="50" y="537"/>
                </a:lnTo>
                <a:lnTo>
                  <a:pt x="50" y="538"/>
                </a:lnTo>
                <a:lnTo>
                  <a:pt x="51" y="537"/>
                </a:lnTo>
                <a:lnTo>
                  <a:pt x="51" y="538"/>
                </a:lnTo>
                <a:lnTo>
                  <a:pt x="52" y="537"/>
                </a:lnTo>
                <a:lnTo>
                  <a:pt x="52" y="538"/>
                </a:lnTo>
                <a:lnTo>
                  <a:pt x="53" y="537"/>
                </a:lnTo>
                <a:lnTo>
                  <a:pt x="53" y="537"/>
                </a:lnTo>
                <a:lnTo>
                  <a:pt x="54" y="537"/>
                </a:lnTo>
                <a:lnTo>
                  <a:pt x="54" y="538"/>
                </a:lnTo>
                <a:lnTo>
                  <a:pt x="55" y="537"/>
                </a:lnTo>
                <a:lnTo>
                  <a:pt x="55" y="538"/>
                </a:lnTo>
                <a:lnTo>
                  <a:pt x="56" y="537"/>
                </a:lnTo>
                <a:lnTo>
                  <a:pt x="56" y="537"/>
                </a:lnTo>
                <a:lnTo>
                  <a:pt x="57" y="537"/>
                </a:lnTo>
                <a:lnTo>
                  <a:pt x="57" y="537"/>
                </a:lnTo>
                <a:lnTo>
                  <a:pt x="58" y="537"/>
                </a:lnTo>
                <a:lnTo>
                  <a:pt x="58" y="538"/>
                </a:lnTo>
                <a:lnTo>
                  <a:pt x="59" y="537"/>
                </a:lnTo>
                <a:lnTo>
                  <a:pt x="59" y="537"/>
                </a:lnTo>
                <a:lnTo>
                  <a:pt x="60" y="537"/>
                </a:lnTo>
                <a:lnTo>
                  <a:pt x="60" y="537"/>
                </a:lnTo>
                <a:lnTo>
                  <a:pt x="61" y="537"/>
                </a:lnTo>
                <a:lnTo>
                  <a:pt x="61" y="538"/>
                </a:lnTo>
                <a:lnTo>
                  <a:pt x="62" y="537"/>
                </a:lnTo>
                <a:lnTo>
                  <a:pt x="62" y="538"/>
                </a:lnTo>
                <a:lnTo>
                  <a:pt x="63" y="537"/>
                </a:lnTo>
                <a:lnTo>
                  <a:pt x="63" y="538"/>
                </a:lnTo>
                <a:lnTo>
                  <a:pt x="64" y="537"/>
                </a:lnTo>
                <a:lnTo>
                  <a:pt x="64" y="538"/>
                </a:lnTo>
                <a:lnTo>
                  <a:pt x="65" y="537"/>
                </a:lnTo>
                <a:lnTo>
                  <a:pt x="65" y="538"/>
                </a:lnTo>
                <a:lnTo>
                  <a:pt x="66" y="537"/>
                </a:lnTo>
                <a:lnTo>
                  <a:pt x="66" y="538"/>
                </a:lnTo>
                <a:lnTo>
                  <a:pt x="67" y="537"/>
                </a:lnTo>
                <a:lnTo>
                  <a:pt x="67" y="538"/>
                </a:lnTo>
                <a:lnTo>
                  <a:pt x="68" y="537"/>
                </a:lnTo>
                <a:lnTo>
                  <a:pt x="68" y="538"/>
                </a:lnTo>
                <a:lnTo>
                  <a:pt x="69" y="537"/>
                </a:lnTo>
                <a:lnTo>
                  <a:pt x="69" y="538"/>
                </a:lnTo>
                <a:lnTo>
                  <a:pt x="70" y="537"/>
                </a:lnTo>
                <a:lnTo>
                  <a:pt x="70" y="537"/>
                </a:lnTo>
                <a:lnTo>
                  <a:pt x="71" y="537"/>
                </a:lnTo>
                <a:lnTo>
                  <a:pt x="71" y="538"/>
                </a:lnTo>
                <a:lnTo>
                  <a:pt x="72" y="537"/>
                </a:lnTo>
                <a:lnTo>
                  <a:pt x="72" y="538"/>
                </a:lnTo>
                <a:lnTo>
                  <a:pt x="73" y="537"/>
                </a:lnTo>
                <a:lnTo>
                  <a:pt x="73" y="538"/>
                </a:lnTo>
                <a:lnTo>
                  <a:pt x="74" y="537"/>
                </a:lnTo>
                <a:lnTo>
                  <a:pt x="74" y="538"/>
                </a:lnTo>
                <a:lnTo>
                  <a:pt x="75" y="537"/>
                </a:lnTo>
                <a:lnTo>
                  <a:pt x="75" y="538"/>
                </a:lnTo>
                <a:lnTo>
                  <a:pt x="76" y="537"/>
                </a:lnTo>
                <a:lnTo>
                  <a:pt x="76" y="538"/>
                </a:lnTo>
                <a:lnTo>
                  <a:pt x="77" y="537"/>
                </a:lnTo>
                <a:lnTo>
                  <a:pt x="77" y="538"/>
                </a:lnTo>
                <a:lnTo>
                  <a:pt x="78" y="537"/>
                </a:lnTo>
                <a:lnTo>
                  <a:pt x="78" y="538"/>
                </a:lnTo>
                <a:lnTo>
                  <a:pt x="79" y="537"/>
                </a:lnTo>
                <a:lnTo>
                  <a:pt x="79" y="538"/>
                </a:lnTo>
                <a:lnTo>
                  <a:pt x="80" y="537"/>
                </a:lnTo>
                <a:lnTo>
                  <a:pt x="80" y="538"/>
                </a:lnTo>
                <a:lnTo>
                  <a:pt x="81" y="537"/>
                </a:lnTo>
                <a:lnTo>
                  <a:pt x="81" y="538"/>
                </a:lnTo>
                <a:lnTo>
                  <a:pt x="82" y="537"/>
                </a:lnTo>
                <a:lnTo>
                  <a:pt x="82" y="538"/>
                </a:lnTo>
                <a:lnTo>
                  <a:pt x="83" y="537"/>
                </a:lnTo>
                <a:lnTo>
                  <a:pt x="83" y="538"/>
                </a:lnTo>
                <a:lnTo>
                  <a:pt x="84" y="537"/>
                </a:lnTo>
                <a:lnTo>
                  <a:pt x="84" y="538"/>
                </a:lnTo>
                <a:lnTo>
                  <a:pt x="85" y="537"/>
                </a:lnTo>
                <a:lnTo>
                  <a:pt x="85" y="538"/>
                </a:lnTo>
                <a:lnTo>
                  <a:pt x="86" y="537"/>
                </a:lnTo>
                <a:lnTo>
                  <a:pt x="86" y="538"/>
                </a:lnTo>
                <a:lnTo>
                  <a:pt x="87" y="537"/>
                </a:lnTo>
                <a:lnTo>
                  <a:pt x="87" y="538"/>
                </a:lnTo>
                <a:lnTo>
                  <a:pt x="88" y="538"/>
                </a:lnTo>
                <a:lnTo>
                  <a:pt x="88" y="538"/>
                </a:lnTo>
                <a:lnTo>
                  <a:pt x="89" y="537"/>
                </a:lnTo>
                <a:lnTo>
                  <a:pt x="89" y="538"/>
                </a:lnTo>
                <a:lnTo>
                  <a:pt x="90" y="537"/>
                </a:lnTo>
                <a:lnTo>
                  <a:pt x="90" y="538"/>
                </a:lnTo>
                <a:lnTo>
                  <a:pt x="91" y="537"/>
                </a:lnTo>
                <a:lnTo>
                  <a:pt x="91" y="538"/>
                </a:lnTo>
                <a:lnTo>
                  <a:pt x="92" y="538"/>
                </a:lnTo>
                <a:lnTo>
                  <a:pt x="92" y="538"/>
                </a:lnTo>
                <a:lnTo>
                  <a:pt x="93" y="537"/>
                </a:lnTo>
                <a:lnTo>
                  <a:pt x="93" y="538"/>
                </a:lnTo>
                <a:lnTo>
                  <a:pt x="94" y="538"/>
                </a:lnTo>
                <a:lnTo>
                  <a:pt x="94" y="538"/>
                </a:lnTo>
                <a:lnTo>
                  <a:pt x="95" y="538"/>
                </a:lnTo>
                <a:lnTo>
                  <a:pt x="95" y="538"/>
                </a:lnTo>
                <a:lnTo>
                  <a:pt x="96" y="537"/>
                </a:lnTo>
                <a:lnTo>
                  <a:pt x="96" y="538"/>
                </a:lnTo>
                <a:lnTo>
                  <a:pt x="97" y="538"/>
                </a:lnTo>
                <a:lnTo>
                  <a:pt x="97" y="538"/>
                </a:lnTo>
                <a:lnTo>
                  <a:pt x="98" y="537"/>
                </a:lnTo>
                <a:lnTo>
                  <a:pt x="98" y="538"/>
                </a:lnTo>
                <a:lnTo>
                  <a:pt x="99" y="538"/>
                </a:lnTo>
                <a:lnTo>
                  <a:pt x="99" y="538"/>
                </a:lnTo>
                <a:lnTo>
                  <a:pt x="100" y="538"/>
                </a:lnTo>
                <a:lnTo>
                  <a:pt x="100" y="538"/>
                </a:lnTo>
                <a:lnTo>
                  <a:pt x="101" y="538"/>
                </a:lnTo>
                <a:lnTo>
                  <a:pt x="101" y="539"/>
                </a:lnTo>
                <a:lnTo>
                  <a:pt x="102" y="538"/>
                </a:lnTo>
                <a:lnTo>
                  <a:pt x="102" y="538"/>
                </a:lnTo>
                <a:lnTo>
                  <a:pt x="103" y="538"/>
                </a:lnTo>
                <a:lnTo>
                  <a:pt x="103" y="538"/>
                </a:lnTo>
                <a:lnTo>
                  <a:pt x="104" y="538"/>
                </a:lnTo>
                <a:lnTo>
                  <a:pt x="104" y="539"/>
                </a:lnTo>
                <a:lnTo>
                  <a:pt x="105" y="538"/>
                </a:lnTo>
                <a:lnTo>
                  <a:pt x="105" y="539"/>
                </a:lnTo>
                <a:lnTo>
                  <a:pt x="106" y="538"/>
                </a:lnTo>
                <a:lnTo>
                  <a:pt x="106" y="539"/>
                </a:lnTo>
                <a:lnTo>
                  <a:pt x="107" y="538"/>
                </a:lnTo>
                <a:lnTo>
                  <a:pt x="107" y="538"/>
                </a:lnTo>
                <a:lnTo>
                  <a:pt x="108" y="538"/>
                </a:lnTo>
                <a:lnTo>
                  <a:pt x="108" y="538"/>
                </a:lnTo>
                <a:lnTo>
                  <a:pt x="109" y="537"/>
                </a:lnTo>
                <a:lnTo>
                  <a:pt x="109" y="538"/>
                </a:lnTo>
                <a:lnTo>
                  <a:pt x="110" y="538"/>
                </a:lnTo>
                <a:lnTo>
                  <a:pt x="110" y="538"/>
                </a:lnTo>
                <a:lnTo>
                  <a:pt x="111" y="537"/>
                </a:lnTo>
                <a:lnTo>
                  <a:pt x="111" y="538"/>
                </a:lnTo>
                <a:lnTo>
                  <a:pt x="112" y="538"/>
                </a:lnTo>
                <a:lnTo>
                  <a:pt x="112" y="539"/>
                </a:lnTo>
                <a:lnTo>
                  <a:pt x="113" y="538"/>
                </a:lnTo>
                <a:lnTo>
                  <a:pt x="113" y="538"/>
                </a:lnTo>
                <a:lnTo>
                  <a:pt x="114" y="537"/>
                </a:lnTo>
                <a:lnTo>
                  <a:pt x="114" y="538"/>
                </a:lnTo>
                <a:lnTo>
                  <a:pt x="115" y="538"/>
                </a:lnTo>
                <a:lnTo>
                  <a:pt x="115" y="538"/>
                </a:lnTo>
                <a:lnTo>
                  <a:pt x="116" y="538"/>
                </a:lnTo>
                <a:lnTo>
                  <a:pt x="116" y="539"/>
                </a:lnTo>
                <a:lnTo>
                  <a:pt x="117" y="538"/>
                </a:lnTo>
                <a:lnTo>
                  <a:pt x="117" y="539"/>
                </a:lnTo>
                <a:lnTo>
                  <a:pt x="118" y="538"/>
                </a:lnTo>
                <a:lnTo>
                  <a:pt x="118" y="538"/>
                </a:lnTo>
                <a:lnTo>
                  <a:pt x="119" y="538"/>
                </a:lnTo>
                <a:lnTo>
                  <a:pt x="119" y="538"/>
                </a:lnTo>
                <a:lnTo>
                  <a:pt x="120" y="538"/>
                </a:lnTo>
                <a:lnTo>
                  <a:pt x="120" y="538"/>
                </a:lnTo>
                <a:lnTo>
                  <a:pt x="121" y="537"/>
                </a:lnTo>
                <a:lnTo>
                  <a:pt x="121" y="538"/>
                </a:lnTo>
                <a:lnTo>
                  <a:pt x="122" y="537"/>
                </a:lnTo>
                <a:lnTo>
                  <a:pt x="122" y="538"/>
                </a:lnTo>
                <a:lnTo>
                  <a:pt x="123" y="537"/>
                </a:lnTo>
                <a:lnTo>
                  <a:pt x="123" y="538"/>
                </a:lnTo>
                <a:lnTo>
                  <a:pt x="124" y="537"/>
                </a:lnTo>
                <a:lnTo>
                  <a:pt x="124" y="538"/>
                </a:lnTo>
                <a:lnTo>
                  <a:pt x="125" y="537"/>
                </a:lnTo>
                <a:lnTo>
                  <a:pt x="125" y="538"/>
                </a:lnTo>
                <a:lnTo>
                  <a:pt x="126" y="537"/>
                </a:lnTo>
                <a:lnTo>
                  <a:pt x="126" y="538"/>
                </a:lnTo>
                <a:lnTo>
                  <a:pt x="127" y="538"/>
                </a:lnTo>
                <a:lnTo>
                  <a:pt x="127" y="538"/>
                </a:lnTo>
                <a:lnTo>
                  <a:pt x="128" y="537"/>
                </a:lnTo>
                <a:lnTo>
                  <a:pt x="128" y="538"/>
                </a:lnTo>
                <a:lnTo>
                  <a:pt x="129" y="537"/>
                </a:lnTo>
                <a:lnTo>
                  <a:pt x="129" y="538"/>
                </a:lnTo>
                <a:lnTo>
                  <a:pt x="130" y="537"/>
                </a:lnTo>
                <a:lnTo>
                  <a:pt x="130" y="538"/>
                </a:lnTo>
                <a:lnTo>
                  <a:pt x="131" y="537"/>
                </a:lnTo>
                <a:lnTo>
                  <a:pt x="131" y="538"/>
                </a:lnTo>
                <a:lnTo>
                  <a:pt x="132" y="537"/>
                </a:lnTo>
                <a:lnTo>
                  <a:pt x="132" y="538"/>
                </a:lnTo>
                <a:lnTo>
                  <a:pt x="133" y="537"/>
                </a:lnTo>
                <a:lnTo>
                  <a:pt x="133" y="538"/>
                </a:lnTo>
                <a:lnTo>
                  <a:pt x="134" y="537"/>
                </a:lnTo>
                <a:lnTo>
                  <a:pt x="134" y="538"/>
                </a:lnTo>
                <a:lnTo>
                  <a:pt x="135" y="538"/>
                </a:lnTo>
                <a:lnTo>
                  <a:pt x="135" y="538"/>
                </a:lnTo>
                <a:lnTo>
                  <a:pt x="136" y="538"/>
                </a:lnTo>
                <a:lnTo>
                  <a:pt x="136" y="539"/>
                </a:lnTo>
                <a:lnTo>
                  <a:pt x="137" y="537"/>
                </a:lnTo>
                <a:lnTo>
                  <a:pt x="137" y="538"/>
                </a:lnTo>
                <a:lnTo>
                  <a:pt x="138" y="537"/>
                </a:lnTo>
                <a:lnTo>
                  <a:pt x="138" y="538"/>
                </a:lnTo>
                <a:lnTo>
                  <a:pt x="139" y="537"/>
                </a:lnTo>
                <a:lnTo>
                  <a:pt x="139" y="538"/>
                </a:lnTo>
                <a:lnTo>
                  <a:pt x="140" y="538"/>
                </a:lnTo>
                <a:lnTo>
                  <a:pt x="140" y="538"/>
                </a:lnTo>
                <a:lnTo>
                  <a:pt x="141" y="538"/>
                </a:lnTo>
                <a:lnTo>
                  <a:pt x="141" y="538"/>
                </a:lnTo>
                <a:lnTo>
                  <a:pt x="142" y="537"/>
                </a:lnTo>
                <a:lnTo>
                  <a:pt x="142" y="538"/>
                </a:lnTo>
                <a:lnTo>
                  <a:pt x="143" y="537"/>
                </a:lnTo>
                <a:lnTo>
                  <a:pt x="143" y="539"/>
                </a:lnTo>
                <a:lnTo>
                  <a:pt x="144" y="538"/>
                </a:lnTo>
                <a:lnTo>
                  <a:pt x="144" y="539"/>
                </a:lnTo>
                <a:lnTo>
                  <a:pt x="145" y="538"/>
                </a:lnTo>
                <a:lnTo>
                  <a:pt x="145" y="539"/>
                </a:lnTo>
                <a:lnTo>
                  <a:pt x="146" y="537"/>
                </a:lnTo>
                <a:lnTo>
                  <a:pt x="146" y="538"/>
                </a:lnTo>
                <a:lnTo>
                  <a:pt x="147" y="538"/>
                </a:lnTo>
                <a:lnTo>
                  <a:pt x="147" y="539"/>
                </a:lnTo>
                <a:lnTo>
                  <a:pt x="148" y="538"/>
                </a:lnTo>
                <a:lnTo>
                  <a:pt x="148" y="539"/>
                </a:lnTo>
                <a:lnTo>
                  <a:pt x="149" y="538"/>
                </a:lnTo>
                <a:lnTo>
                  <a:pt x="149" y="539"/>
                </a:lnTo>
                <a:lnTo>
                  <a:pt x="150" y="538"/>
                </a:lnTo>
                <a:lnTo>
                  <a:pt x="150" y="539"/>
                </a:lnTo>
                <a:lnTo>
                  <a:pt x="151" y="538"/>
                </a:lnTo>
                <a:lnTo>
                  <a:pt x="151" y="539"/>
                </a:lnTo>
                <a:lnTo>
                  <a:pt x="152" y="538"/>
                </a:lnTo>
                <a:lnTo>
                  <a:pt x="152" y="539"/>
                </a:lnTo>
                <a:lnTo>
                  <a:pt x="153" y="538"/>
                </a:lnTo>
                <a:lnTo>
                  <a:pt x="153" y="539"/>
                </a:lnTo>
                <a:lnTo>
                  <a:pt x="154" y="538"/>
                </a:lnTo>
                <a:lnTo>
                  <a:pt x="154" y="539"/>
                </a:lnTo>
                <a:lnTo>
                  <a:pt x="155" y="537"/>
                </a:lnTo>
                <a:lnTo>
                  <a:pt x="155" y="538"/>
                </a:lnTo>
                <a:lnTo>
                  <a:pt x="156" y="538"/>
                </a:lnTo>
                <a:lnTo>
                  <a:pt x="156" y="539"/>
                </a:lnTo>
                <a:lnTo>
                  <a:pt x="157" y="538"/>
                </a:lnTo>
                <a:lnTo>
                  <a:pt x="157" y="539"/>
                </a:lnTo>
                <a:lnTo>
                  <a:pt x="158" y="538"/>
                </a:lnTo>
                <a:lnTo>
                  <a:pt x="158" y="539"/>
                </a:lnTo>
                <a:lnTo>
                  <a:pt x="159" y="538"/>
                </a:lnTo>
                <a:lnTo>
                  <a:pt x="159" y="539"/>
                </a:lnTo>
                <a:lnTo>
                  <a:pt x="160" y="538"/>
                </a:lnTo>
                <a:lnTo>
                  <a:pt x="160" y="540"/>
                </a:lnTo>
                <a:lnTo>
                  <a:pt x="161" y="538"/>
                </a:lnTo>
                <a:lnTo>
                  <a:pt x="161" y="539"/>
                </a:lnTo>
                <a:lnTo>
                  <a:pt x="162" y="538"/>
                </a:lnTo>
                <a:lnTo>
                  <a:pt x="162" y="539"/>
                </a:lnTo>
                <a:lnTo>
                  <a:pt x="163" y="538"/>
                </a:lnTo>
                <a:lnTo>
                  <a:pt x="163" y="539"/>
                </a:lnTo>
                <a:lnTo>
                  <a:pt x="164" y="538"/>
                </a:lnTo>
                <a:lnTo>
                  <a:pt x="164" y="538"/>
                </a:lnTo>
                <a:lnTo>
                  <a:pt x="165" y="538"/>
                </a:lnTo>
                <a:lnTo>
                  <a:pt x="165" y="538"/>
                </a:lnTo>
                <a:lnTo>
                  <a:pt x="166" y="538"/>
                </a:lnTo>
                <a:lnTo>
                  <a:pt x="166" y="539"/>
                </a:lnTo>
                <a:lnTo>
                  <a:pt x="167" y="538"/>
                </a:lnTo>
                <a:lnTo>
                  <a:pt x="167" y="539"/>
                </a:lnTo>
                <a:lnTo>
                  <a:pt x="168" y="538"/>
                </a:lnTo>
                <a:lnTo>
                  <a:pt x="168" y="539"/>
                </a:lnTo>
                <a:lnTo>
                  <a:pt x="169" y="538"/>
                </a:lnTo>
                <a:lnTo>
                  <a:pt x="169" y="538"/>
                </a:lnTo>
                <a:lnTo>
                  <a:pt x="170" y="538"/>
                </a:lnTo>
                <a:lnTo>
                  <a:pt x="170" y="538"/>
                </a:lnTo>
                <a:lnTo>
                  <a:pt x="171" y="538"/>
                </a:lnTo>
                <a:lnTo>
                  <a:pt x="171" y="538"/>
                </a:lnTo>
                <a:lnTo>
                  <a:pt x="172" y="538"/>
                </a:lnTo>
                <a:lnTo>
                  <a:pt x="172" y="538"/>
                </a:lnTo>
                <a:lnTo>
                  <a:pt x="173" y="538"/>
                </a:lnTo>
                <a:lnTo>
                  <a:pt x="173" y="539"/>
                </a:lnTo>
                <a:lnTo>
                  <a:pt x="174" y="538"/>
                </a:lnTo>
                <a:lnTo>
                  <a:pt x="174" y="539"/>
                </a:lnTo>
                <a:lnTo>
                  <a:pt x="175" y="539"/>
                </a:lnTo>
                <a:lnTo>
                  <a:pt x="175" y="539"/>
                </a:lnTo>
                <a:lnTo>
                  <a:pt x="176" y="538"/>
                </a:lnTo>
                <a:lnTo>
                  <a:pt x="176" y="539"/>
                </a:lnTo>
                <a:lnTo>
                  <a:pt x="177" y="538"/>
                </a:lnTo>
                <a:lnTo>
                  <a:pt x="177" y="539"/>
                </a:lnTo>
                <a:lnTo>
                  <a:pt x="178" y="538"/>
                </a:lnTo>
                <a:lnTo>
                  <a:pt x="178" y="539"/>
                </a:lnTo>
                <a:lnTo>
                  <a:pt x="179" y="538"/>
                </a:lnTo>
                <a:lnTo>
                  <a:pt x="179" y="539"/>
                </a:lnTo>
                <a:lnTo>
                  <a:pt x="180" y="538"/>
                </a:lnTo>
                <a:lnTo>
                  <a:pt x="180" y="539"/>
                </a:lnTo>
                <a:lnTo>
                  <a:pt x="181" y="538"/>
                </a:lnTo>
                <a:lnTo>
                  <a:pt x="181" y="538"/>
                </a:lnTo>
                <a:lnTo>
                  <a:pt x="182" y="538"/>
                </a:lnTo>
                <a:lnTo>
                  <a:pt x="182" y="539"/>
                </a:lnTo>
                <a:lnTo>
                  <a:pt x="183" y="538"/>
                </a:lnTo>
                <a:lnTo>
                  <a:pt x="183" y="539"/>
                </a:lnTo>
                <a:lnTo>
                  <a:pt x="184" y="538"/>
                </a:lnTo>
                <a:lnTo>
                  <a:pt x="184" y="538"/>
                </a:lnTo>
                <a:lnTo>
                  <a:pt x="185" y="538"/>
                </a:lnTo>
                <a:lnTo>
                  <a:pt x="185" y="539"/>
                </a:lnTo>
                <a:lnTo>
                  <a:pt x="186" y="538"/>
                </a:lnTo>
                <a:lnTo>
                  <a:pt x="186" y="539"/>
                </a:lnTo>
                <a:lnTo>
                  <a:pt x="187" y="538"/>
                </a:lnTo>
                <a:lnTo>
                  <a:pt x="187" y="539"/>
                </a:lnTo>
                <a:lnTo>
                  <a:pt x="188" y="538"/>
                </a:lnTo>
                <a:lnTo>
                  <a:pt x="188" y="539"/>
                </a:lnTo>
                <a:lnTo>
                  <a:pt x="189" y="538"/>
                </a:lnTo>
                <a:lnTo>
                  <a:pt x="189" y="539"/>
                </a:lnTo>
                <a:lnTo>
                  <a:pt x="190" y="538"/>
                </a:lnTo>
                <a:lnTo>
                  <a:pt x="190" y="539"/>
                </a:lnTo>
                <a:lnTo>
                  <a:pt x="191" y="538"/>
                </a:lnTo>
                <a:lnTo>
                  <a:pt x="191" y="539"/>
                </a:lnTo>
                <a:lnTo>
                  <a:pt x="192" y="538"/>
                </a:lnTo>
                <a:lnTo>
                  <a:pt x="192" y="539"/>
                </a:lnTo>
                <a:lnTo>
                  <a:pt x="193" y="539"/>
                </a:lnTo>
                <a:lnTo>
                  <a:pt x="193" y="539"/>
                </a:lnTo>
                <a:lnTo>
                  <a:pt x="194" y="539"/>
                </a:lnTo>
                <a:lnTo>
                  <a:pt x="194" y="539"/>
                </a:lnTo>
                <a:lnTo>
                  <a:pt x="195" y="538"/>
                </a:lnTo>
                <a:lnTo>
                  <a:pt x="195" y="539"/>
                </a:lnTo>
                <a:lnTo>
                  <a:pt x="196" y="538"/>
                </a:lnTo>
                <a:lnTo>
                  <a:pt x="196" y="539"/>
                </a:lnTo>
                <a:lnTo>
                  <a:pt x="197" y="538"/>
                </a:lnTo>
                <a:lnTo>
                  <a:pt x="197" y="539"/>
                </a:lnTo>
                <a:lnTo>
                  <a:pt x="198" y="538"/>
                </a:lnTo>
                <a:lnTo>
                  <a:pt x="198" y="539"/>
                </a:lnTo>
                <a:lnTo>
                  <a:pt x="199" y="539"/>
                </a:lnTo>
                <a:lnTo>
                  <a:pt x="199" y="540"/>
                </a:lnTo>
                <a:lnTo>
                  <a:pt x="200" y="538"/>
                </a:lnTo>
                <a:lnTo>
                  <a:pt x="200" y="539"/>
                </a:lnTo>
                <a:lnTo>
                  <a:pt x="201" y="538"/>
                </a:lnTo>
                <a:lnTo>
                  <a:pt x="201" y="539"/>
                </a:lnTo>
                <a:lnTo>
                  <a:pt x="202" y="538"/>
                </a:lnTo>
                <a:lnTo>
                  <a:pt x="202" y="539"/>
                </a:lnTo>
                <a:lnTo>
                  <a:pt x="203" y="539"/>
                </a:lnTo>
                <a:lnTo>
                  <a:pt x="203" y="539"/>
                </a:lnTo>
                <a:lnTo>
                  <a:pt x="204" y="538"/>
                </a:lnTo>
                <a:lnTo>
                  <a:pt x="204" y="539"/>
                </a:lnTo>
                <a:lnTo>
                  <a:pt x="205" y="539"/>
                </a:lnTo>
                <a:lnTo>
                  <a:pt x="205" y="539"/>
                </a:lnTo>
                <a:lnTo>
                  <a:pt x="206" y="538"/>
                </a:lnTo>
                <a:lnTo>
                  <a:pt x="206" y="539"/>
                </a:lnTo>
                <a:lnTo>
                  <a:pt x="207" y="538"/>
                </a:lnTo>
                <a:lnTo>
                  <a:pt x="207" y="539"/>
                </a:lnTo>
                <a:lnTo>
                  <a:pt x="208" y="538"/>
                </a:lnTo>
                <a:lnTo>
                  <a:pt x="208" y="539"/>
                </a:lnTo>
                <a:lnTo>
                  <a:pt x="209" y="538"/>
                </a:lnTo>
                <a:lnTo>
                  <a:pt x="209" y="539"/>
                </a:lnTo>
                <a:lnTo>
                  <a:pt x="210" y="538"/>
                </a:lnTo>
                <a:lnTo>
                  <a:pt x="210" y="539"/>
                </a:lnTo>
                <a:lnTo>
                  <a:pt x="211" y="537"/>
                </a:lnTo>
                <a:lnTo>
                  <a:pt x="211" y="538"/>
                </a:lnTo>
                <a:lnTo>
                  <a:pt x="212" y="539"/>
                </a:lnTo>
                <a:lnTo>
                  <a:pt x="212" y="539"/>
                </a:lnTo>
                <a:lnTo>
                  <a:pt x="213" y="538"/>
                </a:lnTo>
                <a:lnTo>
                  <a:pt x="213" y="539"/>
                </a:lnTo>
                <a:lnTo>
                  <a:pt x="214" y="539"/>
                </a:lnTo>
                <a:lnTo>
                  <a:pt x="214" y="539"/>
                </a:lnTo>
                <a:lnTo>
                  <a:pt x="215" y="538"/>
                </a:lnTo>
                <a:lnTo>
                  <a:pt x="215" y="539"/>
                </a:lnTo>
                <a:lnTo>
                  <a:pt x="216" y="538"/>
                </a:lnTo>
                <a:lnTo>
                  <a:pt x="216" y="539"/>
                </a:lnTo>
                <a:lnTo>
                  <a:pt x="217" y="538"/>
                </a:lnTo>
                <a:lnTo>
                  <a:pt x="217" y="539"/>
                </a:lnTo>
                <a:lnTo>
                  <a:pt x="218" y="538"/>
                </a:lnTo>
                <a:lnTo>
                  <a:pt x="218" y="539"/>
                </a:lnTo>
                <a:lnTo>
                  <a:pt x="219" y="538"/>
                </a:lnTo>
                <a:lnTo>
                  <a:pt x="219" y="539"/>
                </a:lnTo>
                <a:lnTo>
                  <a:pt x="220" y="538"/>
                </a:lnTo>
                <a:lnTo>
                  <a:pt x="220" y="539"/>
                </a:lnTo>
                <a:lnTo>
                  <a:pt x="221" y="539"/>
                </a:lnTo>
                <a:lnTo>
                  <a:pt x="221" y="539"/>
                </a:lnTo>
                <a:lnTo>
                  <a:pt x="222" y="539"/>
                </a:lnTo>
                <a:lnTo>
                  <a:pt x="222" y="539"/>
                </a:lnTo>
                <a:lnTo>
                  <a:pt x="223" y="538"/>
                </a:lnTo>
                <a:lnTo>
                  <a:pt x="223" y="539"/>
                </a:lnTo>
                <a:lnTo>
                  <a:pt x="224" y="538"/>
                </a:lnTo>
                <a:lnTo>
                  <a:pt x="224" y="539"/>
                </a:lnTo>
                <a:lnTo>
                  <a:pt x="225" y="538"/>
                </a:lnTo>
                <a:lnTo>
                  <a:pt x="225" y="539"/>
                </a:lnTo>
                <a:lnTo>
                  <a:pt x="226" y="538"/>
                </a:lnTo>
                <a:lnTo>
                  <a:pt x="226" y="539"/>
                </a:lnTo>
                <a:lnTo>
                  <a:pt x="227" y="538"/>
                </a:lnTo>
                <a:lnTo>
                  <a:pt x="227" y="539"/>
                </a:lnTo>
                <a:lnTo>
                  <a:pt x="228" y="538"/>
                </a:lnTo>
                <a:lnTo>
                  <a:pt x="228" y="539"/>
                </a:lnTo>
                <a:lnTo>
                  <a:pt x="229" y="538"/>
                </a:lnTo>
                <a:lnTo>
                  <a:pt x="229" y="539"/>
                </a:lnTo>
                <a:lnTo>
                  <a:pt x="230" y="538"/>
                </a:lnTo>
                <a:lnTo>
                  <a:pt x="230" y="539"/>
                </a:lnTo>
                <a:lnTo>
                  <a:pt x="231" y="538"/>
                </a:lnTo>
                <a:lnTo>
                  <a:pt x="231" y="539"/>
                </a:lnTo>
                <a:lnTo>
                  <a:pt x="232" y="538"/>
                </a:lnTo>
                <a:lnTo>
                  <a:pt x="232" y="539"/>
                </a:lnTo>
                <a:lnTo>
                  <a:pt x="233" y="538"/>
                </a:lnTo>
                <a:lnTo>
                  <a:pt x="233" y="539"/>
                </a:lnTo>
                <a:lnTo>
                  <a:pt x="234" y="538"/>
                </a:lnTo>
                <a:lnTo>
                  <a:pt x="234" y="539"/>
                </a:lnTo>
                <a:lnTo>
                  <a:pt x="235" y="538"/>
                </a:lnTo>
                <a:lnTo>
                  <a:pt x="235" y="539"/>
                </a:lnTo>
                <a:lnTo>
                  <a:pt x="236" y="538"/>
                </a:lnTo>
                <a:lnTo>
                  <a:pt x="236" y="539"/>
                </a:lnTo>
                <a:lnTo>
                  <a:pt x="237" y="538"/>
                </a:lnTo>
                <a:lnTo>
                  <a:pt x="237" y="539"/>
                </a:lnTo>
                <a:lnTo>
                  <a:pt x="238" y="538"/>
                </a:lnTo>
                <a:lnTo>
                  <a:pt x="238" y="539"/>
                </a:lnTo>
                <a:lnTo>
                  <a:pt x="239" y="538"/>
                </a:lnTo>
                <a:lnTo>
                  <a:pt x="239" y="539"/>
                </a:lnTo>
                <a:lnTo>
                  <a:pt x="240" y="538"/>
                </a:lnTo>
                <a:lnTo>
                  <a:pt x="240" y="539"/>
                </a:lnTo>
                <a:lnTo>
                  <a:pt x="241" y="538"/>
                </a:lnTo>
                <a:lnTo>
                  <a:pt x="241" y="539"/>
                </a:lnTo>
                <a:lnTo>
                  <a:pt x="242" y="538"/>
                </a:lnTo>
                <a:lnTo>
                  <a:pt x="242" y="539"/>
                </a:lnTo>
                <a:lnTo>
                  <a:pt x="243" y="538"/>
                </a:lnTo>
                <a:lnTo>
                  <a:pt x="243" y="538"/>
                </a:lnTo>
                <a:lnTo>
                  <a:pt x="244" y="538"/>
                </a:lnTo>
                <a:lnTo>
                  <a:pt x="244" y="539"/>
                </a:lnTo>
                <a:lnTo>
                  <a:pt x="245" y="538"/>
                </a:lnTo>
                <a:lnTo>
                  <a:pt x="245" y="539"/>
                </a:lnTo>
                <a:lnTo>
                  <a:pt x="246" y="538"/>
                </a:lnTo>
                <a:lnTo>
                  <a:pt x="246" y="539"/>
                </a:lnTo>
                <a:lnTo>
                  <a:pt x="247" y="538"/>
                </a:lnTo>
                <a:lnTo>
                  <a:pt x="247" y="539"/>
                </a:lnTo>
                <a:lnTo>
                  <a:pt x="248" y="538"/>
                </a:lnTo>
                <a:lnTo>
                  <a:pt x="248" y="539"/>
                </a:lnTo>
                <a:lnTo>
                  <a:pt x="249" y="538"/>
                </a:lnTo>
                <a:lnTo>
                  <a:pt x="249" y="538"/>
                </a:lnTo>
                <a:lnTo>
                  <a:pt x="250" y="538"/>
                </a:lnTo>
                <a:lnTo>
                  <a:pt x="250" y="539"/>
                </a:lnTo>
                <a:lnTo>
                  <a:pt x="251" y="538"/>
                </a:lnTo>
                <a:lnTo>
                  <a:pt x="251" y="539"/>
                </a:lnTo>
                <a:lnTo>
                  <a:pt x="252" y="537"/>
                </a:lnTo>
                <a:lnTo>
                  <a:pt x="252" y="538"/>
                </a:lnTo>
                <a:lnTo>
                  <a:pt x="253" y="538"/>
                </a:lnTo>
                <a:lnTo>
                  <a:pt x="253" y="538"/>
                </a:lnTo>
                <a:lnTo>
                  <a:pt x="254" y="538"/>
                </a:lnTo>
                <a:lnTo>
                  <a:pt x="254" y="539"/>
                </a:lnTo>
                <a:lnTo>
                  <a:pt x="255" y="538"/>
                </a:lnTo>
                <a:lnTo>
                  <a:pt x="255" y="538"/>
                </a:lnTo>
                <a:lnTo>
                  <a:pt x="256" y="538"/>
                </a:lnTo>
                <a:lnTo>
                  <a:pt x="256" y="539"/>
                </a:lnTo>
                <a:lnTo>
                  <a:pt x="257" y="537"/>
                </a:lnTo>
                <a:lnTo>
                  <a:pt x="257" y="538"/>
                </a:lnTo>
                <a:lnTo>
                  <a:pt x="258" y="538"/>
                </a:lnTo>
                <a:lnTo>
                  <a:pt x="258" y="538"/>
                </a:lnTo>
                <a:lnTo>
                  <a:pt x="259" y="537"/>
                </a:lnTo>
                <a:lnTo>
                  <a:pt x="259" y="538"/>
                </a:lnTo>
                <a:lnTo>
                  <a:pt x="260" y="537"/>
                </a:lnTo>
                <a:lnTo>
                  <a:pt x="260" y="538"/>
                </a:lnTo>
                <a:lnTo>
                  <a:pt x="261" y="537"/>
                </a:lnTo>
                <a:lnTo>
                  <a:pt x="261" y="538"/>
                </a:lnTo>
                <a:lnTo>
                  <a:pt x="262" y="537"/>
                </a:lnTo>
                <a:lnTo>
                  <a:pt x="262" y="538"/>
                </a:lnTo>
                <a:lnTo>
                  <a:pt x="263" y="538"/>
                </a:lnTo>
                <a:lnTo>
                  <a:pt x="263" y="538"/>
                </a:lnTo>
                <a:lnTo>
                  <a:pt x="264" y="537"/>
                </a:lnTo>
                <a:lnTo>
                  <a:pt x="264" y="538"/>
                </a:lnTo>
                <a:lnTo>
                  <a:pt x="265" y="537"/>
                </a:lnTo>
                <a:lnTo>
                  <a:pt x="265" y="539"/>
                </a:lnTo>
                <a:lnTo>
                  <a:pt x="266" y="537"/>
                </a:lnTo>
                <a:lnTo>
                  <a:pt x="266" y="538"/>
                </a:lnTo>
                <a:lnTo>
                  <a:pt x="267" y="537"/>
                </a:lnTo>
                <a:lnTo>
                  <a:pt x="267" y="538"/>
                </a:lnTo>
                <a:lnTo>
                  <a:pt x="268" y="537"/>
                </a:lnTo>
                <a:lnTo>
                  <a:pt x="268" y="538"/>
                </a:lnTo>
                <a:lnTo>
                  <a:pt x="269" y="537"/>
                </a:lnTo>
                <a:lnTo>
                  <a:pt x="269" y="538"/>
                </a:lnTo>
                <a:lnTo>
                  <a:pt x="270" y="537"/>
                </a:lnTo>
                <a:lnTo>
                  <a:pt x="270" y="538"/>
                </a:lnTo>
                <a:lnTo>
                  <a:pt x="271" y="537"/>
                </a:lnTo>
                <a:lnTo>
                  <a:pt x="271" y="538"/>
                </a:lnTo>
                <a:lnTo>
                  <a:pt x="272" y="538"/>
                </a:lnTo>
                <a:lnTo>
                  <a:pt x="272" y="538"/>
                </a:lnTo>
                <a:lnTo>
                  <a:pt x="273" y="537"/>
                </a:lnTo>
                <a:lnTo>
                  <a:pt x="273" y="538"/>
                </a:lnTo>
                <a:lnTo>
                  <a:pt x="274" y="537"/>
                </a:lnTo>
                <a:lnTo>
                  <a:pt x="274" y="538"/>
                </a:lnTo>
                <a:lnTo>
                  <a:pt x="275" y="537"/>
                </a:lnTo>
                <a:lnTo>
                  <a:pt x="275" y="538"/>
                </a:lnTo>
                <a:lnTo>
                  <a:pt x="276" y="537"/>
                </a:lnTo>
                <a:lnTo>
                  <a:pt x="276" y="538"/>
                </a:lnTo>
                <a:lnTo>
                  <a:pt x="277" y="537"/>
                </a:lnTo>
                <a:lnTo>
                  <a:pt x="277" y="538"/>
                </a:lnTo>
                <a:lnTo>
                  <a:pt x="278" y="537"/>
                </a:lnTo>
                <a:lnTo>
                  <a:pt x="278" y="538"/>
                </a:lnTo>
                <a:lnTo>
                  <a:pt x="279" y="537"/>
                </a:lnTo>
                <a:lnTo>
                  <a:pt x="279" y="538"/>
                </a:lnTo>
                <a:lnTo>
                  <a:pt x="280" y="537"/>
                </a:lnTo>
                <a:lnTo>
                  <a:pt x="280" y="539"/>
                </a:lnTo>
                <a:lnTo>
                  <a:pt x="281" y="537"/>
                </a:lnTo>
                <a:lnTo>
                  <a:pt x="281" y="539"/>
                </a:lnTo>
                <a:lnTo>
                  <a:pt x="282" y="538"/>
                </a:lnTo>
                <a:lnTo>
                  <a:pt x="282" y="539"/>
                </a:lnTo>
                <a:lnTo>
                  <a:pt x="283" y="538"/>
                </a:lnTo>
                <a:lnTo>
                  <a:pt x="283" y="538"/>
                </a:lnTo>
                <a:lnTo>
                  <a:pt x="284" y="538"/>
                </a:lnTo>
                <a:lnTo>
                  <a:pt x="284" y="538"/>
                </a:lnTo>
                <a:lnTo>
                  <a:pt x="285" y="537"/>
                </a:lnTo>
                <a:lnTo>
                  <a:pt x="285" y="538"/>
                </a:lnTo>
                <a:lnTo>
                  <a:pt x="286" y="538"/>
                </a:lnTo>
                <a:lnTo>
                  <a:pt x="286" y="538"/>
                </a:lnTo>
                <a:lnTo>
                  <a:pt x="287" y="538"/>
                </a:lnTo>
                <a:lnTo>
                  <a:pt x="287" y="539"/>
                </a:lnTo>
                <a:lnTo>
                  <a:pt x="288" y="538"/>
                </a:lnTo>
                <a:lnTo>
                  <a:pt x="288" y="538"/>
                </a:lnTo>
                <a:lnTo>
                  <a:pt x="289" y="538"/>
                </a:lnTo>
                <a:lnTo>
                  <a:pt x="289" y="539"/>
                </a:lnTo>
                <a:lnTo>
                  <a:pt x="290" y="537"/>
                </a:lnTo>
                <a:lnTo>
                  <a:pt x="290" y="538"/>
                </a:lnTo>
                <a:lnTo>
                  <a:pt x="291" y="537"/>
                </a:lnTo>
                <a:lnTo>
                  <a:pt x="291" y="538"/>
                </a:lnTo>
                <a:lnTo>
                  <a:pt x="292" y="537"/>
                </a:lnTo>
                <a:lnTo>
                  <a:pt x="292" y="538"/>
                </a:lnTo>
                <a:lnTo>
                  <a:pt x="293" y="537"/>
                </a:lnTo>
                <a:lnTo>
                  <a:pt x="293" y="538"/>
                </a:lnTo>
                <a:lnTo>
                  <a:pt x="294" y="538"/>
                </a:lnTo>
                <a:lnTo>
                  <a:pt x="294" y="538"/>
                </a:lnTo>
                <a:lnTo>
                  <a:pt x="295" y="538"/>
                </a:lnTo>
                <a:lnTo>
                  <a:pt x="295" y="539"/>
                </a:lnTo>
                <a:lnTo>
                  <a:pt x="296" y="538"/>
                </a:lnTo>
                <a:lnTo>
                  <a:pt x="296" y="538"/>
                </a:lnTo>
                <a:lnTo>
                  <a:pt x="297" y="538"/>
                </a:lnTo>
                <a:lnTo>
                  <a:pt x="297" y="539"/>
                </a:lnTo>
                <a:lnTo>
                  <a:pt x="298" y="537"/>
                </a:lnTo>
                <a:lnTo>
                  <a:pt x="298" y="538"/>
                </a:lnTo>
                <a:lnTo>
                  <a:pt x="299" y="537"/>
                </a:lnTo>
                <a:lnTo>
                  <a:pt x="299" y="538"/>
                </a:lnTo>
                <a:lnTo>
                  <a:pt x="300" y="538"/>
                </a:lnTo>
                <a:lnTo>
                  <a:pt x="300" y="538"/>
                </a:lnTo>
                <a:lnTo>
                  <a:pt x="301" y="538"/>
                </a:lnTo>
                <a:lnTo>
                  <a:pt x="301" y="538"/>
                </a:lnTo>
                <a:lnTo>
                  <a:pt x="302" y="538"/>
                </a:lnTo>
                <a:lnTo>
                  <a:pt x="302" y="539"/>
                </a:lnTo>
                <a:lnTo>
                  <a:pt x="303" y="538"/>
                </a:lnTo>
                <a:lnTo>
                  <a:pt x="303" y="538"/>
                </a:lnTo>
                <a:lnTo>
                  <a:pt x="304" y="537"/>
                </a:lnTo>
                <a:lnTo>
                  <a:pt x="304" y="538"/>
                </a:lnTo>
                <a:lnTo>
                  <a:pt x="305" y="538"/>
                </a:lnTo>
                <a:lnTo>
                  <a:pt x="305" y="538"/>
                </a:lnTo>
                <a:lnTo>
                  <a:pt x="306" y="538"/>
                </a:lnTo>
                <a:lnTo>
                  <a:pt x="306" y="538"/>
                </a:lnTo>
                <a:lnTo>
                  <a:pt x="307" y="538"/>
                </a:lnTo>
                <a:lnTo>
                  <a:pt x="307" y="539"/>
                </a:lnTo>
                <a:lnTo>
                  <a:pt x="308" y="538"/>
                </a:lnTo>
                <a:lnTo>
                  <a:pt x="308" y="539"/>
                </a:lnTo>
                <a:lnTo>
                  <a:pt x="309" y="537"/>
                </a:lnTo>
                <a:lnTo>
                  <a:pt x="309" y="539"/>
                </a:lnTo>
                <a:lnTo>
                  <a:pt x="310" y="537"/>
                </a:lnTo>
                <a:lnTo>
                  <a:pt x="310" y="538"/>
                </a:lnTo>
                <a:lnTo>
                  <a:pt x="311" y="538"/>
                </a:lnTo>
                <a:lnTo>
                  <a:pt x="311" y="538"/>
                </a:lnTo>
                <a:lnTo>
                  <a:pt x="312" y="537"/>
                </a:lnTo>
                <a:lnTo>
                  <a:pt x="312" y="538"/>
                </a:lnTo>
                <a:lnTo>
                  <a:pt x="313" y="537"/>
                </a:lnTo>
                <a:lnTo>
                  <a:pt x="313" y="538"/>
                </a:lnTo>
                <a:lnTo>
                  <a:pt x="314" y="537"/>
                </a:lnTo>
                <a:lnTo>
                  <a:pt x="314" y="538"/>
                </a:lnTo>
                <a:lnTo>
                  <a:pt x="315" y="538"/>
                </a:lnTo>
                <a:lnTo>
                  <a:pt x="315" y="538"/>
                </a:lnTo>
                <a:lnTo>
                  <a:pt x="316" y="537"/>
                </a:lnTo>
                <a:lnTo>
                  <a:pt x="316" y="538"/>
                </a:lnTo>
                <a:lnTo>
                  <a:pt x="317" y="538"/>
                </a:lnTo>
                <a:lnTo>
                  <a:pt x="317" y="539"/>
                </a:lnTo>
                <a:lnTo>
                  <a:pt x="318" y="537"/>
                </a:lnTo>
                <a:lnTo>
                  <a:pt x="318" y="538"/>
                </a:lnTo>
                <a:lnTo>
                  <a:pt x="319" y="537"/>
                </a:lnTo>
                <a:lnTo>
                  <a:pt x="319" y="538"/>
                </a:lnTo>
                <a:lnTo>
                  <a:pt x="320" y="537"/>
                </a:lnTo>
                <a:lnTo>
                  <a:pt x="320" y="538"/>
                </a:lnTo>
                <a:lnTo>
                  <a:pt x="321" y="537"/>
                </a:lnTo>
                <a:lnTo>
                  <a:pt x="321" y="538"/>
                </a:lnTo>
                <a:lnTo>
                  <a:pt x="322" y="537"/>
                </a:lnTo>
                <a:lnTo>
                  <a:pt x="322" y="538"/>
                </a:lnTo>
                <a:lnTo>
                  <a:pt x="323" y="537"/>
                </a:lnTo>
                <a:lnTo>
                  <a:pt x="323" y="538"/>
                </a:lnTo>
                <a:lnTo>
                  <a:pt x="324" y="537"/>
                </a:lnTo>
                <a:lnTo>
                  <a:pt x="324" y="538"/>
                </a:lnTo>
                <a:lnTo>
                  <a:pt x="325" y="537"/>
                </a:lnTo>
                <a:lnTo>
                  <a:pt x="325" y="538"/>
                </a:lnTo>
                <a:lnTo>
                  <a:pt x="326" y="537"/>
                </a:lnTo>
                <a:lnTo>
                  <a:pt x="326" y="538"/>
                </a:lnTo>
                <a:lnTo>
                  <a:pt x="327" y="537"/>
                </a:lnTo>
                <a:lnTo>
                  <a:pt x="327" y="538"/>
                </a:lnTo>
                <a:lnTo>
                  <a:pt x="328" y="537"/>
                </a:lnTo>
                <a:lnTo>
                  <a:pt x="328" y="538"/>
                </a:lnTo>
                <a:lnTo>
                  <a:pt x="329" y="537"/>
                </a:lnTo>
                <a:lnTo>
                  <a:pt x="329" y="538"/>
                </a:lnTo>
                <a:lnTo>
                  <a:pt x="330" y="537"/>
                </a:lnTo>
                <a:lnTo>
                  <a:pt x="330" y="537"/>
                </a:lnTo>
                <a:lnTo>
                  <a:pt x="331" y="536"/>
                </a:lnTo>
                <a:lnTo>
                  <a:pt x="331" y="537"/>
                </a:lnTo>
                <a:lnTo>
                  <a:pt x="332" y="537"/>
                </a:lnTo>
                <a:lnTo>
                  <a:pt x="332" y="537"/>
                </a:lnTo>
                <a:lnTo>
                  <a:pt x="333" y="536"/>
                </a:lnTo>
                <a:lnTo>
                  <a:pt x="333" y="537"/>
                </a:lnTo>
                <a:lnTo>
                  <a:pt x="334" y="536"/>
                </a:lnTo>
                <a:lnTo>
                  <a:pt x="334" y="537"/>
                </a:lnTo>
                <a:lnTo>
                  <a:pt x="335" y="536"/>
                </a:lnTo>
                <a:lnTo>
                  <a:pt x="335" y="536"/>
                </a:lnTo>
                <a:lnTo>
                  <a:pt x="336" y="536"/>
                </a:lnTo>
                <a:lnTo>
                  <a:pt x="336" y="537"/>
                </a:lnTo>
                <a:lnTo>
                  <a:pt x="337" y="535"/>
                </a:lnTo>
                <a:lnTo>
                  <a:pt x="337" y="536"/>
                </a:lnTo>
                <a:lnTo>
                  <a:pt x="338" y="535"/>
                </a:lnTo>
                <a:lnTo>
                  <a:pt x="338" y="536"/>
                </a:lnTo>
                <a:lnTo>
                  <a:pt x="339" y="534"/>
                </a:lnTo>
                <a:lnTo>
                  <a:pt x="339" y="535"/>
                </a:lnTo>
                <a:lnTo>
                  <a:pt x="340" y="534"/>
                </a:lnTo>
                <a:lnTo>
                  <a:pt x="340" y="535"/>
                </a:lnTo>
                <a:lnTo>
                  <a:pt x="341" y="534"/>
                </a:lnTo>
                <a:lnTo>
                  <a:pt x="341" y="534"/>
                </a:lnTo>
                <a:lnTo>
                  <a:pt x="342" y="534"/>
                </a:lnTo>
                <a:lnTo>
                  <a:pt x="342" y="534"/>
                </a:lnTo>
                <a:lnTo>
                  <a:pt x="343" y="533"/>
                </a:lnTo>
                <a:lnTo>
                  <a:pt x="343" y="534"/>
                </a:lnTo>
                <a:lnTo>
                  <a:pt x="344" y="533"/>
                </a:lnTo>
                <a:lnTo>
                  <a:pt x="344" y="534"/>
                </a:lnTo>
                <a:lnTo>
                  <a:pt x="345" y="532"/>
                </a:lnTo>
                <a:lnTo>
                  <a:pt x="345" y="533"/>
                </a:lnTo>
                <a:lnTo>
                  <a:pt x="346" y="531"/>
                </a:lnTo>
                <a:lnTo>
                  <a:pt x="346" y="533"/>
                </a:lnTo>
                <a:lnTo>
                  <a:pt x="347" y="531"/>
                </a:lnTo>
                <a:lnTo>
                  <a:pt x="347" y="532"/>
                </a:lnTo>
                <a:lnTo>
                  <a:pt x="348" y="530"/>
                </a:lnTo>
                <a:lnTo>
                  <a:pt x="348" y="531"/>
                </a:lnTo>
                <a:lnTo>
                  <a:pt x="349" y="529"/>
                </a:lnTo>
                <a:lnTo>
                  <a:pt x="349" y="530"/>
                </a:lnTo>
                <a:lnTo>
                  <a:pt x="350" y="528"/>
                </a:lnTo>
                <a:lnTo>
                  <a:pt x="350" y="529"/>
                </a:lnTo>
                <a:lnTo>
                  <a:pt x="351" y="527"/>
                </a:lnTo>
                <a:lnTo>
                  <a:pt x="351" y="528"/>
                </a:lnTo>
                <a:lnTo>
                  <a:pt x="352" y="526"/>
                </a:lnTo>
                <a:lnTo>
                  <a:pt x="352" y="527"/>
                </a:lnTo>
                <a:lnTo>
                  <a:pt x="353" y="524"/>
                </a:lnTo>
                <a:lnTo>
                  <a:pt x="353" y="526"/>
                </a:lnTo>
                <a:lnTo>
                  <a:pt x="354" y="523"/>
                </a:lnTo>
                <a:lnTo>
                  <a:pt x="354" y="524"/>
                </a:lnTo>
                <a:lnTo>
                  <a:pt x="355" y="521"/>
                </a:lnTo>
                <a:lnTo>
                  <a:pt x="355" y="523"/>
                </a:lnTo>
                <a:lnTo>
                  <a:pt x="356" y="519"/>
                </a:lnTo>
                <a:lnTo>
                  <a:pt x="356" y="521"/>
                </a:lnTo>
                <a:lnTo>
                  <a:pt x="357" y="518"/>
                </a:lnTo>
                <a:lnTo>
                  <a:pt x="357" y="519"/>
                </a:lnTo>
                <a:lnTo>
                  <a:pt x="358" y="516"/>
                </a:lnTo>
                <a:lnTo>
                  <a:pt x="358" y="518"/>
                </a:lnTo>
                <a:lnTo>
                  <a:pt x="359" y="514"/>
                </a:lnTo>
                <a:lnTo>
                  <a:pt x="359" y="516"/>
                </a:lnTo>
                <a:lnTo>
                  <a:pt x="360" y="512"/>
                </a:lnTo>
                <a:lnTo>
                  <a:pt x="360" y="514"/>
                </a:lnTo>
                <a:lnTo>
                  <a:pt x="361" y="509"/>
                </a:lnTo>
                <a:lnTo>
                  <a:pt x="361" y="512"/>
                </a:lnTo>
                <a:lnTo>
                  <a:pt x="362" y="506"/>
                </a:lnTo>
                <a:lnTo>
                  <a:pt x="362" y="508"/>
                </a:lnTo>
                <a:lnTo>
                  <a:pt x="363" y="502"/>
                </a:lnTo>
                <a:lnTo>
                  <a:pt x="363" y="506"/>
                </a:lnTo>
                <a:lnTo>
                  <a:pt x="364" y="499"/>
                </a:lnTo>
                <a:lnTo>
                  <a:pt x="364" y="502"/>
                </a:lnTo>
                <a:lnTo>
                  <a:pt x="365" y="497"/>
                </a:lnTo>
                <a:lnTo>
                  <a:pt x="365" y="499"/>
                </a:lnTo>
                <a:lnTo>
                  <a:pt x="366" y="492"/>
                </a:lnTo>
                <a:lnTo>
                  <a:pt x="366" y="496"/>
                </a:lnTo>
                <a:lnTo>
                  <a:pt x="367" y="487"/>
                </a:lnTo>
                <a:lnTo>
                  <a:pt x="367" y="491"/>
                </a:lnTo>
                <a:lnTo>
                  <a:pt x="368" y="483"/>
                </a:lnTo>
                <a:lnTo>
                  <a:pt x="368" y="487"/>
                </a:lnTo>
                <a:lnTo>
                  <a:pt x="369" y="478"/>
                </a:lnTo>
                <a:lnTo>
                  <a:pt x="369" y="483"/>
                </a:lnTo>
                <a:lnTo>
                  <a:pt x="370" y="472"/>
                </a:lnTo>
                <a:lnTo>
                  <a:pt x="370" y="477"/>
                </a:lnTo>
                <a:lnTo>
                  <a:pt x="371" y="467"/>
                </a:lnTo>
                <a:lnTo>
                  <a:pt x="371" y="471"/>
                </a:lnTo>
                <a:lnTo>
                  <a:pt x="372" y="461"/>
                </a:lnTo>
                <a:lnTo>
                  <a:pt x="372" y="467"/>
                </a:lnTo>
                <a:lnTo>
                  <a:pt x="373" y="455"/>
                </a:lnTo>
                <a:lnTo>
                  <a:pt x="373" y="460"/>
                </a:lnTo>
                <a:lnTo>
                  <a:pt x="374" y="448"/>
                </a:lnTo>
                <a:lnTo>
                  <a:pt x="374" y="454"/>
                </a:lnTo>
                <a:lnTo>
                  <a:pt x="375" y="441"/>
                </a:lnTo>
                <a:lnTo>
                  <a:pt x="375" y="447"/>
                </a:lnTo>
                <a:lnTo>
                  <a:pt x="376" y="434"/>
                </a:lnTo>
                <a:lnTo>
                  <a:pt x="376" y="440"/>
                </a:lnTo>
                <a:lnTo>
                  <a:pt x="377" y="426"/>
                </a:lnTo>
                <a:lnTo>
                  <a:pt x="377" y="433"/>
                </a:lnTo>
                <a:lnTo>
                  <a:pt x="378" y="417"/>
                </a:lnTo>
                <a:lnTo>
                  <a:pt x="378" y="424"/>
                </a:lnTo>
                <a:lnTo>
                  <a:pt x="379" y="409"/>
                </a:lnTo>
                <a:lnTo>
                  <a:pt x="379" y="416"/>
                </a:lnTo>
                <a:lnTo>
                  <a:pt x="380" y="400"/>
                </a:lnTo>
                <a:lnTo>
                  <a:pt x="380" y="408"/>
                </a:lnTo>
                <a:lnTo>
                  <a:pt x="381" y="390"/>
                </a:lnTo>
                <a:lnTo>
                  <a:pt x="381" y="399"/>
                </a:lnTo>
                <a:lnTo>
                  <a:pt x="382" y="381"/>
                </a:lnTo>
                <a:lnTo>
                  <a:pt x="382" y="389"/>
                </a:lnTo>
                <a:lnTo>
                  <a:pt x="383" y="371"/>
                </a:lnTo>
                <a:lnTo>
                  <a:pt x="383" y="380"/>
                </a:lnTo>
                <a:lnTo>
                  <a:pt x="384" y="362"/>
                </a:lnTo>
                <a:lnTo>
                  <a:pt x="384" y="370"/>
                </a:lnTo>
                <a:lnTo>
                  <a:pt x="385" y="350"/>
                </a:lnTo>
                <a:lnTo>
                  <a:pt x="385" y="360"/>
                </a:lnTo>
                <a:lnTo>
                  <a:pt x="386" y="339"/>
                </a:lnTo>
                <a:lnTo>
                  <a:pt x="386" y="349"/>
                </a:lnTo>
                <a:lnTo>
                  <a:pt x="387" y="329"/>
                </a:lnTo>
                <a:lnTo>
                  <a:pt x="387" y="338"/>
                </a:lnTo>
                <a:lnTo>
                  <a:pt x="388" y="317"/>
                </a:lnTo>
                <a:lnTo>
                  <a:pt x="388" y="327"/>
                </a:lnTo>
                <a:lnTo>
                  <a:pt x="389" y="305"/>
                </a:lnTo>
                <a:lnTo>
                  <a:pt x="389" y="316"/>
                </a:lnTo>
                <a:lnTo>
                  <a:pt x="390" y="295"/>
                </a:lnTo>
                <a:lnTo>
                  <a:pt x="390" y="303"/>
                </a:lnTo>
                <a:lnTo>
                  <a:pt x="391" y="282"/>
                </a:lnTo>
                <a:lnTo>
                  <a:pt x="391" y="293"/>
                </a:lnTo>
                <a:lnTo>
                  <a:pt x="392" y="270"/>
                </a:lnTo>
                <a:lnTo>
                  <a:pt x="392" y="281"/>
                </a:lnTo>
                <a:lnTo>
                  <a:pt x="393" y="259"/>
                </a:lnTo>
                <a:lnTo>
                  <a:pt x="393" y="268"/>
                </a:lnTo>
                <a:lnTo>
                  <a:pt x="394" y="247"/>
                </a:lnTo>
                <a:lnTo>
                  <a:pt x="394" y="257"/>
                </a:lnTo>
                <a:lnTo>
                  <a:pt x="395" y="235"/>
                </a:lnTo>
                <a:lnTo>
                  <a:pt x="395" y="245"/>
                </a:lnTo>
                <a:lnTo>
                  <a:pt x="396" y="222"/>
                </a:lnTo>
                <a:lnTo>
                  <a:pt x="396" y="234"/>
                </a:lnTo>
                <a:lnTo>
                  <a:pt x="397" y="211"/>
                </a:lnTo>
                <a:lnTo>
                  <a:pt x="397" y="220"/>
                </a:lnTo>
                <a:lnTo>
                  <a:pt x="398" y="199"/>
                </a:lnTo>
                <a:lnTo>
                  <a:pt x="398" y="209"/>
                </a:lnTo>
                <a:lnTo>
                  <a:pt x="399" y="187"/>
                </a:lnTo>
                <a:lnTo>
                  <a:pt x="399" y="198"/>
                </a:lnTo>
                <a:lnTo>
                  <a:pt x="400" y="175"/>
                </a:lnTo>
                <a:lnTo>
                  <a:pt x="400" y="186"/>
                </a:lnTo>
                <a:lnTo>
                  <a:pt x="401" y="164"/>
                </a:lnTo>
                <a:lnTo>
                  <a:pt x="401" y="173"/>
                </a:lnTo>
                <a:lnTo>
                  <a:pt x="402" y="153"/>
                </a:lnTo>
                <a:lnTo>
                  <a:pt x="402" y="163"/>
                </a:lnTo>
                <a:lnTo>
                  <a:pt x="403" y="141"/>
                </a:lnTo>
                <a:lnTo>
                  <a:pt x="403" y="151"/>
                </a:lnTo>
                <a:lnTo>
                  <a:pt x="404" y="131"/>
                </a:lnTo>
                <a:lnTo>
                  <a:pt x="404" y="140"/>
                </a:lnTo>
                <a:lnTo>
                  <a:pt x="405" y="121"/>
                </a:lnTo>
                <a:lnTo>
                  <a:pt x="405" y="130"/>
                </a:lnTo>
                <a:lnTo>
                  <a:pt x="406" y="111"/>
                </a:lnTo>
                <a:lnTo>
                  <a:pt x="406" y="120"/>
                </a:lnTo>
                <a:lnTo>
                  <a:pt x="407" y="101"/>
                </a:lnTo>
                <a:lnTo>
                  <a:pt x="407" y="110"/>
                </a:lnTo>
                <a:lnTo>
                  <a:pt x="408" y="91"/>
                </a:lnTo>
                <a:lnTo>
                  <a:pt x="408" y="100"/>
                </a:lnTo>
                <a:lnTo>
                  <a:pt x="409" y="83"/>
                </a:lnTo>
                <a:lnTo>
                  <a:pt x="409" y="90"/>
                </a:lnTo>
                <a:lnTo>
                  <a:pt x="410" y="75"/>
                </a:lnTo>
                <a:lnTo>
                  <a:pt x="410" y="82"/>
                </a:lnTo>
                <a:lnTo>
                  <a:pt x="411" y="66"/>
                </a:lnTo>
                <a:lnTo>
                  <a:pt x="411" y="73"/>
                </a:lnTo>
                <a:lnTo>
                  <a:pt x="412" y="59"/>
                </a:lnTo>
                <a:lnTo>
                  <a:pt x="412" y="65"/>
                </a:lnTo>
                <a:lnTo>
                  <a:pt x="413" y="52"/>
                </a:lnTo>
                <a:lnTo>
                  <a:pt x="413" y="58"/>
                </a:lnTo>
                <a:lnTo>
                  <a:pt x="414" y="45"/>
                </a:lnTo>
                <a:lnTo>
                  <a:pt x="414" y="50"/>
                </a:lnTo>
                <a:lnTo>
                  <a:pt x="415" y="39"/>
                </a:lnTo>
                <a:lnTo>
                  <a:pt x="415" y="44"/>
                </a:lnTo>
                <a:lnTo>
                  <a:pt x="416" y="32"/>
                </a:lnTo>
                <a:lnTo>
                  <a:pt x="416" y="37"/>
                </a:lnTo>
                <a:lnTo>
                  <a:pt x="417" y="28"/>
                </a:lnTo>
                <a:lnTo>
                  <a:pt x="417" y="32"/>
                </a:lnTo>
                <a:lnTo>
                  <a:pt x="418" y="23"/>
                </a:lnTo>
                <a:lnTo>
                  <a:pt x="418" y="27"/>
                </a:lnTo>
                <a:lnTo>
                  <a:pt x="419" y="18"/>
                </a:lnTo>
                <a:lnTo>
                  <a:pt x="419" y="21"/>
                </a:lnTo>
                <a:lnTo>
                  <a:pt x="420" y="15"/>
                </a:lnTo>
                <a:lnTo>
                  <a:pt x="420" y="17"/>
                </a:lnTo>
                <a:lnTo>
                  <a:pt x="421" y="11"/>
                </a:lnTo>
                <a:lnTo>
                  <a:pt x="421" y="14"/>
                </a:lnTo>
                <a:lnTo>
                  <a:pt x="422" y="7"/>
                </a:lnTo>
                <a:lnTo>
                  <a:pt x="422" y="10"/>
                </a:lnTo>
                <a:lnTo>
                  <a:pt x="423" y="5"/>
                </a:lnTo>
                <a:lnTo>
                  <a:pt x="423" y="7"/>
                </a:lnTo>
                <a:lnTo>
                  <a:pt x="424" y="3"/>
                </a:lnTo>
                <a:lnTo>
                  <a:pt x="424" y="5"/>
                </a:lnTo>
                <a:lnTo>
                  <a:pt x="425" y="1"/>
                </a:lnTo>
                <a:lnTo>
                  <a:pt x="425" y="3"/>
                </a:lnTo>
                <a:lnTo>
                  <a:pt x="426" y="0"/>
                </a:lnTo>
                <a:lnTo>
                  <a:pt x="426" y="1"/>
                </a:lnTo>
                <a:lnTo>
                  <a:pt x="427" y="0"/>
                </a:lnTo>
                <a:lnTo>
                  <a:pt x="427" y="1"/>
                </a:lnTo>
                <a:lnTo>
                  <a:pt x="428" y="0"/>
                </a:lnTo>
                <a:lnTo>
                  <a:pt x="428" y="0"/>
                </a:lnTo>
                <a:lnTo>
                  <a:pt x="429" y="0"/>
                </a:lnTo>
                <a:lnTo>
                  <a:pt x="429" y="0"/>
                </a:lnTo>
                <a:lnTo>
                  <a:pt x="430" y="0"/>
                </a:lnTo>
                <a:lnTo>
                  <a:pt x="430" y="1"/>
                </a:lnTo>
                <a:lnTo>
                  <a:pt x="431" y="1"/>
                </a:lnTo>
                <a:lnTo>
                  <a:pt x="431" y="2"/>
                </a:lnTo>
                <a:lnTo>
                  <a:pt x="432" y="1"/>
                </a:lnTo>
                <a:lnTo>
                  <a:pt x="432" y="3"/>
                </a:lnTo>
                <a:lnTo>
                  <a:pt x="433" y="3"/>
                </a:lnTo>
                <a:lnTo>
                  <a:pt x="433" y="5"/>
                </a:lnTo>
                <a:lnTo>
                  <a:pt x="434" y="4"/>
                </a:lnTo>
                <a:lnTo>
                  <a:pt x="434" y="6"/>
                </a:lnTo>
                <a:lnTo>
                  <a:pt x="435" y="7"/>
                </a:lnTo>
                <a:lnTo>
                  <a:pt x="435" y="9"/>
                </a:lnTo>
                <a:lnTo>
                  <a:pt x="436" y="10"/>
                </a:lnTo>
                <a:lnTo>
                  <a:pt x="436" y="12"/>
                </a:lnTo>
                <a:lnTo>
                  <a:pt x="437" y="13"/>
                </a:lnTo>
                <a:lnTo>
                  <a:pt x="437" y="15"/>
                </a:lnTo>
                <a:lnTo>
                  <a:pt x="438" y="16"/>
                </a:lnTo>
                <a:lnTo>
                  <a:pt x="438" y="19"/>
                </a:lnTo>
                <a:lnTo>
                  <a:pt x="439" y="20"/>
                </a:lnTo>
                <a:lnTo>
                  <a:pt x="439" y="22"/>
                </a:lnTo>
                <a:lnTo>
                  <a:pt x="440" y="23"/>
                </a:lnTo>
                <a:lnTo>
                  <a:pt x="440" y="27"/>
                </a:lnTo>
                <a:lnTo>
                  <a:pt x="441" y="27"/>
                </a:lnTo>
                <a:lnTo>
                  <a:pt x="441" y="32"/>
                </a:lnTo>
                <a:lnTo>
                  <a:pt x="442" y="32"/>
                </a:lnTo>
                <a:lnTo>
                  <a:pt x="442" y="36"/>
                </a:lnTo>
                <a:lnTo>
                  <a:pt x="443" y="36"/>
                </a:lnTo>
                <a:lnTo>
                  <a:pt x="443" y="41"/>
                </a:lnTo>
                <a:lnTo>
                  <a:pt x="444" y="41"/>
                </a:lnTo>
                <a:lnTo>
                  <a:pt x="444" y="46"/>
                </a:lnTo>
                <a:lnTo>
                  <a:pt x="445" y="46"/>
                </a:lnTo>
                <a:lnTo>
                  <a:pt x="445" y="51"/>
                </a:lnTo>
                <a:lnTo>
                  <a:pt x="446" y="52"/>
                </a:lnTo>
                <a:lnTo>
                  <a:pt x="446" y="58"/>
                </a:lnTo>
                <a:lnTo>
                  <a:pt x="447" y="58"/>
                </a:lnTo>
                <a:lnTo>
                  <a:pt x="447" y="63"/>
                </a:lnTo>
                <a:lnTo>
                  <a:pt x="448" y="63"/>
                </a:lnTo>
                <a:lnTo>
                  <a:pt x="448" y="69"/>
                </a:lnTo>
                <a:lnTo>
                  <a:pt x="449" y="70"/>
                </a:lnTo>
                <a:lnTo>
                  <a:pt x="449" y="75"/>
                </a:lnTo>
                <a:lnTo>
                  <a:pt x="450" y="75"/>
                </a:lnTo>
                <a:lnTo>
                  <a:pt x="450" y="81"/>
                </a:lnTo>
                <a:lnTo>
                  <a:pt x="451" y="82"/>
                </a:lnTo>
                <a:lnTo>
                  <a:pt x="451" y="87"/>
                </a:lnTo>
                <a:lnTo>
                  <a:pt x="452" y="88"/>
                </a:lnTo>
                <a:lnTo>
                  <a:pt x="452" y="95"/>
                </a:lnTo>
                <a:lnTo>
                  <a:pt x="453" y="95"/>
                </a:lnTo>
                <a:lnTo>
                  <a:pt x="453" y="101"/>
                </a:lnTo>
                <a:lnTo>
                  <a:pt x="454" y="103"/>
                </a:lnTo>
                <a:lnTo>
                  <a:pt x="454" y="108"/>
                </a:lnTo>
                <a:lnTo>
                  <a:pt x="455" y="110"/>
                </a:lnTo>
                <a:lnTo>
                  <a:pt x="455" y="116"/>
                </a:lnTo>
                <a:lnTo>
                  <a:pt x="456" y="117"/>
                </a:lnTo>
                <a:lnTo>
                  <a:pt x="456" y="123"/>
                </a:lnTo>
                <a:lnTo>
                  <a:pt x="457" y="123"/>
                </a:lnTo>
                <a:lnTo>
                  <a:pt x="457" y="130"/>
                </a:lnTo>
                <a:lnTo>
                  <a:pt x="458" y="131"/>
                </a:lnTo>
                <a:lnTo>
                  <a:pt x="458" y="138"/>
                </a:lnTo>
                <a:lnTo>
                  <a:pt x="459" y="138"/>
                </a:lnTo>
                <a:lnTo>
                  <a:pt x="459" y="144"/>
                </a:lnTo>
                <a:lnTo>
                  <a:pt x="460" y="145"/>
                </a:lnTo>
                <a:lnTo>
                  <a:pt x="460" y="152"/>
                </a:lnTo>
                <a:lnTo>
                  <a:pt x="461" y="153"/>
                </a:lnTo>
                <a:lnTo>
                  <a:pt x="461" y="160"/>
                </a:lnTo>
                <a:lnTo>
                  <a:pt x="462" y="160"/>
                </a:lnTo>
                <a:lnTo>
                  <a:pt x="462" y="167"/>
                </a:lnTo>
                <a:lnTo>
                  <a:pt x="463" y="168"/>
                </a:lnTo>
                <a:lnTo>
                  <a:pt x="463" y="175"/>
                </a:lnTo>
                <a:lnTo>
                  <a:pt x="464" y="176"/>
                </a:lnTo>
                <a:lnTo>
                  <a:pt x="464" y="182"/>
                </a:lnTo>
                <a:lnTo>
                  <a:pt x="465" y="182"/>
                </a:lnTo>
                <a:lnTo>
                  <a:pt x="465" y="190"/>
                </a:lnTo>
                <a:lnTo>
                  <a:pt x="466" y="191"/>
                </a:lnTo>
                <a:lnTo>
                  <a:pt x="466" y="198"/>
                </a:lnTo>
                <a:lnTo>
                  <a:pt x="467" y="199"/>
                </a:lnTo>
                <a:lnTo>
                  <a:pt x="467" y="205"/>
                </a:lnTo>
                <a:lnTo>
                  <a:pt x="468" y="207"/>
                </a:lnTo>
                <a:lnTo>
                  <a:pt x="468" y="213"/>
                </a:lnTo>
                <a:lnTo>
                  <a:pt x="469" y="214"/>
                </a:lnTo>
                <a:lnTo>
                  <a:pt x="469" y="221"/>
                </a:lnTo>
                <a:lnTo>
                  <a:pt x="470" y="222"/>
                </a:lnTo>
                <a:lnTo>
                  <a:pt x="470" y="228"/>
                </a:lnTo>
                <a:lnTo>
                  <a:pt x="471" y="229"/>
                </a:lnTo>
                <a:lnTo>
                  <a:pt x="471" y="236"/>
                </a:lnTo>
                <a:lnTo>
                  <a:pt x="472" y="237"/>
                </a:lnTo>
                <a:lnTo>
                  <a:pt x="472" y="243"/>
                </a:lnTo>
                <a:lnTo>
                  <a:pt x="473" y="244"/>
                </a:lnTo>
                <a:lnTo>
                  <a:pt x="473" y="251"/>
                </a:lnTo>
                <a:lnTo>
                  <a:pt x="474" y="253"/>
                </a:lnTo>
                <a:lnTo>
                  <a:pt x="474" y="259"/>
                </a:lnTo>
                <a:lnTo>
                  <a:pt x="475" y="260"/>
                </a:lnTo>
                <a:lnTo>
                  <a:pt x="475" y="266"/>
                </a:lnTo>
                <a:lnTo>
                  <a:pt x="476" y="267"/>
                </a:lnTo>
                <a:lnTo>
                  <a:pt x="476" y="273"/>
                </a:lnTo>
                <a:lnTo>
                  <a:pt x="477" y="274"/>
                </a:lnTo>
                <a:lnTo>
                  <a:pt x="477" y="281"/>
                </a:lnTo>
                <a:lnTo>
                  <a:pt x="478" y="282"/>
                </a:lnTo>
                <a:lnTo>
                  <a:pt x="478" y="287"/>
                </a:lnTo>
                <a:lnTo>
                  <a:pt x="479" y="289"/>
                </a:lnTo>
                <a:lnTo>
                  <a:pt x="479" y="295"/>
                </a:lnTo>
                <a:lnTo>
                  <a:pt x="480" y="296"/>
                </a:lnTo>
                <a:lnTo>
                  <a:pt x="480" y="301"/>
                </a:lnTo>
                <a:lnTo>
                  <a:pt x="481" y="303"/>
                </a:lnTo>
                <a:lnTo>
                  <a:pt x="481" y="308"/>
                </a:lnTo>
                <a:lnTo>
                  <a:pt x="482" y="309"/>
                </a:lnTo>
                <a:lnTo>
                  <a:pt x="482" y="316"/>
                </a:lnTo>
                <a:lnTo>
                  <a:pt x="483" y="316"/>
                </a:lnTo>
                <a:lnTo>
                  <a:pt x="483" y="323"/>
                </a:lnTo>
                <a:lnTo>
                  <a:pt x="484" y="324"/>
                </a:lnTo>
                <a:lnTo>
                  <a:pt x="484" y="329"/>
                </a:lnTo>
                <a:lnTo>
                  <a:pt x="485" y="330"/>
                </a:lnTo>
                <a:lnTo>
                  <a:pt x="485" y="335"/>
                </a:lnTo>
                <a:lnTo>
                  <a:pt x="486" y="336"/>
                </a:lnTo>
                <a:lnTo>
                  <a:pt x="486" y="341"/>
                </a:lnTo>
                <a:lnTo>
                  <a:pt x="487" y="342"/>
                </a:lnTo>
                <a:lnTo>
                  <a:pt x="487" y="349"/>
                </a:lnTo>
                <a:lnTo>
                  <a:pt x="488" y="349"/>
                </a:lnTo>
                <a:lnTo>
                  <a:pt x="488" y="354"/>
                </a:lnTo>
                <a:lnTo>
                  <a:pt x="489" y="356"/>
                </a:lnTo>
                <a:lnTo>
                  <a:pt x="489" y="360"/>
                </a:lnTo>
                <a:lnTo>
                  <a:pt x="490" y="362"/>
                </a:lnTo>
                <a:lnTo>
                  <a:pt x="490" y="367"/>
                </a:lnTo>
                <a:lnTo>
                  <a:pt x="491" y="367"/>
                </a:lnTo>
                <a:lnTo>
                  <a:pt x="491" y="373"/>
                </a:lnTo>
                <a:lnTo>
                  <a:pt x="492" y="374"/>
                </a:lnTo>
                <a:lnTo>
                  <a:pt x="492" y="379"/>
                </a:lnTo>
                <a:lnTo>
                  <a:pt x="493" y="379"/>
                </a:lnTo>
                <a:lnTo>
                  <a:pt x="493" y="383"/>
                </a:lnTo>
                <a:lnTo>
                  <a:pt x="494" y="385"/>
                </a:lnTo>
                <a:lnTo>
                  <a:pt x="494" y="390"/>
                </a:lnTo>
                <a:lnTo>
                  <a:pt x="495" y="390"/>
                </a:lnTo>
                <a:lnTo>
                  <a:pt x="495" y="395"/>
                </a:lnTo>
                <a:lnTo>
                  <a:pt x="496" y="395"/>
                </a:lnTo>
                <a:lnTo>
                  <a:pt x="496" y="400"/>
                </a:lnTo>
                <a:lnTo>
                  <a:pt x="497" y="400"/>
                </a:lnTo>
                <a:lnTo>
                  <a:pt x="497" y="405"/>
                </a:lnTo>
                <a:lnTo>
                  <a:pt x="498" y="405"/>
                </a:lnTo>
                <a:lnTo>
                  <a:pt x="498" y="411"/>
                </a:lnTo>
                <a:lnTo>
                  <a:pt x="499" y="412"/>
                </a:lnTo>
                <a:lnTo>
                  <a:pt x="499" y="415"/>
                </a:lnTo>
                <a:lnTo>
                  <a:pt x="500" y="416"/>
                </a:lnTo>
                <a:lnTo>
                  <a:pt x="500" y="420"/>
                </a:lnTo>
                <a:lnTo>
                  <a:pt x="501" y="421"/>
                </a:lnTo>
                <a:lnTo>
                  <a:pt x="501" y="424"/>
                </a:lnTo>
                <a:lnTo>
                  <a:pt x="502" y="425"/>
                </a:lnTo>
                <a:lnTo>
                  <a:pt x="502" y="429"/>
                </a:lnTo>
                <a:lnTo>
                  <a:pt x="503" y="430"/>
                </a:lnTo>
                <a:lnTo>
                  <a:pt x="503" y="433"/>
                </a:lnTo>
                <a:lnTo>
                  <a:pt x="504" y="433"/>
                </a:lnTo>
                <a:lnTo>
                  <a:pt x="504" y="437"/>
                </a:lnTo>
                <a:lnTo>
                  <a:pt x="505" y="438"/>
                </a:lnTo>
                <a:lnTo>
                  <a:pt x="505" y="442"/>
                </a:lnTo>
                <a:lnTo>
                  <a:pt x="506" y="442"/>
                </a:lnTo>
                <a:lnTo>
                  <a:pt x="506" y="445"/>
                </a:lnTo>
                <a:lnTo>
                  <a:pt x="507" y="445"/>
                </a:lnTo>
                <a:lnTo>
                  <a:pt x="507" y="449"/>
                </a:lnTo>
                <a:lnTo>
                  <a:pt x="508" y="450"/>
                </a:lnTo>
                <a:lnTo>
                  <a:pt x="508" y="453"/>
                </a:lnTo>
                <a:lnTo>
                  <a:pt x="509" y="453"/>
                </a:lnTo>
                <a:lnTo>
                  <a:pt x="509" y="456"/>
                </a:lnTo>
                <a:lnTo>
                  <a:pt x="510" y="457"/>
                </a:lnTo>
                <a:lnTo>
                  <a:pt x="510" y="460"/>
                </a:lnTo>
                <a:lnTo>
                  <a:pt x="511" y="460"/>
                </a:lnTo>
                <a:lnTo>
                  <a:pt x="511" y="463"/>
                </a:lnTo>
                <a:lnTo>
                  <a:pt x="512" y="464"/>
                </a:lnTo>
                <a:lnTo>
                  <a:pt x="512" y="466"/>
                </a:lnTo>
                <a:lnTo>
                  <a:pt x="513" y="467"/>
                </a:lnTo>
                <a:lnTo>
                  <a:pt x="513" y="469"/>
                </a:lnTo>
                <a:lnTo>
                  <a:pt x="514" y="470"/>
                </a:lnTo>
                <a:lnTo>
                  <a:pt x="514" y="472"/>
                </a:lnTo>
                <a:lnTo>
                  <a:pt x="515" y="472"/>
                </a:lnTo>
                <a:lnTo>
                  <a:pt x="515" y="475"/>
                </a:lnTo>
                <a:lnTo>
                  <a:pt x="516" y="475"/>
                </a:lnTo>
                <a:lnTo>
                  <a:pt x="516" y="478"/>
                </a:lnTo>
                <a:lnTo>
                  <a:pt x="517" y="478"/>
                </a:lnTo>
                <a:lnTo>
                  <a:pt x="517" y="480"/>
                </a:lnTo>
                <a:lnTo>
                  <a:pt x="518" y="480"/>
                </a:lnTo>
                <a:lnTo>
                  <a:pt x="518" y="483"/>
                </a:lnTo>
                <a:lnTo>
                  <a:pt x="519" y="484"/>
                </a:lnTo>
                <a:lnTo>
                  <a:pt x="519" y="486"/>
                </a:lnTo>
                <a:lnTo>
                  <a:pt x="520" y="486"/>
                </a:lnTo>
                <a:lnTo>
                  <a:pt x="520" y="488"/>
                </a:lnTo>
                <a:lnTo>
                  <a:pt x="521" y="488"/>
                </a:lnTo>
                <a:lnTo>
                  <a:pt x="521" y="491"/>
                </a:lnTo>
                <a:lnTo>
                  <a:pt x="522" y="491"/>
                </a:lnTo>
                <a:lnTo>
                  <a:pt x="522" y="492"/>
                </a:lnTo>
                <a:lnTo>
                  <a:pt x="523" y="493"/>
                </a:lnTo>
                <a:lnTo>
                  <a:pt x="523" y="495"/>
                </a:lnTo>
                <a:lnTo>
                  <a:pt x="524" y="494"/>
                </a:lnTo>
                <a:lnTo>
                  <a:pt x="524" y="497"/>
                </a:lnTo>
                <a:lnTo>
                  <a:pt x="525" y="497"/>
                </a:lnTo>
                <a:lnTo>
                  <a:pt x="525" y="498"/>
                </a:lnTo>
                <a:lnTo>
                  <a:pt x="526" y="499"/>
                </a:lnTo>
                <a:lnTo>
                  <a:pt x="526" y="500"/>
                </a:lnTo>
                <a:lnTo>
                  <a:pt x="527" y="501"/>
                </a:lnTo>
                <a:lnTo>
                  <a:pt x="527" y="502"/>
                </a:lnTo>
                <a:lnTo>
                  <a:pt x="528" y="502"/>
                </a:lnTo>
                <a:lnTo>
                  <a:pt x="528" y="504"/>
                </a:lnTo>
                <a:lnTo>
                  <a:pt x="529" y="504"/>
                </a:lnTo>
                <a:lnTo>
                  <a:pt x="529" y="505"/>
                </a:lnTo>
                <a:lnTo>
                  <a:pt x="530" y="505"/>
                </a:lnTo>
                <a:lnTo>
                  <a:pt x="530" y="507"/>
                </a:lnTo>
                <a:lnTo>
                  <a:pt x="531" y="507"/>
                </a:lnTo>
                <a:lnTo>
                  <a:pt x="531" y="509"/>
                </a:lnTo>
                <a:lnTo>
                  <a:pt x="532" y="508"/>
                </a:lnTo>
                <a:lnTo>
                  <a:pt x="532" y="510"/>
                </a:lnTo>
                <a:lnTo>
                  <a:pt x="533" y="510"/>
                </a:lnTo>
                <a:lnTo>
                  <a:pt x="533" y="511"/>
                </a:lnTo>
                <a:lnTo>
                  <a:pt x="534" y="511"/>
                </a:lnTo>
                <a:lnTo>
                  <a:pt x="534" y="513"/>
                </a:lnTo>
                <a:lnTo>
                  <a:pt x="535" y="512"/>
                </a:lnTo>
                <a:lnTo>
                  <a:pt x="535" y="514"/>
                </a:lnTo>
                <a:lnTo>
                  <a:pt x="536" y="514"/>
                </a:lnTo>
                <a:lnTo>
                  <a:pt x="536" y="515"/>
                </a:lnTo>
                <a:lnTo>
                  <a:pt x="537" y="515"/>
                </a:lnTo>
                <a:lnTo>
                  <a:pt x="537" y="515"/>
                </a:lnTo>
                <a:lnTo>
                  <a:pt x="538" y="516"/>
                </a:lnTo>
                <a:lnTo>
                  <a:pt x="538" y="517"/>
                </a:lnTo>
                <a:lnTo>
                  <a:pt x="539" y="517"/>
                </a:lnTo>
                <a:lnTo>
                  <a:pt x="539" y="517"/>
                </a:lnTo>
                <a:lnTo>
                  <a:pt x="540" y="518"/>
                </a:lnTo>
                <a:lnTo>
                  <a:pt x="540" y="519"/>
                </a:lnTo>
                <a:lnTo>
                  <a:pt x="541" y="519"/>
                </a:lnTo>
                <a:lnTo>
                  <a:pt x="541" y="519"/>
                </a:lnTo>
                <a:lnTo>
                  <a:pt x="542" y="520"/>
                </a:lnTo>
                <a:lnTo>
                  <a:pt x="542" y="520"/>
                </a:lnTo>
                <a:lnTo>
                  <a:pt x="543" y="521"/>
                </a:lnTo>
                <a:lnTo>
                  <a:pt x="543" y="522"/>
                </a:lnTo>
                <a:lnTo>
                  <a:pt x="544" y="521"/>
                </a:lnTo>
                <a:lnTo>
                  <a:pt x="544" y="522"/>
                </a:lnTo>
                <a:lnTo>
                  <a:pt x="545" y="522"/>
                </a:lnTo>
                <a:lnTo>
                  <a:pt x="545" y="523"/>
                </a:lnTo>
                <a:lnTo>
                  <a:pt x="546" y="523"/>
                </a:lnTo>
                <a:lnTo>
                  <a:pt x="546" y="524"/>
                </a:lnTo>
                <a:lnTo>
                  <a:pt x="547" y="524"/>
                </a:lnTo>
                <a:lnTo>
                  <a:pt x="547" y="524"/>
                </a:lnTo>
                <a:lnTo>
                  <a:pt x="548" y="524"/>
                </a:lnTo>
                <a:lnTo>
                  <a:pt x="548" y="525"/>
                </a:lnTo>
                <a:lnTo>
                  <a:pt x="549" y="524"/>
                </a:lnTo>
                <a:lnTo>
                  <a:pt x="549" y="525"/>
                </a:lnTo>
                <a:lnTo>
                  <a:pt x="550" y="525"/>
                </a:lnTo>
                <a:lnTo>
                  <a:pt x="550" y="526"/>
                </a:lnTo>
                <a:lnTo>
                  <a:pt x="551" y="526"/>
                </a:lnTo>
                <a:lnTo>
                  <a:pt x="551" y="527"/>
                </a:lnTo>
                <a:lnTo>
                  <a:pt x="552" y="527"/>
                </a:lnTo>
                <a:lnTo>
                  <a:pt x="552" y="527"/>
                </a:lnTo>
                <a:lnTo>
                  <a:pt x="553" y="527"/>
                </a:lnTo>
                <a:lnTo>
                  <a:pt x="553" y="528"/>
                </a:lnTo>
                <a:lnTo>
                  <a:pt x="554" y="527"/>
                </a:lnTo>
                <a:lnTo>
                  <a:pt x="554" y="529"/>
                </a:lnTo>
                <a:lnTo>
                  <a:pt x="555" y="528"/>
                </a:lnTo>
                <a:lnTo>
                  <a:pt x="555" y="529"/>
                </a:lnTo>
                <a:lnTo>
                  <a:pt x="556" y="528"/>
                </a:lnTo>
                <a:lnTo>
                  <a:pt x="556" y="529"/>
                </a:lnTo>
                <a:lnTo>
                  <a:pt x="557" y="529"/>
                </a:lnTo>
                <a:lnTo>
                  <a:pt x="557" y="530"/>
                </a:lnTo>
                <a:lnTo>
                  <a:pt x="558" y="529"/>
                </a:lnTo>
                <a:lnTo>
                  <a:pt x="558" y="530"/>
                </a:lnTo>
                <a:lnTo>
                  <a:pt x="559" y="530"/>
                </a:lnTo>
                <a:lnTo>
                  <a:pt x="559" y="530"/>
                </a:lnTo>
                <a:lnTo>
                  <a:pt x="560" y="530"/>
                </a:lnTo>
                <a:lnTo>
                  <a:pt x="560" y="531"/>
                </a:lnTo>
                <a:lnTo>
                  <a:pt x="561" y="530"/>
                </a:lnTo>
                <a:lnTo>
                  <a:pt x="561" y="531"/>
                </a:lnTo>
                <a:lnTo>
                  <a:pt x="562" y="531"/>
                </a:lnTo>
                <a:lnTo>
                  <a:pt x="562" y="532"/>
                </a:lnTo>
                <a:lnTo>
                  <a:pt x="563" y="531"/>
                </a:lnTo>
                <a:lnTo>
                  <a:pt x="563" y="532"/>
                </a:lnTo>
                <a:lnTo>
                  <a:pt x="564" y="531"/>
                </a:lnTo>
                <a:lnTo>
                  <a:pt x="564" y="532"/>
                </a:lnTo>
                <a:lnTo>
                  <a:pt x="565" y="532"/>
                </a:lnTo>
                <a:lnTo>
                  <a:pt x="565" y="533"/>
                </a:lnTo>
                <a:lnTo>
                  <a:pt x="566" y="532"/>
                </a:lnTo>
                <a:lnTo>
                  <a:pt x="566" y="533"/>
                </a:lnTo>
                <a:lnTo>
                  <a:pt x="567" y="533"/>
                </a:lnTo>
                <a:lnTo>
                  <a:pt x="567" y="533"/>
                </a:lnTo>
                <a:lnTo>
                  <a:pt x="568" y="533"/>
                </a:lnTo>
                <a:lnTo>
                  <a:pt x="568" y="533"/>
                </a:lnTo>
                <a:lnTo>
                  <a:pt x="569" y="533"/>
                </a:lnTo>
                <a:lnTo>
                  <a:pt x="569" y="533"/>
                </a:lnTo>
                <a:lnTo>
                  <a:pt x="570" y="533"/>
                </a:lnTo>
                <a:lnTo>
                  <a:pt x="570" y="534"/>
                </a:lnTo>
                <a:lnTo>
                  <a:pt x="571" y="533"/>
                </a:lnTo>
                <a:lnTo>
                  <a:pt x="571" y="534"/>
                </a:lnTo>
                <a:lnTo>
                  <a:pt x="572" y="534"/>
                </a:lnTo>
                <a:lnTo>
                  <a:pt x="572" y="534"/>
                </a:lnTo>
                <a:lnTo>
                  <a:pt x="573" y="534"/>
                </a:lnTo>
                <a:lnTo>
                  <a:pt x="573" y="534"/>
                </a:lnTo>
                <a:lnTo>
                  <a:pt x="574" y="534"/>
                </a:lnTo>
                <a:lnTo>
                  <a:pt x="574" y="535"/>
                </a:lnTo>
                <a:lnTo>
                  <a:pt x="575" y="534"/>
                </a:lnTo>
                <a:lnTo>
                  <a:pt x="575" y="535"/>
                </a:lnTo>
                <a:lnTo>
                  <a:pt x="576" y="535"/>
                </a:lnTo>
                <a:lnTo>
                  <a:pt x="576" y="536"/>
                </a:lnTo>
                <a:lnTo>
                  <a:pt x="577" y="535"/>
                </a:lnTo>
                <a:lnTo>
                  <a:pt x="577" y="536"/>
                </a:lnTo>
                <a:lnTo>
                  <a:pt x="578" y="535"/>
                </a:lnTo>
                <a:lnTo>
                  <a:pt x="578" y="535"/>
                </a:lnTo>
                <a:lnTo>
                  <a:pt x="579" y="535"/>
                </a:lnTo>
                <a:lnTo>
                  <a:pt x="579" y="536"/>
                </a:lnTo>
                <a:lnTo>
                  <a:pt x="580" y="535"/>
                </a:lnTo>
                <a:lnTo>
                  <a:pt x="580" y="536"/>
                </a:lnTo>
                <a:lnTo>
                  <a:pt x="581" y="535"/>
                </a:lnTo>
                <a:lnTo>
                  <a:pt x="581" y="536"/>
                </a:lnTo>
                <a:lnTo>
                  <a:pt x="582" y="536"/>
                </a:lnTo>
                <a:lnTo>
                  <a:pt x="582" y="536"/>
                </a:lnTo>
                <a:lnTo>
                  <a:pt x="583" y="536"/>
                </a:lnTo>
                <a:lnTo>
                  <a:pt x="583" y="537"/>
                </a:lnTo>
                <a:lnTo>
                  <a:pt x="584" y="536"/>
                </a:lnTo>
                <a:lnTo>
                  <a:pt x="584" y="537"/>
                </a:lnTo>
                <a:lnTo>
                  <a:pt x="585" y="536"/>
                </a:lnTo>
                <a:lnTo>
                  <a:pt x="585" y="537"/>
                </a:lnTo>
                <a:lnTo>
                  <a:pt x="586" y="536"/>
                </a:lnTo>
                <a:lnTo>
                  <a:pt x="586" y="537"/>
                </a:lnTo>
                <a:lnTo>
                  <a:pt x="587" y="536"/>
                </a:lnTo>
                <a:lnTo>
                  <a:pt x="587" y="537"/>
                </a:lnTo>
                <a:lnTo>
                  <a:pt x="588" y="537"/>
                </a:lnTo>
                <a:lnTo>
                  <a:pt x="588" y="537"/>
                </a:lnTo>
                <a:lnTo>
                  <a:pt x="589" y="537"/>
                </a:lnTo>
                <a:lnTo>
                  <a:pt x="589" y="537"/>
                </a:lnTo>
                <a:lnTo>
                  <a:pt x="590" y="537"/>
                </a:lnTo>
                <a:lnTo>
                  <a:pt x="590" y="537"/>
                </a:lnTo>
                <a:lnTo>
                  <a:pt x="591" y="537"/>
                </a:lnTo>
                <a:lnTo>
                  <a:pt x="591" y="537"/>
                </a:lnTo>
                <a:lnTo>
                  <a:pt x="592" y="537"/>
                </a:lnTo>
                <a:lnTo>
                  <a:pt x="592" y="537"/>
                </a:lnTo>
                <a:lnTo>
                  <a:pt x="593" y="536"/>
                </a:lnTo>
                <a:lnTo>
                  <a:pt x="593" y="537"/>
                </a:lnTo>
                <a:lnTo>
                  <a:pt x="594" y="536"/>
                </a:lnTo>
                <a:lnTo>
                  <a:pt x="594" y="537"/>
                </a:lnTo>
                <a:lnTo>
                  <a:pt x="595" y="536"/>
                </a:lnTo>
                <a:lnTo>
                  <a:pt x="595" y="537"/>
                </a:lnTo>
                <a:lnTo>
                  <a:pt x="596" y="537"/>
                </a:lnTo>
                <a:lnTo>
                  <a:pt x="596" y="537"/>
                </a:lnTo>
                <a:lnTo>
                  <a:pt x="597" y="537"/>
                </a:lnTo>
                <a:lnTo>
                  <a:pt x="597" y="538"/>
                </a:lnTo>
                <a:lnTo>
                  <a:pt x="598" y="537"/>
                </a:lnTo>
                <a:lnTo>
                  <a:pt x="598" y="538"/>
                </a:lnTo>
                <a:lnTo>
                  <a:pt x="599" y="537"/>
                </a:lnTo>
                <a:lnTo>
                  <a:pt x="599" y="538"/>
                </a:lnTo>
                <a:lnTo>
                  <a:pt x="600" y="537"/>
                </a:lnTo>
                <a:lnTo>
                  <a:pt x="600" y="538"/>
                </a:lnTo>
                <a:lnTo>
                  <a:pt x="601" y="537"/>
                </a:lnTo>
                <a:lnTo>
                  <a:pt x="601" y="538"/>
                </a:lnTo>
                <a:lnTo>
                  <a:pt x="602" y="537"/>
                </a:lnTo>
                <a:lnTo>
                  <a:pt x="602" y="538"/>
                </a:lnTo>
                <a:lnTo>
                  <a:pt x="603" y="537"/>
                </a:lnTo>
                <a:lnTo>
                  <a:pt x="603" y="538"/>
                </a:lnTo>
                <a:lnTo>
                  <a:pt x="604" y="537"/>
                </a:lnTo>
                <a:lnTo>
                  <a:pt x="604" y="538"/>
                </a:lnTo>
                <a:lnTo>
                  <a:pt x="605" y="537"/>
                </a:lnTo>
                <a:lnTo>
                  <a:pt x="605" y="538"/>
                </a:lnTo>
                <a:lnTo>
                  <a:pt x="606" y="537"/>
                </a:lnTo>
                <a:lnTo>
                  <a:pt x="606" y="538"/>
                </a:lnTo>
                <a:lnTo>
                  <a:pt x="607" y="538"/>
                </a:lnTo>
                <a:lnTo>
                  <a:pt x="607" y="538"/>
                </a:lnTo>
                <a:lnTo>
                  <a:pt x="608" y="538"/>
                </a:lnTo>
                <a:lnTo>
                  <a:pt x="608" y="538"/>
                </a:lnTo>
                <a:lnTo>
                  <a:pt x="609" y="538"/>
                </a:lnTo>
                <a:lnTo>
                  <a:pt x="609" y="538"/>
                </a:lnTo>
                <a:lnTo>
                  <a:pt x="610" y="537"/>
                </a:lnTo>
                <a:lnTo>
                  <a:pt x="610" y="538"/>
                </a:lnTo>
                <a:lnTo>
                  <a:pt x="611" y="538"/>
                </a:lnTo>
                <a:lnTo>
                  <a:pt x="611" y="538"/>
                </a:lnTo>
                <a:lnTo>
                  <a:pt x="612" y="538"/>
                </a:lnTo>
                <a:lnTo>
                  <a:pt x="612" y="539"/>
                </a:lnTo>
                <a:lnTo>
                  <a:pt x="613" y="538"/>
                </a:lnTo>
                <a:lnTo>
                  <a:pt x="613" y="539"/>
                </a:lnTo>
                <a:lnTo>
                  <a:pt x="614" y="538"/>
                </a:lnTo>
                <a:lnTo>
                  <a:pt x="614" y="539"/>
                </a:lnTo>
                <a:lnTo>
                  <a:pt x="615" y="538"/>
                </a:lnTo>
                <a:lnTo>
                  <a:pt x="615" y="539"/>
                </a:lnTo>
                <a:lnTo>
                  <a:pt x="616" y="538"/>
                </a:lnTo>
                <a:lnTo>
                  <a:pt x="616" y="538"/>
                </a:lnTo>
                <a:lnTo>
                  <a:pt x="617" y="538"/>
                </a:lnTo>
                <a:lnTo>
                  <a:pt x="617" y="539"/>
                </a:lnTo>
                <a:lnTo>
                  <a:pt x="618" y="538"/>
                </a:lnTo>
                <a:lnTo>
                  <a:pt x="618" y="539"/>
                </a:lnTo>
                <a:lnTo>
                  <a:pt x="619" y="538"/>
                </a:lnTo>
                <a:lnTo>
                  <a:pt x="619" y="539"/>
                </a:lnTo>
                <a:lnTo>
                  <a:pt x="620" y="538"/>
                </a:lnTo>
                <a:lnTo>
                  <a:pt x="620" y="539"/>
                </a:lnTo>
                <a:lnTo>
                  <a:pt x="621" y="538"/>
                </a:lnTo>
                <a:lnTo>
                  <a:pt x="621" y="539"/>
                </a:lnTo>
                <a:lnTo>
                  <a:pt x="622" y="538"/>
                </a:lnTo>
                <a:lnTo>
                  <a:pt x="622" y="539"/>
                </a:lnTo>
                <a:lnTo>
                  <a:pt x="623" y="538"/>
                </a:lnTo>
                <a:lnTo>
                  <a:pt x="623" y="539"/>
                </a:lnTo>
                <a:lnTo>
                  <a:pt x="624" y="538"/>
                </a:lnTo>
                <a:lnTo>
                  <a:pt x="624" y="538"/>
                </a:lnTo>
                <a:lnTo>
                  <a:pt x="625" y="538"/>
                </a:lnTo>
                <a:lnTo>
                  <a:pt x="625" y="538"/>
                </a:lnTo>
                <a:lnTo>
                  <a:pt x="626" y="538"/>
                </a:lnTo>
                <a:lnTo>
                  <a:pt x="626" y="538"/>
                </a:lnTo>
                <a:lnTo>
                  <a:pt x="627" y="538"/>
                </a:lnTo>
                <a:lnTo>
                  <a:pt x="627" y="538"/>
                </a:lnTo>
                <a:lnTo>
                  <a:pt x="628" y="538"/>
                </a:lnTo>
                <a:lnTo>
                  <a:pt x="628" y="539"/>
                </a:lnTo>
                <a:lnTo>
                  <a:pt x="629" y="538"/>
                </a:lnTo>
                <a:lnTo>
                  <a:pt x="629" y="538"/>
                </a:lnTo>
                <a:lnTo>
                  <a:pt x="630" y="538"/>
                </a:lnTo>
                <a:lnTo>
                  <a:pt x="630" y="539"/>
                </a:lnTo>
                <a:lnTo>
                  <a:pt x="631" y="538"/>
                </a:lnTo>
                <a:lnTo>
                  <a:pt x="631" y="539"/>
                </a:lnTo>
                <a:lnTo>
                  <a:pt x="632" y="538"/>
                </a:lnTo>
                <a:lnTo>
                  <a:pt x="632" y="539"/>
                </a:lnTo>
                <a:lnTo>
                  <a:pt x="633" y="538"/>
                </a:lnTo>
                <a:lnTo>
                  <a:pt x="633" y="539"/>
                </a:lnTo>
                <a:lnTo>
                  <a:pt x="634" y="538"/>
                </a:lnTo>
                <a:lnTo>
                  <a:pt x="634" y="539"/>
                </a:lnTo>
                <a:lnTo>
                  <a:pt x="635" y="538"/>
                </a:lnTo>
                <a:lnTo>
                  <a:pt x="635" y="539"/>
                </a:lnTo>
                <a:lnTo>
                  <a:pt x="636" y="538"/>
                </a:lnTo>
                <a:lnTo>
                  <a:pt x="636" y="539"/>
                </a:lnTo>
                <a:lnTo>
                  <a:pt x="637" y="538"/>
                </a:lnTo>
                <a:lnTo>
                  <a:pt x="637" y="539"/>
                </a:lnTo>
                <a:lnTo>
                  <a:pt x="638" y="538"/>
                </a:lnTo>
                <a:lnTo>
                  <a:pt x="638" y="539"/>
                </a:lnTo>
                <a:lnTo>
                  <a:pt x="639" y="538"/>
                </a:lnTo>
                <a:lnTo>
                  <a:pt x="639" y="538"/>
                </a:lnTo>
                <a:lnTo>
                  <a:pt x="640" y="538"/>
                </a:lnTo>
                <a:lnTo>
                  <a:pt x="640" y="539"/>
                </a:lnTo>
                <a:lnTo>
                  <a:pt x="641" y="538"/>
                </a:lnTo>
                <a:lnTo>
                  <a:pt x="641" y="539"/>
                </a:lnTo>
                <a:lnTo>
                  <a:pt x="642" y="539"/>
                </a:lnTo>
                <a:lnTo>
                  <a:pt x="642" y="539"/>
                </a:lnTo>
                <a:lnTo>
                  <a:pt x="643" y="538"/>
                </a:lnTo>
                <a:lnTo>
                  <a:pt x="643" y="539"/>
                </a:lnTo>
                <a:lnTo>
                  <a:pt x="644" y="538"/>
                </a:lnTo>
                <a:lnTo>
                  <a:pt x="644" y="539"/>
                </a:lnTo>
                <a:lnTo>
                  <a:pt x="645" y="538"/>
                </a:lnTo>
                <a:lnTo>
                  <a:pt x="645" y="539"/>
                </a:lnTo>
                <a:lnTo>
                  <a:pt x="646" y="538"/>
                </a:lnTo>
                <a:lnTo>
                  <a:pt x="646" y="539"/>
                </a:lnTo>
                <a:lnTo>
                  <a:pt x="647" y="538"/>
                </a:lnTo>
                <a:lnTo>
                  <a:pt x="647" y="538"/>
                </a:lnTo>
                <a:lnTo>
                  <a:pt x="648" y="538"/>
                </a:lnTo>
                <a:lnTo>
                  <a:pt x="648" y="539"/>
                </a:lnTo>
                <a:lnTo>
                  <a:pt x="649" y="538"/>
                </a:lnTo>
                <a:lnTo>
                  <a:pt x="649" y="539"/>
                </a:lnTo>
                <a:lnTo>
                  <a:pt x="650" y="538"/>
                </a:lnTo>
                <a:lnTo>
                  <a:pt x="650" y="539"/>
                </a:lnTo>
                <a:lnTo>
                  <a:pt x="651" y="538"/>
                </a:lnTo>
                <a:lnTo>
                  <a:pt x="651" y="539"/>
                </a:lnTo>
                <a:lnTo>
                  <a:pt x="652" y="538"/>
                </a:lnTo>
                <a:lnTo>
                  <a:pt x="652" y="539"/>
                </a:lnTo>
                <a:lnTo>
                  <a:pt x="653" y="538"/>
                </a:lnTo>
                <a:lnTo>
                  <a:pt x="653" y="539"/>
                </a:lnTo>
                <a:lnTo>
                  <a:pt x="654" y="538"/>
                </a:lnTo>
                <a:lnTo>
                  <a:pt x="654" y="539"/>
                </a:lnTo>
                <a:lnTo>
                  <a:pt x="655" y="538"/>
                </a:lnTo>
                <a:lnTo>
                  <a:pt x="655" y="539"/>
                </a:lnTo>
                <a:lnTo>
                  <a:pt x="656" y="538"/>
                </a:lnTo>
                <a:lnTo>
                  <a:pt x="656" y="539"/>
                </a:lnTo>
                <a:lnTo>
                  <a:pt x="657" y="538"/>
                </a:lnTo>
                <a:lnTo>
                  <a:pt x="657" y="539"/>
                </a:lnTo>
                <a:lnTo>
                  <a:pt x="658" y="538"/>
                </a:lnTo>
                <a:lnTo>
                  <a:pt x="658" y="539"/>
                </a:lnTo>
                <a:lnTo>
                  <a:pt x="659" y="538"/>
                </a:lnTo>
                <a:lnTo>
                  <a:pt x="659" y="539"/>
                </a:lnTo>
                <a:lnTo>
                  <a:pt x="660" y="539"/>
                </a:lnTo>
                <a:lnTo>
                  <a:pt x="660" y="539"/>
                </a:lnTo>
                <a:lnTo>
                  <a:pt x="661" y="538"/>
                </a:lnTo>
                <a:lnTo>
                  <a:pt x="661" y="539"/>
                </a:lnTo>
                <a:lnTo>
                  <a:pt x="662" y="538"/>
                </a:lnTo>
                <a:lnTo>
                  <a:pt x="662" y="539"/>
                </a:lnTo>
                <a:lnTo>
                  <a:pt x="663" y="538"/>
                </a:lnTo>
                <a:lnTo>
                  <a:pt x="663" y="539"/>
                </a:lnTo>
                <a:lnTo>
                  <a:pt x="664" y="538"/>
                </a:lnTo>
                <a:lnTo>
                  <a:pt x="664" y="539"/>
                </a:lnTo>
                <a:lnTo>
                  <a:pt x="665" y="538"/>
                </a:lnTo>
                <a:lnTo>
                  <a:pt x="665" y="539"/>
                </a:lnTo>
                <a:lnTo>
                  <a:pt x="666" y="538"/>
                </a:lnTo>
                <a:lnTo>
                  <a:pt x="666" y="539"/>
                </a:lnTo>
                <a:lnTo>
                  <a:pt x="667" y="539"/>
                </a:lnTo>
                <a:lnTo>
                  <a:pt x="667" y="539"/>
                </a:lnTo>
                <a:lnTo>
                  <a:pt x="668" y="538"/>
                </a:lnTo>
                <a:lnTo>
                  <a:pt x="668" y="539"/>
                </a:lnTo>
                <a:lnTo>
                  <a:pt x="669" y="538"/>
                </a:lnTo>
                <a:lnTo>
                  <a:pt x="669" y="539"/>
                </a:lnTo>
                <a:lnTo>
                  <a:pt x="670" y="538"/>
                </a:lnTo>
                <a:lnTo>
                  <a:pt x="670" y="539"/>
                </a:lnTo>
                <a:lnTo>
                  <a:pt x="671" y="538"/>
                </a:lnTo>
                <a:lnTo>
                  <a:pt x="671" y="539"/>
                </a:lnTo>
                <a:lnTo>
                  <a:pt x="672" y="539"/>
                </a:lnTo>
                <a:lnTo>
                  <a:pt x="672" y="539"/>
                </a:lnTo>
                <a:lnTo>
                  <a:pt x="673" y="538"/>
                </a:lnTo>
                <a:lnTo>
                  <a:pt x="673" y="539"/>
                </a:lnTo>
                <a:lnTo>
                  <a:pt x="674" y="538"/>
                </a:lnTo>
                <a:lnTo>
                  <a:pt x="674" y="539"/>
                </a:lnTo>
                <a:lnTo>
                  <a:pt x="675" y="539"/>
                </a:lnTo>
                <a:lnTo>
                  <a:pt x="675" y="539"/>
                </a:lnTo>
                <a:lnTo>
                  <a:pt x="676" y="538"/>
                </a:lnTo>
                <a:lnTo>
                  <a:pt x="676" y="539"/>
                </a:lnTo>
                <a:lnTo>
                  <a:pt x="677" y="539"/>
                </a:lnTo>
                <a:lnTo>
                  <a:pt x="677" y="539"/>
                </a:lnTo>
                <a:lnTo>
                  <a:pt x="678" y="539"/>
                </a:lnTo>
                <a:lnTo>
                  <a:pt x="678" y="539"/>
                </a:lnTo>
                <a:lnTo>
                  <a:pt x="679" y="538"/>
                </a:lnTo>
                <a:lnTo>
                  <a:pt x="679" y="539"/>
                </a:lnTo>
                <a:lnTo>
                  <a:pt x="680" y="538"/>
                </a:lnTo>
                <a:lnTo>
                  <a:pt x="680" y="539"/>
                </a:lnTo>
                <a:lnTo>
                  <a:pt x="681" y="539"/>
                </a:lnTo>
                <a:lnTo>
                  <a:pt x="681" y="539"/>
                </a:lnTo>
                <a:lnTo>
                  <a:pt x="682" y="539"/>
                </a:lnTo>
                <a:lnTo>
                  <a:pt x="682" y="539"/>
                </a:lnTo>
                <a:lnTo>
                  <a:pt x="683" y="539"/>
                </a:lnTo>
                <a:lnTo>
                  <a:pt x="683" y="540"/>
                </a:lnTo>
                <a:lnTo>
                  <a:pt x="684" y="539"/>
                </a:lnTo>
                <a:lnTo>
                  <a:pt x="684" y="540"/>
                </a:lnTo>
                <a:lnTo>
                  <a:pt x="685" y="539"/>
                </a:lnTo>
                <a:lnTo>
                  <a:pt x="685" y="540"/>
                </a:lnTo>
                <a:lnTo>
                  <a:pt x="686" y="539"/>
                </a:lnTo>
                <a:lnTo>
                  <a:pt x="686" y="539"/>
                </a:lnTo>
                <a:lnTo>
                  <a:pt x="687" y="539"/>
                </a:lnTo>
                <a:lnTo>
                  <a:pt x="687" y="539"/>
                </a:lnTo>
                <a:lnTo>
                  <a:pt x="688" y="539"/>
                </a:lnTo>
                <a:lnTo>
                  <a:pt x="688" y="539"/>
                </a:lnTo>
                <a:lnTo>
                  <a:pt x="689" y="539"/>
                </a:lnTo>
                <a:lnTo>
                  <a:pt x="689" y="540"/>
                </a:lnTo>
                <a:lnTo>
                  <a:pt x="690" y="539"/>
                </a:lnTo>
                <a:lnTo>
                  <a:pt x="690" y="540"/>
                </a:lnTo>
                <a:lnTo>
                  <a:pt x="691" y="539"/>
                </a:lnTo>
                <a:lnTo>
                  <a:pt x="691" y="540"/>
                </a:lnTo>
                <a:lnTo>
                  <a:pt x="692" y="538"/>
                </a:lnTo>
                <a:lnTo>
                  <a:pt x="692" y="539"/>
                </a:lnTo>
                <a:lnTo>
                  <a:pt x="693" y="539"/>
                </a:lnTo>
                <a:lnTo>
                  <a:pt x="693" y="539"/>
                </a:lnTo>
                <a:lnTo>
                  <a:pt x="694" y="539"/>
                </a:lnTo>
                <a:lnTo>
                  <a:pt x="694" y="540"/>
                </a:lnTo>
                <a:lnTo>
                  <a:pt x="695" y="539"/>
                </a:lnTo>
                <a:lnTo>
                  <a:pt x="695" y="539"/>
                </a:lnTo>
                <a:lnTo>
                  <a:pt x="696" y="539"/>
                </a:lnTo>
                <a:lnTo>
                  <a:pt x="696" y="539"/>
                </a:lnTo>
                <a:lnTo>
                  <a:pt x="697" y="539"/>
                </a:lnTo>
                <a:lnTo>
                  <a:pt x="697" y="539"/>
                </a:lnTo>
                <a:lnTo>
                  <a:pt x="698" y="539"/>
                </a:lnTo>
                <a:lnTo>
                  <a:pt x="698" y="539"/>
                </a:lnTo>
                <a:lnTo>
                  <a:pt x="699" y="539"/>
                </a:lnTo>
                <a:lnTo>
                  <a:pt x="699" y="539"/>
                </a:lnTo>
                <a:lnTo>
                  <a:pt x="700" y="539"/>
                </a:lnTo>
                <a:lnTo>
                  <a:pt x="700" y="540"/>
                </a:lnTo>
                <a:lnTo>
                  <a:pt x="701" y="539"/>
                </a:lnTo>
                <a:lnTo>
                  <a:pt x="701" y="539"/>
                </a:lnTo>
                <a:lnTo>
                  <a:pt x="702" y="539"/>
                </a:lnTo>
                <a:lnTo>
                  <a:pt x="702" y="539"/>
                </a:lnTo>
                <a:lnTo>
                  <a:pt x="703" y="539"/>
                </a:lnTo>
                <a:lnTo>
                  <a:pt x="703" y="539"/>
                </a:lnTo>
                <a:lnTo>
                  <a:pt x="704" y="539"/>
                </a:lnTo>
                <a:lnTo>
                  <a:pt x="704" y="540"/>
                </a:lnTo>
                <a:lnTo>
                  <a:pt x="705" y="539"/>
                </a:lnTo>
                <a:lnTo>
                  <a:pt x="705" y="540"/>
                </a:lnTo>
                <a:lnTo>
                  <a:pt x="706" y="539"/>
                </a:lnTo>
                <a:lnTo>
                  <a:pt x="706" y="540"/>
                </a:lnTo>
                <a:lnTo>
                  <a:pt x="707" y="539"/>
                </a:lnTo>
                <a:lnTo>
                  <a:pt x="707" y="540"/>
                </a:lnTo>
                <a:lnTo>
                  <a:pt x="708" y="539"/>
                </a:lnTo>
                <a:lnTo>
                  <a:pt x="708" y="540"/>
                </a:lnTo>
                <a:lnTo>
                  <a:pt x="709" y="539"/>
                </a:lnTo>
                <a:lnTo>
                  <a:pt x="709" y="539"/>
                </a:lnTo>
                <a:lnTo>
                  <a:pt x="710" y="539"/>
                </a:lnTo>
                <a:lnTo>
                  <a:pt x="710" y="540"/>
                </a:lnTo>
                <a:lnTo>
                  <a:pt x="711" y="539"/>
                </a:lnTo>
                <a:lnTo>
                  <a:pt x="711" y="540"/>
                </a:lnTo>
                <a:lnTo>
                  <a:pt x="712" y="539"/>
                </a:lnTo>
                <a:lnTo>
                  <a:pt x="712" y="539"/>
                </a:lnTo>
                <a:lnTo>
                  <a:pt x="713" y="539"/>
                </a:lnTo>
                <a:lnTo>
                  <a:pt x="713" y="540"/>
                </a:lnTo>
                <a:lnTo>
                  <a:pt x="714" y="539"/>
                </a:lnTo>
                <a:lnTo>
                  <a:pt x="714" y="540"/>
                </a:lnTo>
                <a:lnTo>
                  <a:pt x="715" y="539"/>
                </a:lnTo>
                <a:lnTo>
                  <a:pt x="715" y="539"/>
                </a:lnTo>
                <a:lnTo>
                  <a:pt x="716" y="539"/>
                </a:lnTo>
                <a:lnTo>
                  <a:pt x="716" y="540"/>
                </a:lnTo>
                <a:lnTo>
                  <a:pt x="717" y="538"/>
                </a:lnTo>
                <a:lnTo>
                  <a:pt x="717" y="539"/>
                </a:lnTo>
                <a:lnTo>
                  <a:pt x="718" y="539"/>
                </a:lnTo>
                <a:lnTo>
                  <a:pt x="718" y="539"/>
                </a:lnTo>
                <a:lnTo>
                  <a:pt x="719" y="539"/>
                </a:lnTo>
                <a:lnTo>
                  <a:pt x="719" y="539"/>
                </a:lnTo>
                <a:lnTo>
                  <a:pt x="720" y="539"/>
                </a:lnTo>
                <a:lnTo>
                  <a:pt x="720" y="540"/>
                </a:lnTo>
                <a:lnTo>
                  <a:pt x="721" y="539"/>
                </a:lnTo>
                <a:lnTo>
                  <a:pt x="721" y="540"/>
                </a:lnTo>
                <a:lnTo>
                  <a:pt x="722" y="539"/>
                </a:lnTo>
                <a:lnTo>
                  <a:pt x="722" y="540"/>
                </a:lnTo>
                <a:lnTo>
                  <a:pt x="723" y="539"/>
                </a:lnTo>
                <a:lnTo>
                  <a:pt x="723" y="540"/>
                </a:lnTo>
                <a:lnTo>
                  <a:pt x="724" y="539"/>
                </a:lnTo>
                <a:lnTo>
                  <a:pt x="724" y="540"/>
                </a:lnTo>
                <a:lnTo>
                  <a:pt x="725" y="539"/>
                </a:lnTo>
                <a:lnTo>
                  <a:pt x="725" y="540"/>
                </a:lnTo>
                <a:lnTo>
                  <a:pt x="726" y="538"/>
                </a:lnTo>
                <a:lnTo>
                  <a:pt x="726" y="540"/>
                </a:lnTo>
                <a:lnTo>
                  <a:pt x="727" y="539"/>
                </a:lnTo>
                <a:lnTo>
                  <a:pt x="727" y="539"/>
                </a:lnTo>
                <a:lnTo>
                  <a:pt x="728" y="539"/>
                </a:lnTo>
                <a:lnTo>
                  <a:pt x="728" y="539"/>
                </a:lnTo>
                <a:lnTo>
                  <a:pt x="729" y="538"/>
                </a:lnTo>
                <a:lnTo>
                  <a:pt x="729" y="539"/>
                </a:lnTo>
                <a:lnTo>
                  <a:pt x="730" y="538"/>
                </a:lnTo>
                <a:lnTo>
                  <a:pt x="730" y="539"/>
                </a:lnTo>
                <a:lnTo>
                  <a:pt x="731" y="539"/>
                </a:lnTo>
                <a:lnTo>
                  <a:pt x="731" y="539"/>
                </a:lnTo>
                <a:lnTo>
                  <a:pt x="732" y="539"/>
                </a:lnTo>
                <a:lnTo>
                  <a:pt x="732" y="539"/>
                </a:lnTo>
                <a:lnTo>
                  <a:pt x="733" y="539"/>
                </a:lnTo>
                <a:lnTo>
                  <a:pt x="733" y="539"/>
                </a:lnTo>
                <a:lnTo>
                  <a:pt x="734" y="539"/>
                </a:lnTo>
                <a:lnTo>
                  <a:pt x="734" y="539"/>
                </a:lnTo>
                <a:lnTo>
                  <a:pt x="735" y="538"/>
                </a:lnTo>
                <a:lnTo>
                  <a:pt x="735" y="539"/>
                </a:lnTo>
                <a:lnTo>
                  <a:pt x="736" y="538"/>
                </a:lnTo>
                <a:lnTo>
                  <a:pt x="736" y="539"/>
                </a:lnTo>
                <a:lnTo>
                  <a:pt x="737" y="539"/>
                </a:lnTo>
                <a:lnTo>
                  <a:pt x="737" y="540"/>
                </a:lnTo>
                <a:lnTo>
                  <a:pt x="738" y="539"/>
                </a:lnTo>
                <a:lnTo>
                  <a:pt x="738" y="540"/>
                </a:lnTo>
                <a:lnTo>
                  <a:pt x="739" y="539"/>
                </a:lnTo>
                <a:lnTo>
                  <a:pt x="739" y="539"/>
                </a:lnTo>
                <a:lnTo>
                  <a:pt x="740" y="539"/>
                </a:lnTo>
                <a:lnTo>
                  <a:pt x="740" y="539"/>
                </a:lnTo>
                <a:lnTo>
                  <a:pt x="741" y="538"/>
                </a:lnTo>
                <a:lnTo>
                  <a:pt x="741" y="539"/>
                </a:lnTo>
                <a:lnTo>
                  <a:pt x="742" y="538"/>
                </a:lnTo>
                <a:lnTo>
                  <a:pt x="742" y="540"/>
                </a:lnTo>
                <a:lnTo>
                  <a:pt x="743" y="539"/>
                </a:lnTo>
                <a:lnTo>
                  <a:pt x="743" y="540"/>
                </a:lnTo>
                <a:lnTo>
                  <a:pt x="744" y="539"/>
                </a:lnTo>
                <a:lnTo>
                  <a:pt x="744" y="540"/>
                </a:lnTo>
                <a:lnTo>
                  <a:pt x="745" y="539"/>
                </a:lnTo>
                <a:lnTo>
                  <a:pt x="745" y="539"/>
                </a:lnTo>
                <a:lnTo>
                  <a:pt x="746" y="539"/>
                </a:lnTo>
                <a:lnTo>
                  <a:pt x="746" y="539"/>
                </a:lnTo>
                <a:lnTo>
                  <a:pt x="747" y="539"/>
                </a:lnTo>
                <a:lnTo>
                  <a:pt x="747" y="539"/>
                </a:lnTo>
                <a:lnTo>
                  <a:pt x="748" y="539"/>
                </a:lnTo>
                <a:lnTo>
                  <a:pt x="748" y="539"/>
                </a:lnTo>
                <a:lnTo>
                  <a:pt x="749" y="539"/>
                </a:lnTo>
                <a:lnTo>
                  <a:pt x="749" y="539"/>
                </a:lnTo>
                <a:lnTo>
                  <a:pt x="750" y="538"/>
                </a:lnTo>
                <a:lnTo>
                  <a:pt x="750" y="539"/>
                </a:lnTo>
                <a:lnTo>
                  <a:pt x="751" y="538"/>
                </a:lnTo>
                <a:lnTo>
                  <a:pt x="751" y="539"/>
                </a:lnTo>
                <a:lnTo>
                  <a:pt x="752" y="539"/>
                </a:lnTo>
                <a:lnTo>
                  <a:pt x="752" y="540"/>
                </a:lnTo>
                <a:lnTo>
                  <a:pt x="753" y="539"/>
                </a:lnTo>
                <a:lnTo>
                  <a:pt x="753" y="539"/>
                </a:lnTo>
                <a:lnTo>
                  <a:pt x="754" y="539"/>
                </a:lnTo>
                <a:lnTo>
                  <a:pt x="754" y="539"/>
                </a:lnTo>
                <a:lnTo>
                  <a:pt x="755" y="539"/>
                </a:lnTo>
                <a:lnTo>
                  <a:pt x="755" y="540"/>
                </a:lnTo>
                <a:lnTo>
                  <a:pt x="756" y="539"/>
                </a:lnTo>
                <a:lnTo>
                  <a:pt x="756" y="540"/>
                </a:lnTo>
                <a:lnTo>
                  <a:pt x="757" y="539"/>
                </a:lnTo>
                <a:lnTo>
                  <a:pt x="757" y="540"/>
                </a:lnTo>
                <a:lnTo>
                  <a:pt x="758" y="539"/>
                </a:lnTo>
                <a:lnTo>
                  <a:pt x="758" y="540"/>
                </a:lnTo>
                <a:lnTo>
                  <a:pt x="759" y="539"/>
                </a:lnTo>
                <a:lnTo>
                  <a:pt x="759" y="540"/>
                </a:lnTo>
                <a:lnTo>
                  <a:pt x="760" y="539"/>
                </a:lnTo>
                <a:lnTo>
                  <a:pt x="760" y="540"/>
                </a:lnTo>
                <a:lnTo>
                  <a:pt x="761" y="539"/>
                </a:lnTo>
                <a:lnTo>
                  <a:pt x="761" y="540"/>
                </a:lnTo>
                <a:lnTo>
                  <a:pt x="762" y="539"/>
                </a:lnTo>
                <a:lnTo>
                  <a:pt x="762" y="540"/>
                </a:lnTo>
                <a:lnTo>
                  <a:pt x="763" y="539"/>
                </a:lnTo>
                <a:lnTo>
                  <a:pt x="763" y="541"/>
                </a:lnTo>
                <a:lnTo>
                  <a:pt x="764" y="540"/>
                </a:lnTo>
                <a:lnTo>
                  <a:pt x="764" y="540"/>
                </a:lnTo>
                <a:lnTo>
                  <a:pt x="765" y="539"/>
                </a:lnTo>
                <a:lnTo>
                  <a:pt x="765" y="540"/>
                </a:lnTo>
                <a:lnTo>
                  <a:pt x="766" y="539"/>
                </a:lnTo>
                <a:lnTo>
                  <a:pt x="766" y="540"/>
                </a:lnTo>
                <a:lnTo>
                  <a:pt x="767" y="539"/>
                </a:lnTo>
                <a:lnTo>
                  <a:pt x="767" y="540"/>
                </a:lnTo>
                <a:lnTo>
                  <a:pt x="768" y="539"/>
                </a:lnTo>
                <a:lnTo>
                  <a:pt x="768" y="540"/>
                </a:lnTo>
                <a:lnTo>
                  <a:pt x="769" y="539"/>
                </a:lnTo>
                <a:lnTo>
                  <a:pt x="769" y="540"/>
                </a:lnTo>
                <a:lnTo>
                  <a:pt x="770" y="539"/>
                </a:lnTo>
                <a:lnTo>
                  <a:pt x="770" y="540"/>
                </a:lnTo>
                <a:lnTo>
                  <a:pt x="771" y="539"/>
                </a:lnTo>
                <a:lnTo>
                  <a:pt x="771" y="540"/>
                </a:lnTo>
                <a:lnTo>
                  <a:pt x="772" y="539"/>
                </a:lnTo>
                <a:lnTo>
                  <a:pt x="772" y="540"/>
                </a:lnTo>
                <a:lnTo>
                  <a:pt x="773" y="539"/>
                </a:lnTo>
                <a:lnTo>
                  <a:pt x="773" y="540"/>
                </a:lnTo>
                <a:lnTo>
                  <a:pt x="774" y="539"/>
                </a:lnTo>
                <a:lnTo>
                  <a:pt x="774" y="540"/>
                </a:lnTo>
                <a:lnTo>
                  <a:pt x="775" y="539"/>
                </a:lnTo>
                <a:lnTo>
                  <a:pt x="775" y="540"/>
                </a:lnTo>
                <a:lnTo>
                  <a:pt x="776" y="539"/>
                </a:lnTo>
                <a:lnTo>
                  <a:pt x="776" y="540"/>
                </a:lnTo>
                <a:lnTo>
                  <a:pt x="777" y="539"/>
                </a:lnTo>
                <a:lnTo>
                  <a:pt x="777" y="540"/>
                </a:lnTo>
                <a:lnTo>
                  <a:pt x="778" y="539"/>
                </a:lnTo>
                <a:lnTo>
                  <a:pt x="778" y="540"/>
                </a:lnTo>
                <a:lnTo>
                  <a:pt x="779" y="539"/>
                </a:lnTo>
                <a:lnTo>
                  <a:pt x="779" y="539"/>
                </a:lnTo>
                <a:lnTo>
                  <a:pt x="780" y="539"/>
                </a:lnTo>
                <a:lnTo>
                  <a:pt x="780" y="540"/>
                </a:lnTo>
                <a:lnTo>
                  <a:pt x="781" y="539"/>
                </a:lnTo>
                <a:lnTo>
                  <a:pt x="781" y="539"/>
                </a:lnTo>
                <a:lnTo>
                  <a:pt x="782" y="539"/>
                </a:lnTo>
                <a:lnTo>
                  <a:pt x="782" y="540"/>
                </a:lnTo>
                <a:lnTo>
                  <a:pt x="783" y="539"/>
                </a:lnTo>
                <a:lnTo>
                  <a:pt x="783" y="540"/>
                </a:lnTo>
                <a:lnTo>
                  <a:pt x="784" y="539"/>
                </a:lnTo>
                <a:lnTo>
                  <a:pt x="784" y="540"/>
                </a:lnTo>
                <a:lnTo>
                  <a:pt x="785" y="539"/>
                </a:lnTo>
                <a:lnTo>
                  <a:pt x="785" y="540"/>
                </a:lnTo>
                <a:lnTo>
                  <a:pt x="786" y="540"/>
                </a:lnTo>
                <a:lnTo>
                  <a:pt x="786" y="540"/>
                </a:lnTo>
                <a:lnTo>
                  <a:pt x="787" y="540"/>
                </a:lnTo>
                <a:lnTo>
                  <a:pt x="787" y="541"/>
                </a:lnTo>
                <a:lnTo>
                  <a:pt x="788" y="540"/>
                </a:lnTo>
                <a:lnTo>
                  <a:pt x="788" y="541"/>
                </a:lnTo>
                <a:lnTo>
                  <a:pt x="789" y="540"/>
                </a:lnTo>
                <a:lnTo>
                  <a:pt x="789" y="541"/>
                </a:lnTo>
                <a:lnTo>
                  <a:pt x="790" y="539"/>
                </a:lnTo>
                <a:lnTo>
                  <a:pt x="790" y="540"/>
                </a:lnTo>
                <a:lnTo>
                  <a:pt x="791" y="540"/>
                </a:lnTo>
                <a:lnTo>
                  <a:pt x="791" y="540"/>
                </a:lnTo>
                <a:lnTo>
                  <a:pt x="792" y="540"/>
                </a:lnTo>
                <a:lnTo>
                  <a:pt x="792" y="540"/>
                </a:lnTo>
                <a:lnTo>
                  <a:pt x="793" y="539"/>
                </a:lnTo>
                <a:lnTo>
                  <a:pt x="793" y="540"/>
                </a:lnTo>
                <a:lnTo>
                  <a:pt x="794" y="540"/>
                </a:lnTo>
                <a:lnTo>
                  <a:pt x="794" y="540"/>
                </a:lnTo>
                <a:lnTo>
                  <a:pt x="795" y="540"/>
                </a:lnTo>
                <a:lnTo>
                  <a:pt x="795" y="540"/>
                </a:lnTo>
                <a:lnTo>
                  <a:pt x="796" y="539"/>
                </a:lnTo>
                <a:lnTo>
                  <a:pt x="796" y="540"/>
                </a:lnTo>
                <a:lnTo>
                  <a:pt x="797" y="539"/>
                </a:lnTo>
                <a:lnTo>
                  <a:pt x="797" y="540"/>
                </a:lnTo>
                <a:lnTo>
                  <a:pt x="798" y="539"/>
                </a:lnTo>
                <a:lnTo>
                  <a:pt x="798" y="541"/>
                </a:lnTo>
                <a:lnTo>
                  <a:pt x="799" y="540"/>
                </a:lnTo>
                <a:lnTo>
                  <a:pt x="799" y="540"/>
                </a:lnTo>
                <a:lnTo>
                  <a:pt x="800" y="540"/>
                </a:lnTo>
                <a:lnTo>
                  <a:pt x="800" y="540"/>
                </a:lnTo>
                <a:lnTo>
                  <a:pt x="801" y="540"/>
                </a:lnTo>
                <a:lnTo>
                  <a:pt x="801" y="541"/>
                </a:lnTo>
                <a:lnTo>
                  <a:pt x="802" y="540"/>
                </a:lnTo>
                <a:lnTo>
                  <a:pt x="802" y="541"/>
                </a:lnTo>
                <a:lnTo>
                  <a:pt x="803" y="540"/>
                </a:lnTo>
                <a:lnTo>
                  <a:pt x="803" y="541"/>
                </a:lnTo>
                <a:lnTo>
                  <a:pt x="804" y="540"/>
                </a:lnTo>
                <a:lnTo>
                  <a:pt x="804" y="540"/>
                </a:lnTo>
                <a:lnTo>
                  <a:pt x="805" y="540"/>
                </a:lnTo>
                <a:lnTo>
                  <a:pt x="805" y="541"/>
                </a:lnTo>
                <a:lnTo>
                  <a:pt x="806" y="540"/>
                </a:lnTo>
                <a:lnTo>
                  <a:pt x="806" y="540"/>
                </a:lnTo>
                <a:lnTo>
                  <a:pt x="807" y="540"/>
                </a:lnTo>
                <a:lnTo>
                  <a:pt x="807" y="540"/>
                </a:lnTo>
                <a:lnTo>
                  <a:pt x="808" y="540"/>
                </a:lnTo>
                <a:lnTo>
                  <a:pt x="808" y="540"/>
                </a:lnTo>
                <a:lnTo>
                  <a:pt x="809" y="540"/>
                </a:lnTo>
                <a:lnTo>
                  <a:pt x="809" y="541"/>
                </a:lnTo>
                <a:lnTo>
                  <a:pt x="810" y="540"/>
                </a:lnTo>
                <a:lnTo>
                  <a:pt x="810" y="541"/>
                </a:lnTo>
                <a:lnTo>
                  <a:pt x="811" y="540"/>
                </a:lnTo>
                <a:lnTo>
                  <a:pt x="811" y="541"/>
                </a:lnTo>
                <a:lnTo>
                  <a:pt x="812" y="540"/>
                </a:lnTo>
                <a:lnTo>
                  <a:pt x="812" y="541"/>
                </a:lnTo>
                <a:lnTo>
                  <a:pt x="813" y="540"/>
                </a:lnTo>
                <a:lnTo>
                  <a:pt x="813" y="541"/>
                </a:lnTo>
                <a:lnTo>
                  <a:pt x="814" y="540"/>
                </a:lnTo>
                <a:lnTo>
                  <a:pt x="814" y="541"/>
                </a:lnTo>
                <a:lnTo>
                  <a:pt x="815" y="540"/>
                </a:lnTo>
                <a:lnTo>
                  <a:pt x="815" y="541"/>
                </a:lnTo>
                <a:lnTo>
                  <a:pt x="816" y="540"/>
                </a:lnTo>
                <a:lnTo>
                  <a:pt x="816" y="540"/>
                </a:lnTo>
                <a:lnTo>
                  <a:pt x="817" y="540"/>
                </a:lnTo>
                <a:lnTo>
                  <a:pt x="817" y="541"/>
                </a:lnTo>
                <a:lnTo>
                  <a:pt x="818" y="540"/>
                </a:lnTo>
                <a:lnTo>
                  <a:pt x="818" y="541"/>
                </a:lnTo>
                <a:lnTo>
                  <a:pt x="819" y="540"/>
                </a:lnTo>
                <a:lnTo>
                  <a:pt x="819" y="541"/>
                </a:lnTo>
                <a:lnTo>
                  <a:pt x="820" y="540"/>
                </a:lnTo>
                <a:lnTo>
                  <a:pt x="820" y="541"/>
                </a:lnTo>
                <a:lnTo>
                  <a:pt x="821" y="540"/>
                </a:lnTo>
                <a:lnTo>
                  <a:pt x="821" y="542"/>
                </a:lnTo>
                <a:lnTo>
                  <a:pt x="822" y="540"/>
                </a:lnTo>
                <a:lnTo>
                  <a:pt x="822" y="541"/>
                </a:lnTo>
                <a:lnTo>
                  <a:pt x="823" y="541"/>
                </a:lnTo>
                <a:lnTo>
                  <a:pt x="823" y="542"/>
                </a:lnTo>
                <a:lnTo>
                  <a:pt x="824" y="541"/>
                </a:lnTo>
                <a:lnTo>
                  <a:pt x="824" y="541"/>
                </a:lnTo>
                <a:lnTo>
                  <a:pt x="825" y="541"/>
                </a:lnTo>
                <a:lnTo>
                  <a:pt x="825" y="542"/>
                </a:lnTo>
                <a:lnTo>
                  <a:pt x="826" y="541"/>
                </a:lnTo>
                <a:lnTo>
                  <a:pt x="826" y="542"/>
                </a:lnTo>
                <a:lnTo>
                  <a:pt x="827" y="541"/>
                </a:lnTo>
                <a:lnTo>
                  <a:pt x="827" y="542"/>
                </a:lnTo>
                <a:lnTo>
                  <a:pt x="828" y="541"/>
                </a:lnTo>
                <a:lnTo>
                  <a:pt x="828" y="541"/>
                </a:lnTo>
                <a:lnTo>
                  <a:pt x="829" y="541"/>
                </a:lnTo>
                <a:lnTo>
                  <a:pt x="829" y="542"/>
                </a:lnTo>
                <a:lnTo>
                  <a:pt x="830" y="542"/>
                </a:lnTo>
                <a:lnTo>
                  <a:pt x="830" y="542"/>
                </a:lnTo>
                <a:lnTo>
                  <a:pt x="831" y="541"/>
                </a:lnTo>
                <a:lnTo>
                  <a:pt x="831" y="542"/>
                </a:lnTo>
                <a:lnTo>
                  <a:pt x="832" y="541"/>
                </a:lnTo>
                <a:lnTo>
                  <a:pt x="832" y="542"/>
                </a:lnTo>
                <a:lnTo>
                  <a:pt x="833" y="541"/>
                </a:lnTo>
                <a:lnTo>
                  <a:pt x="833" y="542"/>
                </a:lnTo>
                <a:lnTo>
                  <a:pt x="834" y="541"/>
                </a:lnTo>
                <a:lnTo>
                  <a:pt x="834" y="542"/>
                </a:lnTo>
                <a:lnTo>
                  <a:pt x="835" y="541"/>
                </a:lnTo>
                <a:lnTo>
                  <a:pt x="835" y="542"/>
                </a:lnTo>
                <a:lnTo>
                  <a:pt x="836" y="541"/>
                </a:lnTo>
                <a:lnTo>
                  <a:pt x="836" y="542"/>
                </a:lnTo>
                <a:lnTo>
                  <a:pt x="837" y="541"/>
                </a:lnTo>
                <a:lnTo>
                  <a:pt x="837" y="542"/>
                </a:lnTo>
                <a:lnTo>
                  <a:pt x="838" y="541"/>
                </a:lnTo>
                <a:lnTo>
                  <a:pt x="838" y="542"/>
                </a:lnTo>
                <a:lnTo>
                  <a:pt x="839" y="541"/>
                </a:lnTo>
                <a:lnTo>
                  <a:pt x="839" y="541"/>
                </a:lnTo>
                <a:lnTo>
                  <a:pt x="840" y="541"/>
                </a:lnTo>
                <a:lnTo>
                  <a:pt x="840" y="541"/>
                </a:lnTo>
                <a:lnTo>
                  <a:pt x="841" y="541"/>
                </a:lnTo>
                <a:lnTo>
                  <a:pt x="841" y="542"/>
                </a:lnTo>
                <a:lnTo>
                  <a:pt x="842" y="541"/>
                </a:lnTo>
                <a:lnTo>
                  <a:pt x="842" y="541"/>
                </a:lnTo>
                <a:lnTo>
                  <a:pt x="843" y="541"/>
                </a:lnTo>
                <a:lnTo>
                  <a:pt x="843" y="542"/>
                </a:lnTo>
                <a:lnTo>
                  <a:pt x="844" y="541"/>
                </a:lnTo>
                <a:lnTo>
                  <a:pt x="844" y="541"/>
                </a:lnTo>
                <a:lnTo>
                  <a:pt x="845" y="541"/>
                </a:lnTo>
                <a:lnTo>
                  <a:pt x="845" y="542"/>
                </a:lnTo>
                <a:lnTo>
                  <a:pt x="846" y="541"/>
                </a:lnTo>
                <a:lnTo>
                  <a:pt x="846" y="542"/>
                </a:lnTo>
                <a:lnTo>
                  <a:pt x="847" y="541"/>
                </a:lnTo>
                <a:lnTo>
                  <a:pt x="847" y="542"/>
                </a:lnTo>
                <a:lnTo>
                  <a:pt x="848" y="541"/>
                </a:lnTo>
                <a:lnTo>
                  <a:pt x="848" y="542"/>
                </a:lnTo>
                <a:lnTo>
                  <a:pt x="849" y="541"/>
                </a:lnTo>
                <a:lnTo>
                  <a:pt x="849" y="542"/>
                </a:lnTo>
                <a:lnTo>
                  <a:pt x="850" y="541"/>
                </a:lnTo>
                <a:lnTo>
                  <a:pt x="850" y="542"/>
                </a:lnTo>
                <a:lnTo>
                  <a:pt x="851" y="541"/>
                </a:lnTo>
                <a:lnTo>
                  <a:pt x="851" y="541"/>
                </a:lnTo>
                <a:lnTo>
                  <a:pt x="852" y="541"/>
                </a:lnTo>
                <a:lnTo>
                  <a:pt x="852" y="541"/>
                </a:lnTo>
                <a:lnTo>
                  <a:pt x="853" y="540"/>
                </a:lnTo>
                <a:lnTo>
                  <a:pt x="853" y="542"/>
                </a:lnTo>
                <a:lnTo>
                  <a:pt x="854" y="540"/>
                </a:lnTo>
                <a:lnTo>
                  <a:pt x="854" y="541"/>
                </a:lnTo>
                <a:lnTo>
                  <a:pt x="855" y="541"/>
                </a:lnTo>
                <a:lnTo>
                  <a:pt x="855" y="541"/>
                </a:lnTo>
                <a:lnTo>
                  <a:pt x="856" y="541"/>
                </a:lnTo>
                <a:lnTo>
                  <a:pt x="856" y="541"/>
                </a:lnTo>
                <a:lnTo>
                  <a:pt x="857" y="541"/>
                </a:lnTo>
                <a:lnTo>
                  <a:pt x="857" y="542"/>
                </a:lnTo>
                <a:lnTo>
                  <a:pt x="858" y="541"/>
                </a:lnTo>
                <a:lnTo>
                  <a:pt x="858" y="542"/>
                </a:lnTo>
                <a:lnTo>
                  <a:pt x="859" y="541"/>
                </a:lnTo>
                <a:lnTo>
                  <a:pt x="859" y="541"/>
                </a:lnTo>
                <a:lnTo>
                  <a:pt x="860" y="541"/>
                </a:lnTo>
                <a:lnTo>
                  <a:pt x="860" y="541"/>
                </a:lnTo>
                <a:lnTo>
                  <a:pt x="861" y="540"/>
                </a:lnTo>
                <a:lnTo>
                  <a:pt x="861" y="542"/>
                </a:lnTo>
                <a:lnTo>
                  <a:pt x="862" y="540"/>
                </a:lnTo>
                <a:lnTo>
                  <a:pt x="862" y="541"/>
                </a:lnTo>
                <a:lnTo>
                  <a:pt x="863" y="541"/>
                </a:lnTo>
                <a:lnTo>
                  <a:pt x="863" y="542"/>
                </a:lnTo>
                <a:lnTo>
                  <a:pt x="864" y="541"/>
                </a:lnTo>
                <a:lnTo>
                  <a:pt x="864" y="542"/>
                </a:lnTo>
                <a:lnTo>
                  <a:pt x="865" y="541"/>
                </a:lnTo>
                <a:lnTo>
                  <a:pt x="865" y="542"/>
                </a:lnTo>
                <a:lnTo>
                  <a:pt x="866" y="541"/>
                </a:lnTo>
                <a:lnTo>
                  <a:pt x="866" y="542"/>
                </a:lnTo>
                <a:lnTo>
                  <a:pt x="867" y="541"/>
                </a:lnTo>
                <a:lnTo>
                  <a:pt x="867" y="542"/>
                </a:lnTo>
                <a:lnTo>
                  <a:pt x="868" y="541"/>
                </a:lnTo>
                <a:lnTo>
                  <a:pt x="868" y="542"/>
                </a:lnTo>
                <a:lnTo>
                  <a:pt x="869" y="541"/>
                </a:lnTo>
                <a:lnTo>
                  <a:pt x="869" y="541"/>
                </a:lnTo>
                <a:lnTo>
                  <a:pt x="870" y="540"/>
                </a:lnTo>
                <a:lnTo>
                  <a:pt x="870" y="541"/>
                </a:lnTo>
                <a:lnTo>
                  <a:pt x="871" y="541"/>
                </a:lnTo>
                <a:lnTo>
                  <a:pt x="871" y="541"/>
                </a:lnTo>
                <a:lnTo>
                  <a:pt x="872" y="540"/>
                </a:lnTo>
                <a:lnTo>
                  <a:pt x="872" y="541"/>
                </a:lnTo>
                <a:lnTo>
                  <a:pt x="873" y="540"/>
                </a:lnTo>
                <a:lnTo>
                  <a:pt x="873" y="542"/>
                </a:lnTo>
                <a:lnTo>
                  <a:pt x="874" y="540"/>
                </a:lnTo>
                <a:lnTo>
                  <a:pt x="874" y="541"/>
                </a:lnTo>
                <a:lnTo>
                  <a:pt x="875" y="541"/>
                </a:lnTo>
                <a:lnTo>
                  <a:pt x="875" y="542"/>
                </a:lnTo>
                <a:lnTo>
                  <a:pt x="876" y="540"/>
                </a:lnTo>
                <a:lnTo>
                  <a:pt x="876" y="541"/>
                </a:lnTo>
                <a:lnTo>
                  <a:pt x="877" y="541"/>
                </a:lnTo>
                <a:lnTo>
                  <a:pt x="877" y="541"/>
                </a:lnTo>
                <a:lnTo>
                  <a:pt x="878" y="541"/>
                </a:lnTo>
                <a:lnTo>
                  <a:pt x="878" y="541"/>
                </a:lnTo>
                <a:lnTo>
                  <a:pt x="879" y="541"/>
                </a:lnTo>
                <a:lnTo>
                  <a:pt x="879" y="541"/>
                </a:lnTo>
                <a:lnTo>
                  <a:pt x="880" y="541"/>
                </a:lnTo>
                <a:lnTo>
                  <a:pt x="880" y="541"/>
                </a:lnTo>
                <a:lnTo>
                  <a:pt x="881" y="541"/>
                </a:lnTo>
                <a:lnTo>
                  <a:pt x="881" y="542"/>
                </a:lnTo>
                <a:lnTo>
                  <a:pt x="882" y="541"/>
                </a:lnTo>
                <a:lnTo>
                  <a:pt x="882" y="541"/>
                </a:lnTo>
                <a:lnTo>
                  <a:pt x="883" y="540"/>
                </a:lnTo>
                <a:lnTo>
                  <a:pt x="883" y="541"/>
                </a:lnTo>
                <a:lnTo>
                  <a:pt x="884" y="541"/>
                </a:lnTo>
                <a:lnTo>
                  <a:pt x="884" y="541"/>
                </a:lnTo>
                <a:lnTo>
                  <a:pt x="885" y="540"/>
                </a:lnTo>
                <a:lnTo>
                  <a:pt x="885" y="541"/>
                </a:lnTo>
                <a:lnTo>
                  <a:pt x="886" y="540"/>
                </a:lnTo>
                <a:lnTo>
                  <a:pt x="886" y="541"/>
                </a:lnTo>
                <a:lnTo>
                  <a:pt x="887" y="541"/>
                </a:lnTo>
                <a:lnTo>
                  <a:pt x="887" y="542"/>
                </a:lnTo>
                <a:lnTo>
                  <a:pt x="888" y="541"/>
                </a:lnTo>
                <a:lnTo>
                  <a:pt x="888" y="541"/>
                </a:lnTo>
                <a:lnTo>
                  <a:pt x="889" y="541"/>
                </a:lnTo>
                <a:lnTo>
                  <a:pt x="889" y="542"/>
                </a:lnTo>
                <a:lnTo>
                  <a:pt x="890" y="541"/>
                </a:lnTo>
                <a:lnTo>
                  <a:pt x="890" y="541"/>
                </a:lnTo>
                <a:lnTo>
                  <a:pt x="891" y="540"/>
                </a:lnTo>
                <a:lnTo>
                  <a:pt x="891" y="541"/>
                </a:lnTo>
                <a:lnTo>
                  <a:pt x="892" y="540"/>
                </a:lnTo>
                <a:lnTo>
                  <a:pt x="892" y="541"/>
                </a:lnTo>
                <a:lnTo>
                  <a:pt x="893" y="541"/>
                </a:lnTo>
                <a:lnTo>
                  <a:pt x="893" y="541"/>
                </a:lnTo>
                <a:lnTo>
                  <a:pt x="894" y="541"/>
                </a:lnTo>
                <a:lnTo>
                  <a:pt x="894" y="541"/>
                </a:lnTo>
                <a:lnTo>
                  <a:pt x="895" y="540"/>
                </a:lnTo>
                <a:lnTo>
                  <a:pt x="895" y="541"/>
                </a:lnTo>
                <a:lnTo>
                  <a:pt x="896" y="540"/>
                </a:lnTo>
                <a:lnTo>
                  <a:pt x="896" y="541"/>
                </a:lnTo>
                <a:lnTo>
                  <a:pt x="897" y="541"/>
                </a:lnTo>
                <a:lnTo>
                  <a:pt x="897" y="541"/>
                </a:lnTo>
                <a:lnTo>
                  <a:pt x="898" y="541"/>
                </a:lnTo>
                <a:lnTo>
                  <a:pt x="898" y="541"/>
                </a:lnTo>
                <a:lnTo>
                  <a:pt x="899" y="541"/>
                </a:lnTo>
                <a:lnTo>
                  <a:pt x="899" y="541"/>
                </a:lnTo>
                <a:lnTo>
                  <a:pt x="900" y="541"/>
                </a:lnTo>
                <a:lnTo>
                  <a:pt x="900" y="541"/>
                </a:lnTo>
                <a:lnTo>
                  <a:pt x="901" y="540"/>
                </a:lnTo>
                <a:lnTo>
                  <a:pt x="901" y="541"/>
                </a:lnTo>
                <a:lnTo>
                  <a:pt x="902" y="541"/>
                </a:lnTo>
                <a:lnTo>
                  <a:pt x="902" y="541"/>
                </a:lnTo>
                <a:lnTo>
                  <a:pt x="903" y="540"/>
                </a:lnTo>
                <a:lnTo>
                  <a:pt x="903" y="542"/>
                </a:lnTo>
                <a:lnTo>
                  <a:pt x="904" y="541"/>
                </a:lnTo>
                <a:lnTo>
                  <a:pt x="904" y="542"/>
                </a:lnTo>
                <a:lnTo>
                  <a:pt x="905" y="540"/>
                </a:lnTo>
                <a:lnTo>
                  <a:pt x="905" y="541"/>
                </a:lnTo>
                <a:lnTo>
                  <a:pt x="906" y="541"/>
                </a:lnTo>
                <a:lnTo>
                  <a:pt x="906" y="541"/>
                </a:lnTo>
                <a:lnTo>
                  <a:pt x="907" y="541"/>
                </a:lnTo>
                <a:lnTo>
                  <a:pt x="907" y="542"/>
                </a:lnTo>
                <a:lnTo>
                  <a:pt x="908" y="541"/>
                </a:lnTo>
                <a:lnTo>
                  <a:pt x="908" y="541"/>
                </a:lnTo>
                <a:lnTo>
                  <a:pt x="909" y="541"/>
                </a:lnTo>
                <a:lnTo>
                  <a:pt x="909" y="542"/>
                </a:lnTo>
                <a:lnTo>
                  <a:pt x="910" y="541"/>
                </a:lnTo>
                <a:lnTo>
                  <a:pt x="910" y="541"/>
                </a:lnTo>
                <a:lnTo>
                  <a:pt x="911" y="541"/>
                </a:lnTo>
                <a:lnTo>
                  <a:pt x="911" y="541"/>
                </a:lnTo>
                <a:lnTo>
                  <a:pt x="912" y="541"/>
                </a:lnTo>
                <a:lnTo>
                  <a:pt x="912" y="542"/>
                </a:lnTo>
                <a:lnTo>
                  <a:pt x="913" y="541"/>
                </a:lnTo>
                <a:lnTo>
                  <a:pt x="913" y="542"/>
                </a:lnTo>
                <a:lnTo>
                  <a:pt x="914" y="541"/>
                </a:lnTo>
                <a:lnTo>
                  <a:pt x="914" y="542"/>
                </a:lnTo>
                <a:lnTo>
                  <a:pt x="915" y="541"/>
                </a:lnTo>
                <a:lnTo>
                  <a:pt x="915" y="542"/>
                </a:lnTo>
                <a:lnTo>
                  <a:pt x="916" y="541"/>
                </a:lnTo>
                <a:lnTo>
                  <a:pt x="916" y="542"/>
                </a:lnTo>
                <a:lnTo>
                  <a:pt x="917" y="541"/>
                </a:lnTo>
                <a:lnTo>
                  <a:pt x="917" y="542"/>
                </a:lnTo>
                <a:lnTo>
                  <a:pt x="918" y="541"/>
                </a:lnTo>
                <a:lnTo>
                  <a:pt x="918" y="542"/>
                </a:lnTo>
                <a:lnTo>
                  <a:pt x="919" y="541"/>
                </a:lnTo>
                <a:lnTo>
                  <a:pt x="919" y="541"/>
                </a:lnTo>
                <a:lnTo>
                  <a:pt x="920" y="541"/>
                </a:lnTo>
                <a:lnTo>
                  <a:pt x="920" y="542"/>
                </a:lnTo>
                <a:lnTo>
                  <a:pt x="921" y="541"/>
                </a:lnTo>
                <a:lnTo>
                  <a:pt x="921" y="542"/>
                </a:lnTo>
                <a:lnTo>
                  <a:pt x="922" y="541"/>
                </a:lnTo>
                <a:lnTo>
                  <a:pt x="922" y="542"/>
                </a:lnTo>
                <a:lnTo>
                  <a:pt x="923" y="541"/>
                </a:lnTo>
                <a:lnTo>
                  <a:pt x="923" y="542"/>
                </a:lnTo>
              </a:path>
            </a:pathLst>
          </a:custGeom>
          <a:noFill/>
          <a:ln w="0">
            <a:solidFill>
              <a:srgbClr val="0000FF"/>
            </a:solidFill>
            <a:prstDash val="solid"/>
            <a:round/>
            <a:headEnd/>
            <a:tailEnd/>
          </a:ln>
        </p:spPr>
        <p:txBody>
          <a:bodyPr/>
          <a:lstStyle/>
          <a:p>
            <a:endParaRPr lang="it-IT"/>
          </a:p>
        </p:txBody>
      </p:sp>
      <p:sp>
        <p:nvSpPr>
          <p:cNvPr id="9453" name="Rectangle 237"/>
          <p:cNvSpPr>
            <a:spLocks noChangeArrowheads="1"/>
          </p:cNvSpPr>
          <p:nvPr/>
        </p:nvSpPr>
        <p:spPr bwMode="auto">
          <a:xfrm>
            <a:off x="5994400" y="4024313"/>
            <a:ext cx="411163" cy="366712"/>
          </a:xfrm>
          <a:prstGeom prst="rect">
            <a:avLst/>
          </a:prstGeom>
          <a:noFill/>
          <a:ln w="9525">
            <a:noFill/>
            <a:miter lim="800000"/>
            <a:headEnd/>
            <a:tailEnd/>
          </a:ln>
          <a:effectLst/>
        </p:spPr>
        <p:txBody>
          <a:bodyPr wrap="none">
            <a:spAutoFit/>
          </a:bodyPr>
          <a:lstStyle/>
          <a:p>
            <a:r>
              <a:rPr lang="it-IT" b="1">
                <a:solidFill>
                  <a:srgbClr val="000099"/>
                </a:solidFill>
              </a:rPr>
              <a:t>RI</a:t>
            </a:r>
          </a:p>
        </p:txBody>
      </p:sp>
      <p:sp>
        <p:nvSpPr>
          <p:cNvPr id="9454" name="Rectangle 238"/>
          <p:cNvSpPr>
            <a:spLocks noChangeArrowheads="1"/>
          </p:cNvSpPr>
          <p:nvPr/>
        </p:nvSpPr>
        <p:spPr bwMode="auto">
          <a:xfrm>
            <a:off x="2700338" y="4981575"/>
            <a:ext cx="476250" cy="366713"/>
          </a:xfrm>
          <a:prstGeom prst="rect">
            <a:avLst/>
          </a:prstGeom>
          <a:noFill/>
          <a:ln w="9525">
            <a:noFill/>
            <a:miter lim="800000"/>
            <a:headEnd/>
            <a:tailEnd/>
          </a:ln>
          <a:effectLst/>
        </p:spPr>
        <p:txBody>
          <a:bodyPr wrap="none">
            <a:spAutoFit/>
          </a:bodyPr>
          <a:lstStyle/>
          <a:p>
            <a:r>
              <a:rPr lang="it-IT" b="1">
                <a:solidFill>
                  <a:srgbClr val="000099"/>
                </a:solidFill>
              </a:rPr>
              <a:t>LS</a:t>
            </a:r>
          </a:p>
        </p:txBody>
      </p:sp>
      <p:sp>
        <p:nvSpPr>
          <p:cNvPr id="9455" name="Rectangle 239"/>
          <p:cNvSpPr>
            <a:spLocks noChangeArrowheads="1"/>
          </p:cNvSpPr>
          <p:nvPr/>
        </p:nvSpPr>
        <p:spPr bwMode="auto">
          <a:xfrm>
            <a:off x="3705225" y="5037138"/>
            <a:ext cx="501650" cy="366712"/>
          </a:xfrm>
          <a:prstGeom prst="rect">
            <a:avLst/>
          </a:prstGeom>
          <a:noFill/>
          <a:ln w="9525">
            <a:noFill/>
            <a:miter lim="800000"/>
            <a:headEnd/>
            <a:tailEnd/>
          </a:ln>
          <a:effectLst/>
        </p:spPr>
        <p:txBody>
          <a:bodyPr wrap="none">
            <a:spAutoFit/>
          </a:bodyPr>
          <a:lstStyle/>
          <a:p>
            <a:r>
              <a:rPr lang="it-IT" b="1">
                <a:solidFill>
                  <a:srgbClr val="000099"/>
                </a:solidFill>
              </a:rPr>
              <a:t>DP</a:t>
            </a:r>
          </a:p>
        </p:txBody>
      </p:sp>
      <p:sp>
        <p:nvSpPr>
          <p:cNvPr id="9456" name="Line 240"/>
          <p:cNvSpPr>
            <a:spLocks noChangeShapeType="1"/>
          </p:cNvSpPr>
          <p:nvPr/>
        </p:nvSpPr>
        <p:spPr bwMode="auto">
          <a:xfrm>
            <a:off x="2700338" y="3406774"/>
            <a:ext cx="853090" cy="1095777"/>
          </a:xfrm>
          <a:prstGeom prst="line">
            <a:avLst/>
          </a:prstGeom>
          <a:noFill/>
          <a:ln w="9525">
            <a:solidFill>
              <a:schemeClr val="tx1"/>
            </a:solidFill>
            <a:round/>
            <a:headEnd/>
            <a:tailEnd type="triangle" w="med" len="med"/>
          </a:ln>
          <a:effectLst/>
        </p:spPr>
        <p:txBody>
          <a:bodyPr/>
          <a:lstStyle/>
          <a:p>
            <a:endParaRPr lang="it-IT"/>
          </a:p>
        </p:txBody>
      </p:sp>
      <p:sp>
        <p:nvSpPr>
          <p:cNvPr id="9457" name="Text Box 241"/>
          <p:cNvSpPr txBox="1">
            <a:spLocks noChangeArrowheads="1"/>
          </p:cNvSpPr>
          <p:nvPr/>
        </p:nvSpPr>
        <p:spPr bwMode="auto">
          <a:xfrm>
            <a:off x="1311275" y="280988"/>
            <a:ext cx="4816475" cy="457200"/>
          </a:xfrm>
          <a:prstGeom prst="rect">
            <a:avLst/>
          </a:prstGeom>
          <a:noFill/>
          <a:ln w="9525">
            <a:noFill/>
            <a:miter lim="800000"/>
            <a:headEnd/>
            <a:tailEnd/>
          </a:ln>
          <a:effectLst/>
        </p:spPr>
        <p:txBody>
          <a:bodyPr wrap="none">
            <a:spAutoFit/>
          </a:bodyPr>
          <a:lstStyle/>
          <a:p>
            <a:pPr eaLnBrk="0" hangingPunct="0"/>
            <a:r>
              <a:rPr lang="en-GB" sz="2400" b="1">
                <a:solidFill>
                  <a:srgbClr val="000099"/>
                </a:solidFill>
                <a:latin typeface="Times New Roman" pitchFamily="18" charset="0"/>
              </a:rPr>
              <a:t>TDA responses of a polysaccharide</a:t>
            </a:r>
            <a:r>
              <a:rPr lang="it-IT" sz="2400" b="1">
                <a:solidFill>
                  <a:srgbClr val="000099"/>
                </a:solidFill>
                <a:latin typeface="Times New Roman" pitchFamily="18" charset="0"/>
              </a:rPr>
              <a:t> </a:t>
            </a:r>
          </a:p>
        </p:txBody>
      </p:sp>
      <p:grpSp>
        <p:nvGrpSpPr>
          <p:cNvPr id="2" name="Group 242"/>
          <p:cNvGrpSpPr>
            <a:grpSpLocks/>
          </p:cNvGrpSpPr>
          <p:nvPr/>
        </p:nvGrpSpPr>
        <p:grpSpPr bwMode="auto">
          <a:xfrm>
            <a:off x="8316913" y="5734050"/>
            <a:ext cx="647700" cy="903288"/>
            <a:chOff x="2501" y="2750"/>
            <a:chExt cx="833" cy="1114"/>
          </a:xfrm>
        </p:grpSpPr>
        <p:sp>
          <p:nvSpPr>
            <p:cNvPr id="9459" name="Rectangle 243"/>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9460" name="Object 244"/>
            <p:cNvGraphicFramePr>
              <a:graphicFrameLocks/>
            </p:cNvGraphicFramePr>
            <p:nvPr/>
          </p:nvGraphicFramePr>
          <p:xfrm>
            <a:off x="2561" y="2798"/>
            <a:ext cx="728" cy="1023"/>
          </p:xfrm>
          <a:graphic>
            <a:graphicData uri="http://schemas.openxmlformats.org/presentationml/2006/ole">
              <p:oleObj spid="_x0000_s97282" name="Paint Shop Pro Image" r:id="rId3" imgW="1761840" imgH="2228760" progId="">
                <p:embed/>
              </p:oleObj>
            </a:graphicData>
          </a:graphic>
        </p:graphicFrame>
      </p:grpSp>
      <p:sp>
        <p:nvSpPr>
          <p:cNvPr id="244" name="CasellaDiTesto 243"/>
          <p:cNvSpPr txBox="1"/>
          <p:nvPr/>
        </p:nvSpPr>
        <p:spPr>
          <a:xfrm>
            <a:off x="2002420" y="3020991"/>
            <a:ext cx="1377388" cy="369332"/>
          </a:xfrm>
          <a:prstGeom prst="rect">
            <a:avLst/>
          </a:prstGeom>
          <a:noFill/>
        </p:spPr>
        <p:txBody>
          <a:bodyPr wrap="square" rtlCol="0">
            <a:spAutoFit/>
          </a:bodyPr>
          <a:lstStyle/>
          <a:p>
            <a:r>
              <a:rPr lang="it-IT" dirty="0" smtClean="0"/>
              <a:t>Aggregato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52"/>
                                        </p:tgtEl>
                                        <p:attrNameLst>
                                          <p:attrName>style.visibility</p:attrName>
                                        </p:attrNameLst>
                                      </p:cBhvr>
                                      <p:to>
                                        <p:strVal val="visible"/>
                                      </p:to>
                                    </p:set>
                                    <p:animEffect transition="in" filter="fade">
                                      <p:cBhvr>
                                        <p:cTn id="7" dur="2000"/>
                                        <p:tgtEl>
                                          <p:spTgt spid="94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55"/>
                                        </p:tgtEl>
                                        <p:attrNameLst>
                                          <p:attrName>style.visibility</p:attrName>
                                        </p:attrNameLst>
                                      </p:cBhvr>
                                      <p:to>
                                        <p:strVal val="visible"/>
                                      </p:to>
                                    </p:set>
                                    <p:animEffect transition="in" filter="fade">
                                      <p:cBhvr>
                                        <p:cTn id="10" dur="2000"/>
                                        <p:tgtEl>
                                          <p:spTgt spid="94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451"/>
                                        </p:tgtEl>
                                        <p:attrNameLst>
                                          <p:attrName>style.visibility</p:attrName>
                                        </p:attrNameLst>
                                      </p:cBhvr>
                                      <p:to>
                                        <p:strVal val="visible"/>
                                      </p:to>
                                    </p:set>
                                    <p:animEffect transition="in" filter="fade">
                                      <p:cBhvr>
                                        <p:cTn id="15" dur="2000"/>
                                        <p:tgtEl>
                                          <p:spTgt spid="94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456"/>
                                        </p:tgtEl>
                                        <p:attrNameLst>
                                          <p:attrName>style.visibility</p:attrName>
                                        </p:attrNameLst>
                                      </p:cBhvr>
                                      <p:to>
                                        <p:strVal val="visible"/>
                                      </p:to>
                                    </p:set>
                                    <p:animEffect transition="in" filter="fade">
                                      <p:cBhvr>
                                        <p:cTn id="18" dur="2000"/>
                                        <p:tgtEl>
                                          <p:spTgt spid="94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454"/>
                                        </p:tgtEl>
                                        <p:attrNameLst>
                                          <p:attrName>style.visibility</p:attrName>
                                        </p:attrNameLst>
                                      </p:cBhvr>
                                      <p:to>
                                        <p:strVal val="visible"/>
                                      </p:to>
                                    </p:set>
                                    <p:animEffect transition="in" filter="fade">
                                      <p:cBhvr>
                                        <p:cTn id="21" dur="2000"/>
                                        <p:tgtEl>
                                          <p:spTgt spid="94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4"/>
                                        </p:tgtEl>
                                        <p:attrNameLst>
                                          <p:attrName>style.visibility</p:attrName>
                                        </p:attrNameLst>
                                      </p:cBhvr>
                                      <p:to>
                                        <p:strVal val="visible"/>
                                      </p:to>
                                    </p:set>
                                    <p:animEffect transition="in" filter="fade">
                                      <p:cBhvr>
                                        <p:cTn id="24" dur="2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 grpId="0" animBg="1"/>
      <p:bldP spid="9452" grpId="0" animBg="1"/>
      <p:bldP spid="9454" grpId="0"/>
      <p:bldP spid="9455" grpId="0"/>
      <p:bldP spid="9456" grpId="0" animBg="1"/>
      <p:bldP spid="2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3"/>
          <a:srcRect/>
          <a:stretch>
            <a:fillRect/>
          </a:stretch>
        </p:blipFill>
        <p:spPr bwMode="auto">
          <a:xfrm>
            <a:off x="900113" y="1125538"/>
            <a:ext cx="7272337" cy="5100637"/>
          </a:xfrm>
          <a:prstGeom prst="rect">
            <a:avLst/>
          </a:prstGeom>
          <a:noFill/>
          <a:ln w="9525">
            <a:noFill/>
            <a:miter lim="800000"/>
            <a:headEnd/>
            <a:tailEnd/>
          </a:ln>
          <a:effectLst/>
        </p:spPr>
      </p:pic>
      <p:sp>
        <p:nvSpPr>
          <p:cNvPr id="135171" name="AutoShape 3"/>
          <p:cNvSpPr>
            <a:spLocks noChangeArrowheads="1"/>
          </p:cNvSpPr>
          <p:nvPr/>
        </p:nvSpPr>
        <p:spPr bwMode="auto">
          <a:xfrm rot="-625549">
            <a:off x="3184525" y="4211638"/>
            <a:ext cx="215900" cy="904875"/>
          </a:xfrm>
          <a:prstGeom prst="downArrow">
            <a:avLst>
              <a:gd name="adj1" fmla="val 50000"/>
              <a:gd name="adj2" fmla="val 104779"/>
            </a:avLst>
          </a:prstGeom>
          <a:solidFill>
            <a:srgbClr val="FFFFFF"/>
          </a:solidFill>
          <a:ln w="19050">
            <a:solidFill>
              <a:srgbClr val="0000CC"/>
            </a:solidFill>
            <a:miter lim="800000"/>
            <a:headEnd/>
            <a:tailEnd/>
          </a:ln>
          <a:effectLst/>
        </p:spPr>
        <p:txBody>
          <a:bodyPr wrap="none" anchor="ctr"/>
          <a:lstStyle/>
          <a:p>
            <a:endParaRPr lang="it-IT"/>
          </a:p>
        </p:txBody>
      </p:sp>
      <p:grpSp>
        <p:nvGrpSpPr>
          <p:cNvPr id="2" name="Group 4"/>
          <p:cNvGrpSpPr>
            <a:grpSpLocks/>
          </p:cNvGrpSpPr>
          <p:nvPr/>
        </p:nvGrpSpPr>
        <p:grpSpPr bwMode="auto">
          <a:xfrm>
            <a:off x="2278063" y="3275013"/>
            <a:ext cx="1368425" cy="936625"/>
            <a:chOff x="1435" y="2063"/>
            <a:chExt cx="862" cy="590"/>
          </a:xfrm>
        </p:grpSpPr>
        <p:sp>
          <p:nvSpPr>
            <p:cNvPr id="135173" name="Oval 5"/>
            <p:cNvSpPr>
              <a:spLocks noChangeArrowheads="1"/>
            </p:cNvSpPr>
            <p:nvPr/>
          </p:nvSpPr>
          <p:spPr bwMode="auto">
            <a:xfrm>
              <a:off x="1435" y="2063"/>
              <a:ext cx="862" cy="590"/>
            </a:xfrm>
            <a:prstGeom prst="ellipse">
              <a:avLst/>
            </a:prstGeom>
            <a:solidFill>
              <a:schemeClr val="bg1"/>
            </a:solidFill>
            <a:ln w="19050">
              <a:solidFill>
                <a:srgbClr val="0000CC"/>
              </a:solidFill>
              <a:round/>
              <a:headEnd/>
              <a:tailEnd/>
            </a:ln>
            <a:effectLst/>
          </p:spPr>
          <p:txBody>
            <a:bodyPr wrap="none" anchor="ctr"/>
            <a:lstStyle/>
            <a:p>
              <a:endParaRPr lang="it-IT"/>
            </a:p>
          </p:txBody>
        </p:sp>
        <p:sp>
          <p:nvSpPr>
            <p:cNvPr id="135174" name="Text Box 6"/>
            <p:cNvSpPr txBox="1">
              <a:spLocks noChangeArrowheads="1"/>
            </p:cNvSpPr>
            <p:nvPr/>
          </p:nvSpPr>
          <p:spPr bwMode="auto">
            <a:xfrm>
              <a:off x="1469" y="2096"/>
              <a:ext cx="793" cy="520"/>
            </a:xfrm>
            <a:prstGeom prst="rect">
              <a:avLst/>
            </a:prstGeom>
            <a:noFill/>
            <a:ln w="9525">
              <a:noFill/>
              <a:miter lim="800000"/>
              <a:headEnd/>
              <a:tailEnd/>
            </a:ln>
            <a:effectLst/>
          </p:spPr>
          <p:txBody>
            <a:bodyPr wrap="none">
              <a:spAutoFit/>
            </a:bodyPr>
            <a:lstStyle/>
            <a:p>
              <a:pPr algn="ctr"/>
              <a:r>
                <a:rPr lang="it-IT" sz="1600" b="1">
                  <a:solidFill>
                    <a:srgbClr val="000066"/>
                  </a:solidFill>
                </a:rPr>
                <a:t>HMW</a:t>
              </a:r>
            </a:p>
            <a:p>
              <a:pPr algn="ctr"/>
              <a:r>
                <a:rPr lang="it-IT" sz="1600" b="1">
                  <a:solidFill>
                    <a:srgbClr val="000066"/>
                  </a:solidFill>
                </a:rPr>
                <a:t> polymeric </a:t>
              </a:r>
            </a:p>
            <a:p>
              <a:pPr algn="ctr"/>
              <a:r>
                <a:rPr lang="it-IT" sz="1600" b="1">
                  <a:solidFill>
                    <a:srgbClr val="000066"/>
                  </a:solidFill>
                </a:rPr>
                <a:t>species</a:t>
              </a:r>
            </a:p>
          </p:txBody>
        </p:sp>
      </p:grpSp>
      <p:grpSp>
        <p:nvGrpSpPr>
          <p:cNvPr id="3" name="Group 7"/>
          <p:cNvGrpSpPr>
            <a:grpSpLocks/>
          </p:cNvGrpSpPr>
          <p:nvPr/>
        </p:nvGrpSpPr>
        <p:grpSpPr bwMode="auto">
          <a:xfrm>
            <a:off x="2005013" y="4541838"/>
            <a:ext cx="1200150" cy="617537"/>
            <a:chOff x="1217" y="2913"/>
            <a:chExt cx="756" cy="389"/>
          </a:xfrm>
        </p:grpSpPr>
        <p:sp>
          <p:nvSpPr>
            <p:cNvPr id="135176" name="AutoShape 8" descr="60%"/>
            <p:cNvSpPr>
              <a:spLocks noChangeArrowheads="1"/>
            </p:cNvSpPr>
            <p:nvPr/>
          </p:nvSpPr>
          <p:spPr bwMode="auto">
            <a:xfrm rot="-1170965">
              <a:off x="1597" y="3113"/>
              <a:ext cx="91" cy="189"/>
            </a:xfrm>
            <a:prstGeom prst="downArrow">
              <a:avLst>
                <a:gd name="adj1" fmla="val 50000"/>
                <a:gd name="adj2" fmla="val 51923"/>
              </a:avLst>
            </a:prstGeom>
            <a:pattFill prst="pct60">
              <a:fgClr>
                <a:srgbClr val="62E5EC"/>
              </a:fgClr>
              <a:bgClr>
                <a:schemeClr val="bg1"/>
              </a:bgClr>
            </a:pattFill>
            <a:ln w="9525">
              <a:solidFill>
                <a:srgbClr val="0000CC"/>
              </a:solidFill>
              <a:miter lim="800000"/>
              <a:headEnd/>
              <a:tailEnd/>
            </a:ln>
            <a:effectLst/>
          </p:spPr>
          <p:txBody>
            <a:bodyPr wrap="none" anchor="ctr"/>
            <a:lstStyle/>
            <a:p>
              <a:endParaRPr lang="it-IT"/>
            </a:p>
          </p:txBody>
        </p:sp>
        <p:sp>
          <p:nvSpPr>
            <p:cNvPr id="135177" name="Text Box 9"/>
            <p:cNvSpPr txBox="1">
              <a:spLocks noChangeArrowheads="1"/>
            </p:cNvSpPr>
            <p:nvPr/>
          </p:nvSpPr>
          <p:spPr bwMode="auto">
            <a:xfrm>
              <a:off x="1217" y="2913"/>
              <a:ext cx="756" cy="212"/>
            </a:xfrm>
            <a:prstGeom prst="rect">
              <a:avLst/>
            </a:prstGeom>
            <a:noFill/>
            <a:ln w="9525">
              <a:noFill/>
              <a:miter lim="800000"/>
              <a:headEnd/>
              <a:tailEnd/>
            </a:ln>
            <a:effectLst/>
          </p:spPr>
          <p:txBody>
            <a:bodyPr wrap="none">
              <a:spAutoFit/>
            </a:bodyPr>
            <a:lstStyle/>
            <a:p>
              <a:r>
                <a:rPr lang="it-IT" sz="1600">
                  <a:solidFill>
                    <a:srgbClr val="000066"/>
                  </a:solidFill>
                </a:rPr>
                <a:t>aggregates</a:t>
              </a:r>
            </a:p>
          </p:txBody>
        </p:sp>
      </p:grpSp>
      <p:sp>
        <p:nvSpPr>
          <p:cNvPr id="135178" name="Text Box 10"/>
          <p:cNvSpPr txBox="1">
            <a:spLocks noChangeArrowheads="1"/>
          </p:cNvSpPr>
          <p:nvPr/>
        </p:nvSpPr>
        <p:spPr bwMode="auto">
          <a:xfrm>
            <a:off x="2514600" y="428625"/>
            <a:ext cx="5066195" cy="338554"/>
          </a:xfrm>
          <a:prstGeom prst="rect">
            <a:avLst/>
          </a:prstGeom>
          <a:noFill/>
          <a:ln w="9525">
            <a:noFill/>
            <a:miter lim="800000"/>
            <a:headEnd/>
            <a:tailEnd/>
          </a:ln>
          <a:effectLst/>
        </p:spPr>
        <p:txBody>
          <a:bodyPr wrap="none">
            <a:spAutoFit/>
          </a:bodyPr>
          <a:lstStyle/>
          <a:p>
            <a:pPr algn="ctr"/>
            <a:r>
              <a:rPr lang="it-IT" sz="1600" b="1" dirty="0"/>
              <a:t>HP-SEC/TDA </a:t>
            </a:r>
            <a:r>
              <a:rPr lang="it-IT" sz="1600" b="1" dirty="0" err="1"/>
              <a:t>chromatograms</a:t>
            </a:r>
            <a:r>
              <a:rPr lang="it-IT" sz="1600" b="1" dirty="0"/>
              <a:t> </a:t>
            </a:r>
            <a:r>
              <a:rPr lang="it-IT" sz="1600" b="1" dirty="0" err="1"/>
              <a:t>of</a:t>
            </a:r>
            <a:r>
              <a:rPr lang="it-IT" sz="1600" b="1" dirty="0"/>
              <a:t> </a:t>
            </a:r>
            <a:r>
              <a:rPr lang="it-IT" sz="1600" b="1" dirty="0" smtClean="0"/>
              <a:t> a </a:t>
            </a:r>
            <a:r>
              <a:rPr lang="it-IT" sz="1600" b="1" dirty="0" err="1" smtClean="0"/>
              <a:t>polysaccharide</a:t>
            </a:r>
            <a:endParaRPr lang="it-IT" sz="1600" b="1" baseline="-25000" dirty="0"/>
          </a:p>
        </p:txBody>
      </p:sp>
      <p:sp>
        <p:nvSpPr>
          <p:cNvPr id="135179" name="Text Box 11"/>
          <p:cNvSpPr txBox="1">
            <a:spLocks noChangeArrowheads="1"/>
          </p:cNvSpPr>
          <p:nvPr/>
        </p:nvSpPr>
        <p:spPr bwMode="auto">
          <a:xfrm>
            <a:off x="5835650" y="1268413"/>
            <a:ext cx="1166813" cy="946150"/>
          </a:xfrm>
          <a:prstGeom prst="rect">
            <a:avLst/>
          </a:prstGeom>
          <a:noFill/>
          <a:ln w="9525">
            <a:noFill/>
            <a:miter lim="800000"/>
            <a:headEnd/>
            <a:tailEnd/>
          </a:ln>
          <a:effectLst/>
        </p:spPr>
        <p:txBody>
          <a:bodyPr wrap="none">
            <a:spAutoFit/>
          </a:bodyPr>
          <a:lstStyle/>
          <a:p>
            <a:r>
              <a:rPr lang="it-IT" sz="1600">
                <a:solidFill>
                  <a:srgbClr val="FF0000"/>
                </a:solidFill>
              </a:rPr>
              <a:t>RI</a:t>
            </a:r>
          </a:p>
          <a:p>
            <a:endParaRPr lang="it-IT" sz="400"/>
          </a:p>
          <a:p>
            <a:r>
              <a:rPr lang="it-IT" sz="1600">
                <a:solidFill>
                  <a:srgbClr val="009900"/>
                </a:solidFill>
              </a:rPr>
              <a:t>RALLS</a:t>
            </a:r>
          </a:p>
          <a:p>
            <a:endParaRPr lang="it-IT" sz="400"/>
          </a:p>
          <a:p>
            <a:r>
              <a:rPr lang="it-IT" sz="1600">
                <a:solidFill>
                  <a:srgbClr val="0000CC"/>
                </a:solidFill>
              </a:rPr>
              <a:t>viscometer</a:t>
            </a:r>
            <a:endParaRPr lang="it-IT" sz="1600" baseline="-25000">
              <a:solidFill>
                <a:srgbClr val="0000CC"/>
              </a:solidFill>
            </a:endParaRPr>
          </a:p>
        </p:txBody>
      </p:sp>
      <p:sp>
        <p:nvSpPr>
          <p:cNvPr id="135180" name="Line 12"/>
          <p:cNvSpPr>
            <a:spLocks noChangeShapeType="1"/>
          </p:cNvSpPr>
          <p:nvPr/>
        </p:nvSpPr>
        <p:spPr bwMode="auto">
          <a:xfrm>
            <a:off x="5219700" y="1412875"/>
            <a:ext cx="574675" cy="0"/>
          </a:xfrm>
          <a:prstGeom prst="line">
            <a:avLst/>
          </a:prstGeom>
          <a:noFill/>
          <a:ln w="28575">
            <a:solidFill>
              <a:srgbClr val="FF0000"/>
            </a:solidFill>
            <a:round/>
            <a:headEnd/>
            <a:tailEnd/>
          </a:ln>
          <a:effectLst/>
        </p:spPr>
        <p:txBody>
          <a:bodyPr/>
          <a:lstStyle/>
          <a:p>
            <a:endParaRPr lang="it-IT"/>
          </a:p>
        </p:txBody>
      </p:sp>
      <p:sp>
        <p:nvSpPr>
          <p:cNvPr id="135181" name="Line 13"/>
          <p:cNvSpPr>
            <a:spLocks noChangeShapeType="1"/>
          </p:cNvSpPr>
          <p:nvPr/>
        </p:nvSpPr>
        <p:spPr bwMode="auto">
          <a:xfrm>
            <a:off x="5219700" y="1700213"/>
            <a:ext cx="574675" cy="0"/>
          </a:xfrm>
          <a:prstGeom prst="line">
            <a:avLst/>
          </a:prstGeom>
          <a:noFill/>
          <a:ln w="28575">
            <a:solidFill>
              <a:srgbClr val="009900"/>
            </a:solidFill>
            <a:round/>
            <a:headEnd/>
            <a:tailEnd/>
          </a:ln>
          <a:effectLst/>
        </p:spPr>
        <p:txBody>
          <a:bodyPr/>
          <a:lstStyle/>
          <a:p>
            <a:endParaRPr lang="it-IT"/>
          </a:p>
        </p:txBody>
      </p:sp>
      <p:sp>
        <p:nvSpPr>
          <p:cNvPr id="135182" name="Line 14"/>
          <p:cNvSpPr>
            <a:spLocks noChangeShapeType="1"/>
          </p:cNvSpPr>
          <p:nvPr/>
        </p:nvSpPr>
        <p:spPr bwMode="auto">
          <a:xfrm>
            <a:off x="5219700" y="2060575"/>
            <a:ext cx="574675" cy="0"/>
          </a:xfrm>
          <a:prstGeom prst="line">
            <a:avLst/>
          </a:prstGeom>
          <a:noFill/>
          <a:ln w="28575">
            <a:solidFill>
              <a:srgbClr val="0000CC"/>
            </a:solidFill>
            <a:round/>
            <a:headEnd/>
            <a:tailEnd/>
          </a:ln>
          <a:effectLst/>
        </p:spPr>
        <p:txBody>
          <a:bodyPr/>
          <a:lstStyle/>
          <a:p>
            <a:endParaRPr lang="it-IT"/>
          </a:p>
        </p:txBody>
      </p:sp>
      <p:grpSp>
        <p:nvGrpSpPr>
          <p:cNvPr id="15" name="Group 30"/>
          <p:cNvGrpSpPr>
            <a:grpSpLocks/>
          </p:cNvGrpSpPr>
          <p:nvPr/>
        </p:nvGrpSpPr>
        <p:grpSpPr bwMode="auto">
          <a:xfrm>
            <a:off x="8316913" y="5734050"/>
            <a:ext cx="647700" cy="903288"/>
            <a:chOff x="2501" y="2750"/>
            <a:chExt cx="833" cy="1114"/>
          </a:xfrm>
        </p:grpSpPr>
        <p:sp>
          <p:nvSpPr>
            <p:cNvPr id="16"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17" name="Object 32"/>
            <p:cNvGraphicFramePr>
              <a:graphicFrameLocks/>
            </p:cNvGraphicFramePr>
            <p:nvPr/>
          </p:nvGraphicFramePr>
          <p:xfrm>
            <a:off x="2561" y="2798"/>
            <a:ext cx="728" cy="1023"/>
          </p:xfrm>
          <a:graphic>
            <a:graphicData uri="http://schemas.openxmlformats.org/presentationml/2006/ole">
              <p:oleObj spid="_x0000_s130049" name="Paint Shop Pro Image" r:id="rId4" imgW="1761840" imgH="222876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5171"/>
                                        </p:tgtEl>
                                        <p:attrNameLst>
                                          <p:attrName>style.visibility</p:attrName>
                                        </p:attrNameLst>
                                      </p:cBhvr>
                                      <p:to>
                                        <p:strVal val="visible"/>
                                      </p:to>
                                    </p:set>
                                    <p:animEffect transition="in" filter="box(in)">
                                      <p:cBhvr>
                                        <p:cTn id="7" dur="500"/>
                                        <p:tgtEl>
                                          <p:spTgt spid="13517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099595" y="1585732"/>
          <a:ext cx="6991108" cy="3447061"/>
        </p:xfrm>
        <a:graphic>
          <a:graphicData uri="http://schemas.openxmlformats.org/drawingml/2006/table">
            <a:tbl>
              <a:tblPr/>
              <a:tblGrid>
                <a:gridCol w="1716956"/>
                <a:gridCol w="493842"/>
                <a:gridCol w="197815"/>
                <a:gridCol w="794048"/>
                <a:gridCol w="888081"/>
                <a:gridCol w="197815"/>
                <a:gridCol w="690962"/>
                <a:gridCol w="592750"/>
                <a:gridCol w="674245"/>
                <a:gridCol w="744594"/>
              </a:tblGrid>
              <a:tr h="689412">
                <a:tc>
                  <a:txBody>
                    <a:bodyPr/>
                    <a:lstStyle/>
                    <a:p>
                      <a:pPr algn="ctr">
                        <a:spcAft>
                          <a:spcPts val="0"/>
                        </a:spcAft>
                      </a:pPr>
                      <a:r>
                        <a:rPr lang="it-IT" sz="1100" b="1" i="1" kern="0" dirty="0">
                          <a:latin typeface="Times New Roman"/>
                          <a:ea typeface="Times New Roman"/>
                          <a:cs typeface="Times New Roman"/>
                        </a:rPr>
                        <a:t>Campione</a:t>
                      </a:r>
                      <a:endParaRPr lang="it-IT" sz="1100" b="1" i="1" kern="0" dirty="0">
                        <a:latin typeface="Calibri"/>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100" b="1">
                          <a:latin typeface="Times New Roman"/>
                          <a:ea typeface="Times New Roman"/>
                          <a:cs typeface="Times New Roman"/>
                        </a:rPr>
                        <a:t>C</a:t>
                      </a:r>
                      <a:r>
                        <a:rPr lang="it-IT" sz="1100" b="1" baseline="-25000">
                          <a:latin typeface="Times New Roman"/>
                          <a:ea typeface="Times New Roman"/>
                          <a:cs typeface="Times New Roman"/>
                        </a:rPr>
                        <a:t>s</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100" b="1">
                          <a:latin typeface="Times New Roman"/>
                          <a:ea typeface="Times New Roman"/>
                          <a:cs typeface="Times New Roman"/>
                        </a:rPr>
                        <a:t>Mn</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100" b="1">
                          <a:latin typeface="Times New Roman"/>
                          <a:ea typeface="Times New Roman"/>
                          <a:cs typeface="Times New Roman"/>
                        </a:rPr>
                        <a:t>Mw</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100" b="1">
                          <a:latin typeface="Times New Roman"/>
                          <a:ea typeface="Times New Roman"/>
                          <a:cs typeface="Times New Roman"/>
                        </a:rPr>
                        <a:t>DPn</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100" b="1">
                          <a:latin typeface="Times New Roman"/>
                          <a:ea typeface="Times New Roman"/>
                          <a:cs typeface="Times New Roman"/>
                        </a:rPr>
                        <a:t>DPw</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100" b="1">
                          <a:latin typeface="Times New Roman"/>
                          <a:ea typeface="Times New Roman"/>
                          <a:cs typeface="Times New Roman"/>
                        </a:rPr>
                        <a:t>DP</a:t>
                      </a:r>
                      <a:endParaRPr lang="it-IT" sz="1000">
                        <a:latin typeface="Times New Roman"/>
                        <a:ea typeface="Times New Roman"/>
                        <a:cs typeface="Times New Roman"/>
                      </a:endParaRPr>
                    </a:p>
                    <a:p>
                      <a:pPr algn="ctr">
                        <a:spcAft>
                          <a:spcPts val="0"/>
                        </a:spcAft>
                      </a:pPr>
                      <a:r>
                        <a:rPr lang="it-IT" sz="1100" b="1">
                          <a:solidFill>
                            <a:srgbClr val="000000"/>
                          </a:solidFill>
                          <a:latin typeface="Times New Roman"/>
                          <a:ea typeface="Times New Roman"/>
                          <a:cs typeface="Times New Roman"/>
                        </a:rPr>
                        <a:t>CUED</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100" b="1">
                          <a:latin typeface="Times New Roman"/>
                          <a:ea typeface="Times New Roman"/>
                          <a:cs typeface="Times New Roman"/>
                        </a:rPr>
                        <a:t>%solub.</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138">
                <a:tc>
                  <a:txBody>
                    <a:bodyPr/>
                    <a:lstStyle/>
                    <a:p>
                      <a:pPr algn="ctr">
                        <a:spcAft>
                          <a:spcPts val="0"/>
                        </a:spcAft>
                      </a:pPr>
                      <a:endParaRPr lang="it-IT" sz="1000" b="1">
                        <a:latin typeface="Times New Roman"/>
                        <a:ea typeface="Times New Roman"/>
                        <a:cs typeface="Times New Roman"/>
                      </a:endParaRPr>
                    </a:p>
                    <a:p>
                      <a:pPr algn="ctr">
                        <a:spcAft>
                          <a:spcPts val="0"/>
                        </a:spcAft>
                      </a:pPr>
                      <a:r>
                        <a:rPr lang="it-IT" sz="1000" b="1">
                          <a:latin typeface="Times New Roman"/>
                          <a:ea typeface="Times New Roman"/>
                          <a:cs typeface="Times New Roman"/>
                        </a:rPr>
                        <a:t>P2543</a:t>
                      </a:r>
                      <a:r>
                        <a:rPr lang="it-IT" sz="1100" b="1">
                          <a:latin typeface="Times New Roman"/>
                          <a:ea typeface="Times New Roman"/>
                          <a:cs typeface="Times New Roman"/>
                        </a:rPr>
                        <a:t> </a:t>
                      </a:r>
                      <a:r>
                        <a:rPr lang="it-IT" sz="1000" b="1">
                          <a:latin typeface="Times New Roman"/>
                          <a:ea typeface="Times New Roman"/>
                          <a:cs typeface="Times New Roman"/>
                        </a:rPr>
                        <a:t>(Sto-sme Nm26)</a:t>
                      </a:r>
                      <a:endParaRPr lang="it-IT" sz="1100" b="1">
                        <a:latin typeface="Calibri"/>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4.7%</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1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511.000</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945.000</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1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3156</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5835</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2966</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76%</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689412">
                <a:tc>
                  <a:txBody>
                    <a:bodyPr/>
                    <a:lstStyle/>
                    <a:p>
                      <a:pPr algn="ctr">
                        <a:spcAft>
                          <a:spcPts val="0"/>
                        </a:spcAft>
                      </a:pPr>
                      <a:endParaRPr lang="it-IT" sz="1000">
                        <a:latin typeface="Times New Roman"/>
                        <a:ea typeface="Times New Roman"/>
                        <a:cs typeface="Times New Roman"/>
                      </a:endParaRPr>
                    </a:p>
                    <a:p>
                      <a:pPr algn="ctr">
                        <a:spcAft>
                          <a:spcPts val="0"/>
                        </a:spcAft>
                      </a:pPr>
                      <a:r>
                        <a:rPr lang="it-IT" sz="1100" b="1">
                          <a:latin typeface="Times New Roman"/>
                          <a:ea typeface="Times New Roman"/>
                          <a:cs typeface="Times New Roman"/>
                        </a:rPr>
                        <a:t>P2548</a:t>
                      </a:r>
                      <a:r>
                        <a:rPr lang="it-IT" sz="1000" b="1">
                          <a:latin typeface="Times New Roman"/>
                          <a:ea typeface="Times New Roman"/>
                          <a:cs typeface="Times New Roman"/>
                        </a:rPr>
                        <a:t>(Sto-sme Nm26)</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7.8%</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1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221.000</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649.000</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1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1364</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4005</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2966</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84%</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689412">
                <a:tc>
                  <a:txBody>
                    <a:bodyPr/>
                    <a:lstStyle/>
                    <a:p>
                      <a:pPr algn="ctr">
                        <a:spcAft>
                          <a:spcPts val="0"/>
                        </a:spcAft>
                      </a:pPr>
                      <a:endParaRPr lang="it-IT" sz="1000">
                        <a:latin typeface="Times New Roman"/>
                        <a:ea typeface="Times New Roman"/>
                        <a:cs typeface="Times New Roman"/>
                      </a:endParaRPr>
                    </a:p>
                    <a:p>
                      <a:pPr algn="ctr">
                        <a:spcAft>
                          <a:spcPts val="0"/>
                        </a:spcAft>
                      </a:pPr>
                      <a:r>
                        <a:rPr lang="it-IT" sz="1100" b="1">
                          <a:latin typeface="Times New Roman"/>
                          <a:ea typeface="Times New Roman"/>
                          <a:cs typeface="Times New Roman"/>
                        </a:rPr>
                        <a:t>P2292 (TCC)</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7.8%</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1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964.000</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2.066.000</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1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1857</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3980</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nd*</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100">
                        <a:latin typeface="Times New Roman"/>
                        <a:ea typeface="Times New Roman"/>
                        <a:cs typeface="Times New Roman"/>
                      </a:endParaRPr>
                    </a:p>
                    <a:p>
                      <a:pPr algn="ctr">
                        <a:spcAft>
                          <a:spcPts val="0"/>
                        </a:spcAft>
                      </a:pPr>
                      <a:r>
                        <a:rPr lang="it-IT" sz="1100">
                          <a:latin typeface="Times New Roman"/>
                          <a:ea typeface="Times New Roman"/>
                          <a:cs typeface="Times New Roman"/>
                        </a:rPr>
                        <a:t>100%</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687">
                <a:tc>
                  <a:txBody>
                    <a:bodyPr/>
                    <a:lstStyle/>
                    <a:p>
                      <a:pPr algn="ctr">
                        <a:spcAft>
                          <a:spcPts val="0"/>
                        </a:spcAft>
                      </a:pPr>
                      <a:endParaRPr lang="it-IT" sz="1000">
                        <a:latin typeface="Times New Roman"/>
                        <a:ea typeface="Times New Roman"/>
                        <a:cs typeface="Times New Roman"/>
                      </a:endParaRPr>
                    </a:p>
                    <a:p>
                      <a:pPr algn="ctr">
                        <a:spcAft>
                          <a:spcPts val="0"/>
                        </a:spcAft>
                      </a:pPr>
                      <a:r>
                        <a:rPr lang="it-IT" sz="1100" b="1">
                          <a:latin typeface="Times New Roman"/>
                          <a:ea typeface="Times New Roman"/>
                          <a:cs typeface="Times New Roman"/>
                        </a:rPr>
                        <a:t>P2546</a:t>
                      </a:r>
                      <a:r>
                        <a:rPr lang="it-IT" sz="1000" b="1">
                          <a:latin typeface="Times New Roman"/>
                          <a:ea typeface="Times New Roman"/>
                          <a:cs typeface="Times New Roman"/>
                        </a:rPr>
                        <a:t>(Sto-astro 78)</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000">
                        <a:latin typeface="Times New Roman"/>
                        <a:ea typeface="Times New Roman"/>
                        <a:cs typeface="Times New Roman"/>
                      </a:endParaRPr>
                    </a:p>
                    <a:p>
                      <a:pPr algn="ctr">
                        <a:spcAft>
                          <a:spcPts val="0"/>
                        </a:spcAft>
                      </a:pPr>
                      <a:r>
                        <a:rPr lang="it-IT" sz="1100">
                          <a:latin typeface="Times New Roman"/>
                          <a:ea typeface="Times New Roman"/>
                          <a:cs typeface="Times New Roman"/>
                        </a:rPr>
                        <a:t>4.7%</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1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000">
                        <a:latin typeface="Times New Roman"/>
                        <a:ea typeface="Times New Roman"/>
                        <a:cs typeface="Times New Roman"/>
                      </a:endParaRPr>
                    </a:p>
                    <a:p>
                      <a:pPr algn="ctr">
                        <a:spcAft>
                          <a:spcPts val="0"/>
                        </a:spcAft>
                      </a:pPr>
                      <a:r>
                        <a:rPr lang="it-IT" sz="1100">
                          <a:latin typeface="Times New Roman"/>
                          <a:ea typeface="Times New Roman"/>
                          <a:cs typeface="Times New Roman"/>
                        </a:rPr>
                        <a:t>65.000</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000">
                        <a:latin typeface="Times New Roman"/>
                        <a:ea typeface="Times New Roman"/>
                        <a:cs typeface="Times New Roman"/>
                      </a:endParaRPr>
                    </a:p>
                    <a:p>
                      <a:pPr algn="ctr">
                        <a:spcAft>
                          <a:spcPts val="0"/>
                        </a:spcAft>
                      </a:pPr>
                      <a:r>
                        <a:rPr lang="it-IT" sz="1100">
                          <a:latin typeface="Times New Roman"/>
                          <a:ea typeface="Times New Roman"/>
                          <a:cs typeface="Times New Roman"/>
                        </a:rPr>
                        <a:t>378.000</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1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000">
                        <a:latin typeface="Times New Roman"/>
                        <a:ea typeface="Times New Roman"/>
                        <a:cs typeface="Times New Roman"/>
                      </a:endParaRPr>
                    </a:p>
                    <a:p>
                      <a:pPr algn="ctr">
                        <a:spcAft>
                          <a:spcPts val="0"/>
                        </a:spcAft>
                      </a:pPr>
                      <a:r>
                        <a:rPr lang="it-IT" sz="1100">
                          <a:latin typeface="Times New Roman"/>
                          <a:ea typeface="Times New Roman"/>
                          <a:cs typeface="Times New Roman"/>
                        </a:rPr>
                        <a:t>401</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000">
                        <a:latin typeface="Times New Roman"/>
                        <a:ea typeface="Times New Roman"/>
                        <a:cs typeface="Times New Roman"/>
                      </a:endParaRPr>
                    </a:p>
                    <a:p>
                      <a:pPr algn="ctr">
                        <a:spcAft>
                          <a:spcPts val="0"/>
                        </a:spcAft>
                      </a:pPr>
                      <a:r>
                        <a:rPr lang="it-IT" sz="1100">
                          <a:latin typeface="Times New Roman"/>
                          <a:ea typeface="Times New Roman"/>
                          <a:cs typeface="Times New Roman"/>
                        </a:rPr>
                        <a:t>2333</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000">
                        <a:latin typeface="Times New Roman"/>
                        <a:ea typeface="Times New Roman"/>
                        <a:cs typeface="Times New Roman"/>
                      </a:endParaRPr>
                    </a:p>
                    <a:p>
                      <a:pPr algn="ctr">
                        <a:spcAft>
                          <a:spcPts val="0"/>
                        </a:spcAft>
                      </a:pPr>
                      <a:r>
                        <a:rPr lang="it-IT" sz="1100">
                          <a:latin typeface="Times New Roman"/>
                          <a:ea typeface="Times New Roman"/>
                          <a:cs typeface="Times New Roman"/>
                        </a:rPr>
                        <a:t>nd*</a:t>
                      </a:r>
                      <a:endParaRPr lang="it-IT" sz="100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000" dirty="0">
                        <a:latin typeface="Times New Roman"/>
                        <a:ea typeface="Times New Roman"/>
                        <a:cs typeface="Times New Roman"/>
                      </a:endParaRPr>
                    </a:p>
                    <a:p>
                      <a:pPr algn="ctr">
                        <a:spcAft>
                          <a:spcPts val="0"/>
                        </a:spcAft>
                      </a:pPr>
                      <a:r>
                        <a:rPr lang="it-IT" sz="1100" dirty="0">
                          <a:latin typeface="Times New Roman"/>
                          <a:ea typeface="Times New Roman"/>
                          <a:cs typeface="Times New Roman"/>
                        </a:rPr>
                        <a:t>52%</a:t>
                      </a:r>
                      <a:endParaRPr lang="it-IT" sz="1000" dirty="0">
                        <a:latin typeface="Times New Roman"/>
                        <a:ea typeface="Times New Roman"/>
                        <a:cs typeface="Times New Roman"/>
                      </a:endParaRPr>
                    </a:p>
                  </a:txBody>
                  <a:tcPr marL="42515" marR="42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CasellaDiTesto 2"/>
          <p:cNvSpPr txBox="1"/>
          <p:nvPr/>
        </p:nvSpPr>
        <p:spPr>
          <a:xfrm>
            <a:off x="1" y="659757"/>
            <a:ext cx="9142412" cy="461665"/>
          </a:xfrm>
          <a:prstGeom prst="rect">
            <a:avLst/>
          </a:prstGeom>
          <a:noFill/>
        </p:spPr>
        <p:txBody>
          <a:bodyPr wrap="square" rtlCol="0">
            <a:spAutoFit/>
          </a:bodyPr>
          <a:lstStyle/>
          <a:p>
            <a:pPr algn="ctr"/>
            <a:r>
              <a:rPr lang="it-IT" sz="2400" dirty="0" smtClean="0"/>
              <a:t>Determinazione della massa molecolare di fibre di lino via LS </a:t>
            </a:r>
            <a:endParaRPr lang="it-IT" sz="2400" dirty="0"/>
          </a:p>
        </p:txBody>
      </p:sp>
      <p:sp>
        <p:nvSpPr>
          <p:cNvPr id="4" name="CasellaDiTesto 3"/>
          <p:cNvSpPr txBox="1"/>
          <p:nvPr/>
        </p:nvSpPr>
        <p:spPr>
          <a:xfrm>
            <a:off x="509286" y="5613722"/>
            <a:ext cx="6801862" cy="738664"/>
          </a:xfrm>
          <a:prstGeom prst="rect">
            <a:avLst/>
          </a:prstGeom>
          <a:noFill/>
        </p:spPr>
        <p:txBody>
          <a:bodyPr wrap="none" rtlCol="0">
            <a:spAutoFit/>
          </a:bodyPr>
          <a:lstStyle/>
          <a:p>
            <a:r>
              <a:rPr lang="it-IT" sz="1400" dirty="0" smtClean="0"/>
              <a:t>TCC : cellulosa </a:t>
            </a:r>
            <a:r>
              <a:rPr lang="it-IT" sz="1400" dirty="0" err="1" smtClean="0"/>
              <a:t>derivatizzata</a:t>
            </a:r>
            <a:r>
              <a:rPr lang="it-IT" sz="1400" dirty="0" smtClean="0"/>
              <a:t> con  </a:t>
            </a:r>
            <a:r>
              <a:rPr lang="it-IT" sz="1400" dirty="0" err="1" smtClean="0"/>
              <a:t>fenil</a:t>
            </a:r>
            <a:r>
              <a:rPr lang="it-IT" sz="1400" dirty="0" smtClean="0"/>
              <a:t> </a:t>
            </a:r>
            <a:r>
              <a:rPr lang="it-IT" sz="1400" dirty="0" err="1" smtClean="0"/>
              <a:t>carbanilato</a:t>
            </a:r>
            <a:endParaRPr lang="it-IT" sz="1400" dirty="0" smtClean="0"/>
          </a:p>
          <a:p>
            <a:r>
              <a:rPr lang="it-IT" sz="1400" dirty="0" smtClean="0"/>
              <a:t>i prodotti sono stati sciolti in concentrazione bassa (</a:t>
            </a:r>
            <a:r>
              <a:rPr lang="it-IT" sz="1400" dirty="0" err="1" smtClean="0"/>
              <a:t>Cp</a:t>
            </a:r>
            <a:r>
              <a:rPr lang="it-IT" sz="1400" dirty="0" smtClean="0"/>
              <a:t> 0.1%) in </a:t>
            </a:r>
            <a:r>
              <a:rPr lang="it-IT" sz="1400" dirty="0" err="1" smtClean="0"/>
              <a:t>dimetil</a:t>
            </a:r>
            <a:r>
              <a:rPr lang="it-IT" sz="1400" dirty="0" smtClean="0"/>
              <a:t> acetamide e</a:t>
            </a:r>
          </a:p>
          <a:p>
            <a:r>
              <a:rPr lang="it-IT" sz="1400" dirty="0" smtClean="0"/>
              <a:t> una quantità Litio cloruro o del 4.7% o del 7.8%. .</a:t>
            </a:r>
            <a:endParaRPr lang="it-IT" sz="1400" dirty="0"/>
          </a:p>
        </p:txBody>
      </p:sp>
      <p:grpSp>
        <p:nvGrpSpPr>
          <p:cNvPr id="5" name="Group 30"/>
          <p:cNvGrpSpPr>
            <a:grpSpLocks/>
          </p:cNvGrpSpPr>
          <p:nvPr/>
        </p:nvGrpSpPr>
        <p:grpSpPr bwMode="auto">
          <a:xfrm>
            <a:off x="8316913" y="5734050"/>
            <a:ext cx="647700" cy="903288"/>
            <a:chOff x="2501" y="2750"/>
            <a:chExt cx="833" cy="1114"/>
          </a:xfrm>
        </p:grpSpPr>
        <p:sp>
          <p:nvSpPr>
            <p:cNvPr id="6"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7" name="Object 32"/>
            <p:cNvGraphicFramePr>
              <a:graphicFrameLocks/>
            </p:cNvGraphicFramePr>
            <p:nvPr/>
          </p:nvGraphicFramePr>
          <p:xfrm>
            <a:off x="2561" y="2798"/>
            <a:ext cx="728" cy="1023"/>
          </p:xfrm>
          <a:graphic>
            <a:graphicData uri="http://schemas.openxmlformats.org/presentationml/2006/ole">
              <p:oleObj spid="_x0000_s129025" name="Paint Shop Pro Image" r:id="rId3" imgW="1761840" imgH="2228760" progId="">
                <p:embed/>
              </p:oleObj>
            </a:graphicData>
          </a:graphic>
        </p:graphicFrame>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868103" y="1620458"/>
          <a:ext cx="6752649" cy="2801139"/>
        </p:xfrm>
        <a:graphic>
          <a:graphicData uri="http://schemas.openxmlformats.org/drawingml/2006/table">
            <a:tbl>
              <a:tblPr/>
              <a:tblGrid>
                <a:gridCol w="1620865"/>
                <a:gridCol w="471587"/>
                <a:gridCol w="123675"/>
                <a:gridCol w="870831"/>
                <a:gridCol w="868783"/>
                <a:gridCol w="123675"/>
                <a:gridCol w="591701"/>
                <a:gridCol w="677010"/>
                <a:gridCol w="677010"/>
                <a:gridCol w="727512"/>
              </a:tblGrid>
              <a:tr h="516093">
                <a:tc>
                  <a:txBody>
                    <a:bodyPr/>
                    <a:lstStyle/>
                    <a:p>
                      <a:pPr marL="240030" algn="ctr">
                        <a:spcAft>
                          <a:spcPts val="0"/>
                        </a:spcAft>
                      </a:pPr>
                      <a:r>
                        <a:rPr lang="it-IT" sz="1200" b="1" i="1" kern="0" dirty="0">
                          <a:solidFill>
                            <a:srgbClr val="000000"/>
                          </a:solidFill>
                          <a:latin typeface="Times New Roman"/>
                          <a:ea typeface="Times New Roman"/>
                          <a:cs typeface="Times New Roman"/>
                        </a:rPr>
                        <a:t>Campione</a:t>
                      </a:r>
                      <a:endParaRPr lang="it-IT" sz="1100" b="1" i="1" kern="0" dirty="0">
                        <a:latin typeface="Calibri"/>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b="1">
                          <a:solidFill>
                            <a:srgbClr val="000000"/>
                          </a:solidFill>
                          <a:latin typeface="Times New Roman"/>
                          <a:ea typeface="Times New Roman"/>
                          <a:cs typeface="Times New Roman"/>
                        </a:rPr>
                        <a:t>C</a:t>
                      </a:r>
                      <a:r>
                        <a:rPr lang="it-IT" sz="1200" b="1" baseline="-25000">
                          <a:solidFill>
                            <a:srgbClr val="000000"/>
                          </a:solidFill>
                          <a:latin typeface="Times New Roman"/>
                          <a:ea typeface="Times New Roman"/>
                          <a:cs typeface="Times New Roman"/>
                        </a:rPr>
                        <a:t>s</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200" b="1">
                          <a:solidFill>
                            <a:srgbClr val="000000"/>
                          </a:solidFill>
                          <a:latin typeface="Times New Roman"/>
                          <a:ea typeface="Times New Roman"/>
                          <a:cs typeface="Times New Roman"/>
                        </a:rPr>
                        <a:t>Mn</a:t>
                      </a:r>
                      <a:endParaRPr lang="it-IT" sz="1000">
                        <a:latin typeface="Times New Roman"/>
                        <a:ea typeface="Times New Roman"/>
                        <a:cs typeface="Times New Roman"/>
                      </a:endParaRPr>
                    </a:p>
                    <a:p>
                      <a:pPr algn="ctr">
                        <a:spcAft>
                          <a:spcPts val="0"/>
                        </a:spcAft>
                      </a:pPr>
                      <a:r>
                        <a:rPr lang="it-IT" sz="1200" b="1">
                          <a:solidFill>
                            <a:srgbClr val="000000"/>
                          </a:solidFill>
                          <a:latin typeface="Times New Roman"/>
                          <a:ea typeface="Times New Roman"/>
                          <a:cs typeface="Times New Roman"/>
                        </a:rPr>
                        <a:t>viscos.</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b="1">
                          <a:solidFill>
                            <a:srgbClr val="000000"/>
                          </a:solidFill>
                          <a:latin typeface="Times New Roman"/>
                          <a:ea typeface="Times New Roman"/>
                          <a:cs typeface="Times New Roman"/>
                        </a:rPr>
                        <a:t>Mw</a:t>
                      </a:r>
                      <a:endParaRPr lang="it-IT" sz="1000">
                        <a:latin typeface="Times New Roman"/>
                        <a:ea typeface="Times New Roman"/>
                        <a:cs typeface="Times New Roman"/>
                      </a:endParaRPr>
                    </a:p>
                    <a:p>
                      <a:pPr algn="ctr">
                        <a:spcAft>
                          <a:spcPts val="0"/>
                        </a:spcAft>
                      </a:pPr>
                      <a:r>
                        <a:rPr lang="it-IT" sz="1200" b="1">
                          <a:solidFill>
                            <a:srgbClr val="000000"/>
                          </a:solidFill>
                          <a:latin typeface="Times New Roman"/>
                          <a:ea typeface="Times New Roman"/>
                          <a:cs typeface="Times New Roman"/>
                        </a:rPr>
                        <a:t>viscos.</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200" b="1">
                          <a:solidFill>
                            <a:srgbClr val="000000"/>
                          </a:solidFill>
                          <a:latin typeface="Times New Roman"/>
                          <a:ea typeface="Times New Roman"/>
                          <a:cs typeface="Times New Roman"/>
                        </a:rPr>
                        <a:t>DPw </a:t>
                      </a:r>
                      <a:endParaRPr lang="it-IT" sz="1000">
                        <a:latin typeface="Times New Roman"/>
                        <a:ea typeface="Times New Roman"/>
                        <a:cs typeface="Times New Roman"/>
                      </a:endParaRPr>
                    </a:p>
                    <a:p>
                      <a:pPr algn="ctr">
                        <a:spcAft>
                          <a:spcPts val="0"/>
                        </a:spcAft>
                      </a:pPr>
                      <a:r>
                        <a:rPr lang="it-IT" sz="1200" b="1">
                          <a:solidFill>
                            <a:srgbClr val="000000"/>
                          </a:solidFill>
                          <a:latin typeface="Times New Roman"/>
                          <a:ea typeface="Times New Roman"/>
                          <a:cs typeface="Times New Roman"/>
                        </a:rPr>
                        <a:t>LS</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b="1">
                          <a:solidFill>
                            <a:srgbClr val="000000"/>
                          </a:solidFill>
                          <a:latin typeface="Times New Roman"/>
                          <a:ea typeface="Times New Roman"/>
                          <a:cs typeface="Times New Roman"/>
                        </a:rPr>
                        <a:t>DPvw</a:t>
                      </a:r>
                      <a:endParaRPr lang="it-IT" sz="1000">
                        <a:latin typeface="Times New Roman"/>
                        <a:ea typeface="Times New Roman"/>
                        <a:cs typeface="Times New Roman"/>
                      </a:endParaRPr>
                    </a:p>
                    <a:p>
                      <a:pPr algn="ctr">
                        <a:spcAft>
                          <a:spcPts val="0"/>
                        </a:spcAft>
                      </a:pPr>
                      <a:r>
                        <a:rPr lang="it-IT" sz="1200" b="1">
                          <a:solidFill>
                            <a:srgbClr val="000000"/>
                          </a:solidFill>
                          <a:latin typeface="Times New Roman"/>
                          <a:ea typeface="Times New Roman"/>
                          <a:cs typeface="Times New Roman"/>
                        </a:rPr>
                        <a:t>viscos.</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b="1">
                          <a:solidFill>
                            <a:srgbClr val="000000"/>
                          </a:solidFill>
                          <a:latin typeface="Times New Roman"/>
                          <a:ea typeface="Times New Roman"/>
                          <a:cs typeface="Times New Roman"/>
                        </a:rPr>
                        <a:t>DP</a:t>
                      </a:r>
                      <a:endParaRPr lang="it-IT" sz="1000">
                        <a:latin typeface="Times New Roman"/>
                        <a:ea typeface="Times New Roman"/>
                        <a:cs typeface="Times New Roman"/>
                      </a:endParaRPr>
                    </a:p>
                    <a:p>
                      <a:pPr algn="ctr">
                        <a:spcAft>
                          <a:spcPts val="0"/>
                        </a:spcAft>
                      </a:pPr>
                      <a:r>
                        <a:rPr lang="it-IT" sz="1200" b="1">
                          <a:solidFill>
                            <a:srgbClr val="000000"/>
                          </a:solidFill>
                          <a:latin typeface="Times New Roman"/>
                          <a:ea typeface="Times New Roman"/>
                          <a:cs typeface="Times New Roman"/>
                        </a:rPr>
                        <a:t> CUED</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b="1">
                          <a:solidFill>
                            <a:srgbClr val="000000"/>
                          </a:solidFill>
                          <a:latin typeface="Times New Roman"/>
                          <a:ea typeface="Times New Roman"/>
                          <a:cs typeface="Times New Roman"/>
                        </a:rPr>
                        <a:t>%solub.</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728">
                <a:tc>
                  <a:txBody>
                    <a:bodyPr/>
                    <a:lstStyle/>
                    <a:p>
                      <a:pPr algn="l">
                        <a:spcAft>
                          <a:spcPts val="0"/>
                        </a:spcAft>
                      </a:pPr>
                      <a:endParaRPr lang="it-IT" sz="1100" b="1">
                        <a:latin typeface="Times New Roman"/>
                        <a:ea typeface="Times New Roman"/>
                        <a:cs typeface="Times New Roman"/>
                      </a:endParaRPr>
                    </a:p>
                    <a:p>
                      <a:pPr algn="l">
                        <a:spcAft>
                          <a:spcPts val="0"/>
                        </a:spcAft>
                      </a:pPr>
                      <a:r>
                        <a:rPr lang="it-IT" sz="1100" b="1">
                          <a:latin typeface="Times New Roman"/>
                          <a:ea typeface="Times New Roman"/>
                          <a:cs typeface="Times New Roman"/>
                        </a:rPr>
                        <a:t>P2543 (Sto-sme Nm26)</a:t>
                      </a:r>
                      <a:endParaRPr lang="it-IT" sz="1100" b="1">
                        <a:latin typeface="Calibri"/>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4.7%</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581.000</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825.000</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200">
                        <a:latin typeface="Times New Roman"/>
                        <a:ea typeface="Times New Roman"/>
                        <a:cs typeface="Times New Roman"/>
                      </a:endParaRPr>
                    </a:p>
                    <a:p>
                      <a:pPr algn="ctr">
                        <a:spcAft>
                          <a:spcPts val="0"/>
                        </a:spcAft>
                      </a:pPr>
                      <a:r>
                        <a:rPr lang="it-IT" sz="1200">
                          <a:latin typeface="Times New Roman"/>
                          <a:ea typeface="Times New Roman"/>
                          <a:cs typeface="Times New Roman"/>
                        </a:rPr>
                        <a:t>5835</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5039</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2966</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76%</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731132">
                <a:tc>
                  <a:txBody>
                    <a:bodyPr/>
                    <a:lstStyle/>
                    <a:p>
                      <a:pPr>
                        <a:spcAft>
                          <a:spcPts val="0"/>
                        </a:spcAft>
                      </a:pPr>
                      <a:endParaRPr lang="it-IT" sz="1000" dirty="0">
                        <a:latin typeface="Times New Roman"/>
                        <a:ea typeface="Times New Roman"/>
                        <a:cs typeface="Times New Roman"/>
                      </a:endParaRPr>
                    </a:p>
                    <a:p>
                      <a:pPr>
                        <a:spcAft>
                          <a:spcPts val="0"/>
                        </a:spcAft>
                      </a:pPr>
                      <a:r>
                        <a:rPr lang="it-IT" sz="1200" b="1" dirty="0">
                          <a:latin typeface="Times New Roman"/>
                          <a:ea typeface="Times New Roman"/>
                          <a:cs typeface="Times New Roman"/>
                        </a:rPr>
                        <a:t>P2548(</a:t>
                      </a:r>
                      <a:r>
                        <a:rPr lang="it-IT" sz="1200" b="1" dirty="0" err="1">
                          <a:latin typeface="Times New Roman"/>
                          <a:ea typeface="Times New Roman"/>
                          <a:cs typeface="Times New Roman"/>
                        </a:rPr>
                        <a:t>Sto-sme</a:t>
                      </a:r>
                      <a:r>
                        <a:rPr lang="it-IT" sz="1200" b="1" dirty="0">
                          <a:latin typeface="Times New Roman"/>
                          <a:ea typeface="Times New Roman"/>
                          <a:cs typeface="Times New Roman"/>
                        </a:rPr>
                        <a:t> Nm26)</a:t>
                      </a:r>
                      <a:endParaRPr lang="it-IT" sz="1000" dirty="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7.8%</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284.000</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554.000</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200">
                        <a:latin typeface="Times New Roman"/>
                        <a:ea typeface="Times New Roman"/>
                        <a:cs typeface="Times New Roman"/>
                      </a:endParaRPr>
                    </a:p>
                    <a:p>
                      <a:pPr algn="ctr">
                        <a:spcAft>
                          <a:spcPts val="0"/>
                        </a:spcAft>
                      </a:pPr>
                      <a:r>
                        <a:rPr lang="it-IT" sz="1200">
                          <a:latin typeface="Times New Roman"/>
                          <a:ea typeface="Times New Roman"/>
                          <a:cs typeface="Times New Roman"/>
                        </a:rPr>
                        <a:t>4005</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3422</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2966</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84%</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516093">
                <a:tc>
                  <a:txBody>
                    <a:bodyPr/>
                    <a:lstStyle/>
                    <a:p>
                      <a:pPr marL="240030">
                        <a:spcAft>
                          <a:spcPts val="0"/>
                        </a:spcAft>
                      </a:pPr>
                      <a:endParaRPr lang="it-IT" sz="1000">
                        <a:latin typeface="Times New Roman"/>
                        <a:ea typeface="Times New Roman"/>
                        <a:cs typeface="Times New Roman"/>
                      </a:endParaRPr>
                    </a:p>
                    <a:p>
                      <a:pPr marL="240030">
                        <a:spcAft>
                          <a:spcPts val="0"/>
                        </a:spcAft>
                      </a:pPr>
                      <a:r>
                        <a:rPr lang="it-IT" sz="1200" b="1">
                          <a:solidFill>
                            <a:srgbClr val="000000"/>
                          </a:solidFill>
                          <a:latin typeface="Times New Roman"/>
                          <a:ea typeface="Times New Roman"/>
                          <a:cs typeface="Times New Roman"/>
                        </a:rPr>
                        <a:t>P2292 (TCC)</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7.8%</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1.159.000</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1.879.000</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200">
                        <a:latin typeface="Times New Roman"/>
                        <a:ea typeface="Times New Roman"/>
                        <a:cs typeface="Times New Roman"/>
                      </a:endParaRPr>
                    </a:p>
                    <a:p>
                      <a:pPr algn="ctr">
                        <a:spcAft>
                          <a:spcPts val="0"/>
                        </a:spcAft>
                      </a:pPr>
                      <a:r>
                        <a:rPr lang="it-IT" sz="1200">
                          <a:latin typeface="Times New Roman"/>
                          <a:ea typeface="Times New Roman"/>
                          <a:cs typeface="Times New Roman"/>
                        </a:rPr>
                        <a:t>3980</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3620</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latin typeface="Times New Roman"/>
                          <a:ea typeface="Times New Roman"/>
                          <a:cs typeface="Times New Roman"/>
                        </a:rPr>
                        <a:t>nd*</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100%</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093">
                <a:tc>
                  <a:txBody>
                    <a:bodyPr/>
                    <a:lstStyle/>
                    <a:p>
                      <a:pPr>
                        <a:spcAft>
                          <a:spcPts val="0"/>
                        </a:spcAft>
                      </a:pPr>
                      <a:endParaRPr lang="it-IT" sz="1000">
                        <a:latin typeface="Times New Roman"/>
                        <a:ea typeface="Times New Roman"/>
                        <a:cs typeface="Times New Roman"/>
                      </a:endParaRPr>
                    </a:p>
                    <a:p>
                      <a:pPr>
                        <a:spcAft>
                          <a:spcPts val="0"/>
                        </a:spcAft>
                      </a:pPr>
                      <a:r>
                        <a:rPr lang="it-IT" sz="1200" b="1">
                          <a:latin typeface="Times New Roman"/>
                          <a:ea typeface="Times New Roman"/>
                          <a:cs typeface="Times New Roman"/>
                        </a:rPr>
                        <a:t>P2546(Sto-astro 78)</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4.7%</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160.000</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670.000</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200">
                        <a:latin typeface="Times New Roman"/>
                        <a:ea typeface="Times New Roman"/>
                        <a:cs typeface="Times New Roman"/>
                      </a:endParaRPr>
                    </a:p>
                    <a:p>
                      <a:pPr algn="ctr">
                        <a:spcAft>
                          <a:spcPts val="0"/>
                        </a:spcAft>
                      </a:pPr>
                      <a:r>
                        <a:rPr lang="it-IT" sz="1200">
                          <a:latin typeface="Times New Roman"/>
                          <a:ea typeface="Times New Roman"/>
                          <a:cs typeface="Times New Roman"/>
                        </a:rPr>
                        <a:t>2333</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4138</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latin typeface="Times New Roman"/>
                          <a:ea typeface="Times New Roman"/>
                          <a:cs typeface="Times New Roman"/>
                        </a:rPr>
                        <a:t>nd*</a:t>
                      </a:r>
                      <a:endParaRPr lang="it-IT" sz="100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dirty="0">
                        <a:solidFill>
                          <a:srgbClr val="000000"/>
                        </a:solidFill>
                        <a:latin typeface="Times New Roman"/>
                        <a:ea typeface="Times New Roman"/>
                        <a:cs typeface="Times New Roman"/>
                      </a:endParaRPr>
                    </a:p>
                    <a:p>
                      <a:pPr algn="ctr">
                        <a:spcAft>
                          <a:spcPts val="0"/>
                        </a:spcAft>
                      </a:pPr>
                      <a:r>
                        <a:rPr lang="it-IT" sz="1200" dirty="0">
                          <a:solidFill>
                            <a:srgbClr val="000000"/>
                          </a:solidFill>
                          <a:latin typeface="Times New Roman"/>
                          <a:ea typeface="Times New Roman"/>
                          <a:cs typeface="Times New Roman"/>
                        </a:rPr>
                        <a:t>100%</a:t>
                      </a:r>
                      <a:endParaRPr lang="it-IT" sz="1000" dirty="0">
                        <a:latin typeface="Times New Roman"/>
                        <a:ea typeface="Times New Roman"/>
                        <a:cs typeface="Times New Roman"/>
                      </a:endParaRPr>
                    </a:p>
                  </a:txBody>
                  <a:tcPr marL="43138" marR="431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401" name="Rectangle 1"/>
          <p:cNvSpPr>
            <a:spLocks noChangeArrowheads="1"/>
          </p:cNvSpPr>
          <p:nvPr/>
        </p:nvSpPr>
        <p:spPr bwMode="auto">
          <a:xfrm>
            <a:off x="0" y="0"/>
            <a:ext cx="7973781" cy="661720"/>
          </a:xfrm>
          <a:prstGeom prst="rect">
            <a:avLst/>
          </a:prstGeom>
          <a:noFill/>
          <a:ln w="9525">
            <a:noFill/>
            <a:miter lim="800000"/>
            <a:headEnd/>
            <a:tailEnd/>
          </a:ln>
          <a:effectLst/>
        </p:spPr>
        <p:txBody>
          <a:bodyPr vert="horz" wrap="none" lIns="239637" tIns="45720" rIns="-23805"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Tab. 2: Risultati analisi GPC  determinati mediante viscosità intrinseca</a:t>
            </a:r>
            <a:endParaRPr kumimoji="0" lang="it-IT" sz="2000"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rPr>
              <a:t>* dato non disponibile</a:t>
            </a:r>
            <a:endParaRPr kumimoji="0" lang="it-IT" sz="2000" b="0" i="0" u="none" strike="noStrike" cap="none" normalizeH="0" baseline="0" dirty="0" smtClean="0">
              <a:ln>
                <a:noFill/>
              </a:ln>
              <a:solidFill>
                <a:schemeClr val="tx1"/>
              </a:solidFill>
              <a:effectLst/>
              <a:latin typeface="Arial" pitchFamily="34" charset="0"/>
            </a:endParaRPr>
          </a:p>
        </p:txBody>
      </p:sp>
      <p:grpSp>
        <p:nvGrpSpPr>
          <p:cNvPr id="4" name="Group 30"/>
          <p:cNvGrpSpPr>
            <a:grpSpLocks/>
          </p:cNvGrpSpPr>
          <p:nvPr/>
        </p:nvGrpSpPr>
        <p:grpSpPr bwMode="auto">
          <a:xfrm>
            <a:off x="8316913" y="5734050"/>
            <a:ext cx="647700" cy="903288"/>
            <a:chOff x="2501" y="2750"/>
            <a:chExt cx="833" cy="1114"/>
          </a:xfrm>
        </p:grpSpPr>
        <p:sp>
          <p:nvSpPr>
            <p:cNvPr id="5"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6" name="Object 32"/>
            <p:cNvGraphicFramePr>
              <a:graphicFrameLocks/>
            </p:cNvGraphicFramePr>
            <p:nvPr/>
          </p:nvGraphicFramePr>
          <p:xfrm>
            <a:off x="2561" y="2798"/>
            <a:ext cx="728" cy="1023"/>
          </p:xfrm>
          <a:graphic>
            <a:graphicData uri="http://schemas.openxmlformats.org/presentationml/2006/ole">
              <p:oleObj spid="_x0000_s128001" name="Paint Shop Pro Image" r:id="rId3" imgW="1761840" imgH="2228760" progId="">
                <p:embed/>
              </p:oleObj>
            </a:graphicData>
          </a:graphic>
        </p:graphicFrame>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533842" y="2255520"/>
          <a:ext cx="6076315" cy="2346960"/>
        </p:xfrm>
        <a:graphic>
          <a:graphicData uri="http://schemas.openxmlformats.org/drawingml/2006/table">
            <a:tbl>
              <a:tblPr/>
              <a:tblGrid>
                <a:gridCol w="1499870"/>
                <a:gridCol w="723900"/>
                <a:gridCol w="449580"/>
                <a:gridCol w="180340"/>
                <a:gridCol w="723900"/>
                <a:gridCol w="671830"/>
                <a:gridCol w="139700"/>
                <a:gridCol w="454025"/>
                <a:gridCol w="539750"/>
                <a:gridCol w="693420"/>
              </a:tblGrid>
              <a:tr h="0">
                <a:tc>
                  <a:txBody>
                    <a:bodyPr/>
                    <a:lstStyle/>
                    <a:p>
                      <a:pPr marL="241300" indent="-266065" algn="ctr">
                        <a:spcAft>
                          <a:spcPts val="0"/>
                        </a:spcAft>
                      </a:pPr>
                      <a:r>
                        <a:rPr lang="it-IT" sz="1200" b="1" i="1" kern="0">
                          <a:solidFill>
                            <a:srgbClr val="000000"/>
                          </a:solidFill>
                          <a:latin typeface="Times New Roman"/>
                          <a:ea typeface="Times New Roman"/>
                          <a:cs typeface="Times New Roman"/>
                        </a:rPr>
                        <a:t>Campione</a:t>
                      </a:r>
                      <a:endParaRPr lang="it-IT" sz="1100" b="1" i="1" kern="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b="1" i="1">
                          <a:solidFill>
                            <a:srgbClr val="000000"/>
                          </a:solidFill>
                          <a:latin typeface="Times New Roman"/>
                          <a:ea typeface="Times New Roman"/>
                          <a:cs typeface="Times New Roman"/>
                        </a:rPr>
                        <a:t>Molarità NaOMe</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b="1" i="1">
                          <a:solidFill>
                            <a:srgbClr val="000000"/>
                          </a:solidFill>
                          <a:latin typeface="Times New Roman"/>
                          <a:ea typeface="Times New Roman"/>
                          <a:cs typeface="Times New Roman"/>
                        </a:rPr>
                        <a:t>C</a:t>
                      </a:r>
                      <a:r>
                        <a:rPr lang="it-IT" sz="1200" b="1" i="1" baseline="-25000">
                          <a:solidFill>
                            <a:srgbClr val="000000"/>
                          </a:solidFill>
                          <a:latin typeface="Times New Roman"/>
                          <a:ea typeface="Times New Roman"/>
                          <a:cs typeface="Times New Roman"/>
                        </a:rPr>
                        <a:t>s</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200" b="1" i="1">
                          <a:solidFill>
                            <a:srgbClr val="000000"/>
                          </a:solidFill>
                          <a:latin typeface="Times New Roman"/>
                          <a:ea typeface="Times New Roman"/>
                          <a:cs typeface="Times New Roman"/>
                        </a:rPr>
                        <a:t>Mn</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b="1" i="1">
                          <a:solidFill>
                            <a:srgbClr val="000000"/>
                          </a:solidFill>
                          <a:latin typeface="Times New Roman"/>
                          <a:ea typeface="Times New Roman"/>
                          <a:cs typeface="Times New Roman"/>
                        </a:rPr>
                        <a:t>Mw</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200" b="1" i="1">
                          <a:solidFill>
                            <a:srgbClr val="000000"/>
                          </a:solidFill>
                          <a:latin typeface="Times New Roman"/>
                          <a:ea typeface="Times New Roman"/>
                          <a:cs typeface="Times New Roman"/>
                        </a:rPr>
                        <a:t>DPn</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b="1" i="1">
                          <a:solidFill>
                            <a:srgbClr val="000000"/>
                          </a:solidFill>
                          <a:latin typeface="Times New Roman"/>
                          <a:ea typeface="Times New Roman"/>
                          <a:cs typeface="Times New Roman"/>
                        </a:rPr>
                        <a:t>DPw</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b="1" i="1">
                          <a:solidFill>
                            <a:srgbClr val="000000"/>
                          </a:solidFill>
                          <a:latin typeface="Times New Roman"/>
                          <a:ea typeface="Times New Roman"/>
                          <a:cs typeface="Times New Roman"/>
                        </a:rPr>
                        <a:t>%</a:t>
                      </a:r>
                      <a:endParaRPr lang="it-IT" sz="1000">
                        <a:latin typeface="Times New Roman"/>
                        <a:ea typeface="Times New Roman"/>
                        <a:cs typeface="Times New Roman"/>
                      </a:endParaRPr>
                    </a:p>
                    <a:p>
                      <a:pPr algn="ctr">
                        <a:spcAft>
                          <a:spcPts val="0"/>
                        </a:spcAft>
                      </a:pPr>
                      <a:r>
                        <a:rPr lang="it-IT" sz="1200" b="1" i="1">
                          <a:solidFill>
                            <a:srgbClr val="000000"/>
                          </a:solidFill>
                          <a:latin typeface="Times New Roman"/>
                          <a:ea typeface="Times New Roman"/>
                          <a:cs typeface="Times New Roman"/>
                        </a:rPr>
                        <a:t>solub.</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l">
                        <a:spcAft>
                          <a:spcPts val="0"/>
                        </a:spcAft>
                      </a:pPr>
                      <a:endParaRPr lang="it-IT" sz="1100" b="1">
                        <a:latin typeface="Times New Roman"/>
                        <a:ea typeface="Times New Roman"/>
                        <a:cs typeface="Times New Roman"/>
                      </a:endParaRPr>
                    </a:p>
                    <a:p>
                      <a:pPr algn="l">
                        <a:spcAft>
                          <a:spcPts val="0"/>
                        </a:spcAft>
                      </a:pPr>
                      <a:r>
                        <a:rPr lang="it-IT" sz="1100" b="1">
                          <a:latin typeface="Times New Roman"/>
                          <a:ea typeface="Times New Roman"/>
                          <a:cs typeface="Times New Roman"/>
                        </a:rPr>
                        <a:t>P2543 (Sto-sme Nm26)</a:t>
                      </a:r>
                      <a:endParaRPr lang="it-IT" sz="1100" b="1">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4.7%</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581.000</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825.000</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3589</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5039</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76%</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spcAft>
                          <a:spcPts val="0"/>
                        </a:spcAft>
                      </a:pPr>
                      <a:endParaRPr lang="it-IT" sz="1000">
                        <a:latin typeface="Times New Roman"/>
                        <a:ea typeface="Times New Roman"/>
                        <a:cs typeface="Times New Roman"/>
                      </a:endParaRPr>
                    </a:p>
                    <a:p>
                      <a:pPr>
                        <a:spcAft>
                          <a:spcPts val="0"/>
                        </a:spcAft>
                      </a:pPr>
                      <a:r>
                        <a:rPr lang="it-IT" sz="1200" b="1">
                          <a:latin typeface="Times New Roman"/>
                          <a:ea typeface="Times New Roman"/>
                          <a:cs typeface="Times New Roman"/>
                        </a:rPr>
                        <a:t>P2548(Sto-sme Nm26)</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7.8%</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284.000</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554.000</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1751</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3422</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84%</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240030">
                        <a:spcAft>
                          <a:spcPts val="0"/>
                        </a:spcAft>
                      </a:pPr>
                      <a:endParaRPr lang="it-IT" sz="1000">
                        <a:latin typeface="Times New Roman"/>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4450" marR="44450" marT="0" marB="0">
                    <a:lnL>
                      <a:noFill/>
                    </a:lnL>
                    <a:lnR>
                      <a:noFill/>
                    </a:lnR>
                    <a:lnT>
                      <a:noFill/>
                    </a:lnT>
                    <a:lnB>
                      <a:noFill/>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4450" marR="44450" marT="0" marB="0">
                    <a:lnL>
                      <a:noFill/>
                    </a:lnL>
                    <a:lnR>
                      <a:noFill/>
                    </a:lnR>
                    <a:lnT>
                      <a:noFill/>
                    </a:lnT>
                    <a:lnB>
                      <a:noFill/>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240030" algn="ctr">
                        <a:spcAft>
                          <a:spcPts val="0"/>
                        </a:spcAft>
                      </a:pPr>
                      <a:endParaRPr lang="it-IT" sz="1000">
                        <a:latin typeface="Times New Roman"/>
                        <a:ea typeface="Times New Roman"/>
                        <a:cs typeface="Times New Roman"/>
                      </a:endParaRPr>
                    </a:p>
                    <a:p>
                      <a:pPr marL="240030" algn="ctr">
                        <a:spcAft>
                          <a:spcPts val="0"/>
                        </a:spcAft>
                      </a:pPr>
                      <a:r>
                        <a:rPr lang="it-IT" sz="1200" b="1">
                          <a:solidFill>
                            <a:srgbClr val="000000"/>
                          </a:solidFill>
                          <a:latin typeface="Times New Roman"/>
                          <a:ea typeface="Times New Roman"/>
                          <a:cs typeface="Times New Roman"/>
                        </a:rPr>
                        <a:t>P2557</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0.2M</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4.7%</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167.000</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517.000</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1030</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3189</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solidFill>
                          <a:srgbClr val="000000"/>
                        </a:solidFill>
                        <a:latin typeface="Times New Roman"/>
                        <a:ea typeface="Times New Roman"/>
                        <a:cs typeface="Times New Roman"/>
                      </a:endParaRPr>
                    </a:p>
                    <a:p>
                      <a:pPr algn="ctr">
                        <a:spcAft>
                          <a:spcPts val="0"/>
                        </a:spcAft>
                      </a:pPr>
                      <a:r>
                        <a:rPr lang="it-IT" sz="1200">
                          <a:solidFill>
                            <a:srgbClr val="000000"/>
                          </a:solidFill>
                          <a:latin typeface="Times New Roman"/>
                          <a:ea typeface="Times New Roman"/>
                          <a:cs typeface="Times New Roman"/>
                        </a:rPr>
                        <a:t>60%</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240030" algn="ctr">
                        <a:spcAft>
                          <a:spcPts val="0"/>
                        </a:spcAft>
                      </a:pPr>
                      <a:endParaRPr lang="it-IT" sz="1000">
                        <a:latin typeface="Times New Roman"/>
                        <a:ea typeface="Times New Roman"/>
                        <a:cs typeface="Times New Roman"/>
                      </a:endParaRPr>
                    </a:p>
                    <a:p>
                      <a:pPr marL="240030" algn="ctr">
                        <a:spcAft>
                          <a:spcPts val="0"/>
                        </a:spcAft>
                      </a:pPr>
                      <a:r>
                        <a:rPr lang="it-IT" sz="1200" b="1">
                          <a:latin typeface="Times New Roman"/>
                          <a:ea typeface="Times New Roman"/>
                          <a:cs typeface="Times New Roman"/>
                        </a:rPr>
                        <a:t>P2540</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latin typeface="Times New Roman"/>
                        <a:ea typeface="Times New Roman"/>
                        <a:cs typeface="Times New Roman"/>
                      </a:endParaRPr>
                    </a:p>
                    <a:p>
                      <a:pPr algn="ctr">
                        <a:spcAft>
                          <a:spcPts val="0"/>
                        </a:spcAft>
                      </a:pPr>
                      <a:r>
                        <a:rPr lang="it-IT" sz="1200">
                          <a:latin typeface="Times New Roman"/>
                          <a:ea typeface="Times New Roman"/>
                          <a:cs typeface="Times New Roman"/>
                        </a:rPr>
                        <a:t>1.0M</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latin typeface="Times New Roman"/>
                        <a:ea typeface="Times New Roman"/>
                        <a:cs typeface="Times New Roman"/>
                      </a:endParaRPr>
                    </a:p>
                    <a:p>
                      <a:pPr algn="ctr">
                        <a:spcAft>
                          <a:spcPts val="0"/>
                        </a:spcAft>
                      </a:pPr>
                      <a:r>
                        <a:rPr lang="it-IT" sz="1200">
                          <a:latin typeface="Times New Roman"/>
                          <a:ea typeface="Times New Roman"/>
                          <a:cs typeface="Times New Roman"/>
                        </a:rPr>
                        <a:t>4.7%</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200">
                        <a:latin typeface="Times New Roman"/>
                        <a:ea typeface="Times New Roman"/>
                        <a:cs typeface="Times New Roman"/>
                      </a:endParaRPr>
                    </a:p>
                    <a:p>
                      <a:pPr algn="ctr">
                        <a:spcAft>
                          <a:spcPts val="0"/>
                        </a:spcAft>
                      </a:pPr>
                      <a:r>
                        <a:rPr lang="it-IT" sz="1200">
                          <a:latin typeface="Times New Roman"/>
                          <a:ea typeface="Times New Roman"/>
                          <a:cs typeface="Times New Roman"/>
                        </a:rPr>
                        <a:t>290.000</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latin typeface="Times New Roman"/>
                        <a:ea typeface="Times New Roman"/>
                        <a:cs typeface="Times New Roman"/>
                      </a:endParaRPr>
                    </a:p>
                    <a:p>
                      <a:pPr algn="ctr">
                        <a:spcAft>
                          <a:spcPts val="0"/>
                        </a:spcAft>
                      </a:pPr>
                      <a:r>
                        <a:rPr lang="it-IT" sz="1200">
                          <a:latin typeface="Times New Roman"/>
                          <a:ea typeface="Times New Roman"/>
                          <a:cs typeface="Times New Roman"/>
                        </a:rPr>
                        <a:t>881.000</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200">
                        <a:latin typeface="Times New Roman"/>
                        <a:ea typeface="Times New Roman"/>
                        <a:cs typeface="Times New Roman"/>
                      </a:endParaRPr>
                    </a:p>
                    <a:p>
                      <a:pPr algn="ctr">
                        <a:spcAft>
                          <a:spcPts val="0"/>
                        </a:spcAft>
                      </a:pPr>
                      <a:r>
                        <a:rPr lang="it-IT" sz="1200">
                          <a:latin typeface="Times New Roman"/>
                          <a:ea typeface="Times New Roman"/>
                          <a:cs typeface="Times New Roman"/>
                        </a:rPr>
                        <a:t>2246</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a:latin typeface="Times New Roman"/>
                        <a:ea typeface="Times New Roman"/>
                        <a:cs typeface="Times New Roman"/>
                      </a:endParaRPr>
                    </a:p>
                    <a:p>
                      <a:pPr algn="ctr">
                        <a:spcAft>
                          <a:spcPts val="0"/>
                        </a:spcAft>
                      </a:pPr>
                      <a:r>
                        <a:rPr lang="it-IT" sz="1200">
                          <a:latin typeface="Times New Roman"/>
                          <a:ea typeface="Times New Roman"/>
                          <a:cs typeface="Times New Roman"/>
                        </a:rPr>
                        <a:t>5438</a:t>
                      </a:r>
                      <a:endParaRPr lang="it-IT"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200" dirty="0">
                        <a:latin typeface="Times New Roman"/>
                        <a:ea typeface="Times New Roman"/>
                        <a:cs typeface="Times New Roman"/>
                      </a:endParaRPr>
                    </a:p>
                    <a:p>
                      <a:pPr algn="ctr">
                        <a:spcAft>
                          <a:spcPts val="0"/>
                        </a:spcAft>
                      </a:pPr>
                      <a:r>
                        <a:rPr lang="it-IT" sz="1200" dirty="0">
                          <a:latin typeface="Times New Roman"/>
                          <a:ea typeface="Times New Roman"/>
                          <a:cs typeface="Times New Roman"/>
                        </a:rPr>
                        <a:t>56%</a:t>
                      </a:r>
                      <a:endParaRPr lang="it-IT"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0593" name="Rectangle 1"/>
          <p:cNvSpPr>
            <a:spLocks noChangeArrowheads="1"/>
          </p:cNvSpPr>
          <p:nvPr/>
        </p:nvSpPr>
        <p:spPr bwMode="auto">
          <a:xfrm>
            <a:off x="0" y="0"/>
            <a:ext cx="9144000" cy="1585049"/>
          </a:xfrm>
          <a:prstGeom prst="rect">
            <a:avLst/>
          </a:prstGeom>
          <a:noFill/>
          <a:ln w="9525">
            <a:noFill/>
            <a:miter lim="800000"/>
            <a:headEnd/>
            <a:tailEnd/>
          </a:ln>
          <a:effectLst/>
        </p:spPr>
        <p:txBody>
          <a:bodyPr vert="horz" wrap="square" lIns="241224" tIns="45720" rIns="-23805" bIns="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Tab. 3: Risultati analisi GPC  reazioni eterificazione con </a:t>
            </a:r>
            <a:r>
              <a:rPr kumimoji="0" lang="it-IT" sz="2000" b="1" i="0" u="none" strike="noStrike" cap="none" normalizeH="0" baseline="0" dirty="0" smtClean="0">
                <a:ln>
                  <a:noFill/>
                </a:ln>
                <a:solidFill>
                  <a:srgbClr val="FF0000"/>
                </a:solidFill>
                <a:effectLst/>
                <a:latin typeface="Times New Roman" pitchFamily="18" charset="0"/>
                <a:cs typeface="Times New Roman" pitchFamily="18" charset="0"/>
              </a:rPr>
              <a:t>poli(</a:t>
            </a:r>
            <a:r>
              <a:rPr kumimoji="0" lang="it-IT" sz="2000" b="1" i="0" u="none" strike="noStrike" cap="none" normalizeH="0" baseline="0" dirty="0" err="1" smtClean="0">
                <a:ln>
                  <a:noFill/>
                </a:ln>
                <a:solidFill>
                  <a:srgbClr val="FF0000"/>
                </a:solidFill>
                <a:effectLst/>
                <a:latin typeface="Times New Roman" pitchFamily="18" charset="0"/>
                <a:cs typeface="Times New Roman" pitchFamily="18" charset="0"/>
              </a:rPr>
              <a:t>propilen-glicol</a:t>
            </a:r>
            <a:r>
              <a:rPr kumimoji="0" lang="it-IT" sz="2000" b="1" i="0" u="none" strike="noStrike" cap="none" normalizeH="0" baseline="0" dirty="0" smtClean="0">
                <a:ln>
                  <a:noFill/>
                </a:ln>
                <a:solidFill>
                  <a:srgbClr val="FF0000"/>
                </a:solidFill>
                <a:effectLst/>
                <a:latin typeface="Times New Roman" pitchFamily="18" charset="0"/>
                <a:cs typeface="Times New Roman" pitchFamily="18" charset="0"/>
              </a:rPr>
              <a:t>)</a:t>
            </a:r>
            <a:r>
              <a:rPr kumimoji="0" lang="it-IT" sz="2000" b="1" i="0" u="none" strike="noStrike" cap="none" normalizeH="0" baseline="0" dirty="0" err="1" smtClean="0">
                <a:ln>
                  <a:noFill/>
                </a:ln>
                <a:solidFill>
                  <a:srgbClr val="FF0000"/>
                </a:solidFill>
                <a:effectLst/>
                <a:latin typeface="Times New Roman" pitchFamily="18" charset="0"/>
                <a:cs typeface="Times New Roman" pitchFamily="18" charset="0"/>
              </a:rPr>
              <a:t>diglicidiletere</a:t>
            </a:r>
            <a:r>
              <a:rPr kumimoji="0" lang="it-IT" sz="2000" b="1" i="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it-IT" sz="2000"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rPr>
              <a:t>NB: i dati relativi allo stoppino tale e quale sono </a:t>
            </a:r>
            <a:r>
              <a:rPr kumimoji="0" lang="it-IT" sz="2000" b="0" i="0" u="none" strike="noStrike" cap="none" normalizeH="0" baseline="0" dirty="0" err="1" smtClean="0">
                <a:ln>
                  <a:noFill/>
                </a:ln>
                <a:solidFill>
                  <a:schemeClr val="tx1"/>
                </a:solidFill>
                <a:effectLst/>
                <a:latin typeface="Arial" pitchFamily="34" charset="0"/>
                <a:ea typeface="Times New Roman" pitchFamily="18" charset="0"/>
              </a:rPr>
              <a:t>viscosimetrici</a:t>
            </a:r>
            <a:r>
              <a:rPr kumimoji="0" lang="it-IT" sz="2000" b="0" i="0" u="none" strike="noStrike" cap="none" normalizeH="0" baseline="0" dirty="0" smtClean="0">
                <a:ln>
                  <a:noFill/>
                </a:ln>
                <a:solidFill>
                  <a:schemeClr val="tx1"/>
                </a:solidFill>
                <a:effectLst/>
                <a:latin typeface="Arial" pitchFamily="34" charset="0"/>
                <a:ea typeface="Times New Roman" pitchFamily="18" charset="0"/>
              </a:rPr>
              <a:t> per escludere la presenza di aggregati.</a:t>
            </a:r>
            <a:endParaRPr kumimoji="0" lang="it-IT" sz="20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endParaRPr>
          </a:p>
        </p:txBody>
      </p:sp>
      <p:grpSp>
        <p:nvGrpSpPr>
          <p:cNvPr id="4" name="Group 30"/>
          <p:cNvGrpSpPr>
            <a:grpSpLocks/>
          </p:cNvGrpSpPr>
          <p:nvPr/>
        </p:nvGrpSpPr>
        <p:grpSpPr bwMode="auto">
          <a:xfrm>
            <a:off x="8316913" y="5734050"/>
            <a:ext cx="647700" cy="903288"/>
            <a:chOff x="2501" y="2750"/>
            <a:chExt cx="833" cy="1114"/>
          </a:xfrm>
        </p:grpSpPr>
        <p:sp>
          <p:nvSpPr>
            <p:cNvPr id="5"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6" name="Object 32"/>
            <p:cNvGraphicFramePr>
              <a:graphicFrameLocks/>
            </p:cNvGraphicFramePr>
            <p:nvPr/>
          </p:nvGraphicFramePr>
          <p:xfrm>
            <a:off x="2561" y="2798"/>
            <a:ext cx="728" cy="1023"/>
          </p:xfrm>
          <a:graphic>
            <a:graphicData uri="http://schemas.openxmlformats.org/presentationml/2006/ole">
              <p:oleObj spid="_x0000_s126977" name="Paint Shop Pro Image" r:id="rId3" imgW="1761840" imgH="2228760" progId="">
                <p:embed/>
              </p:oleObj>
            </a:graphicData>
          </a:graphic>
        </p:graphicFrame>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10800000"/>
        </a:gradFill>
        <a:effectLst/>
      </p:bgPr>
    </p:bg>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152400" y="1676400"/>
            <a:ext cx="4114800" cy="752475"/>
          </a:xfrm>
          <a:prstGeom prst="rect">
            <a:avLst/>
          </a:prstGeom>
          <a:noFill/>
          <a:ln w="9525">
            <a:noFill/>
            <a:miter lim="800000"/>
            <a:headEnd/>
            <a:tailEnd/>
          </a:ln>
        </p:spPr>
        <p:txBody>
          <a:bodyPr>
            <a:spAutoFit/>
          </a:bodyPr>
          <a:lstStyle/>
          <a:p>
            <a:pPr eaLnBrk="0" hangingPunct="0">
              <a:lnSpc>
                <a:spcPct val="120000"/>
              </a:lnSpc>
            </a:pPr>
            <a:r>
              <a:rPr lang="it-IT" b="1" noProof="1">
                <a:solidFill>
                  <a:srgbClr val="FF0000"/>
                </a:solidFill>
                <a:latin typeface="Comic Sans MS" pitchFamily="66" charset="0"/>
              </a:rPr>
              <a:t>1</a:t>
            </a:r>
            <a:r>
              <a:rPr lang="it-IT" b="1" noProof="1">
                <a:solidFill>
                  <a:srgbClr val="FFFF00"/>
                </a:solidFill>
                <a:latin typeface="Comic Sans MS" pitchFamily="66" charset="0"/>
              </a:rPr>
              <a:t>.</a:t>
            </a:r>
            <a:r>
              <a:rPr lang="it-IT" noProof="1">
                <a:solidFill>
                  <a:srgbClr val="FFFF00"/>
                </a:solidFill>
                <a:latin typeface="Comic Sans MS" pitchFamily="66" charset="0"/>
              </a:rPr>
              <a:t> unite da legami 1,4</a:t>
            </a:r>
            <a:r>
              <a:rPr lang="it-IT" i="1" noProof="1">
                <a:solidFill>
                  <a:srgbClr val="FFFF00"/>
                </a:solidFill>
                <a:latin typeface="Comic Sans MS" pitchFamily="66" charset="0"/>
              </a:rPr>
              <a:t>ß</a:t>
            </a:r>
            <a:r>
              <a:rPr lang="it-IT" noProof="1">
                <a:solidFill>
                  <a:srgbClr val="FFFF00"/>
                </a:solidFill>
                <a:latin typeface="Comic Sans MS" pitchFamily="66" charset="0"/>
              </a:rPr>
              <a:t>-glucosidici in lunghissime catene lineari a maglie</a:t>
            </a:r>
          </a:p>
        </p:txBody>
      </p:sp>
      <p:sp>
        <p:nvSpPr>
          <p:cNvPr id="148483" name="Text Box 3"/>
          <p:cNvSpPr txBox="1">
            <a:spLocks noChangeArrowheads="1"/>
          </p:cNvSpPr>
          <p:nvPr/>
        </p:nvSpPr>
        <p:spPr bwMode="auto">
          <a:xfrm>
            <a:off x="152400" y="2574925"/>
            <a:ext cx="4114800" cy="1082675"/>
          </a:xfrm>
          <a:prstGeom prst="rect">
            <a:avLst/>
          </a:prstGeom>
          <a:noFill/>
          <a:ln w="9525">
            <a:noFill/>
            <a:miter lim="800000"/>
            <a:headEnd/>
            <a:tailEnd/>
          </a:ln>
        </p:spPr>
        <p:txBody>
          <a:bodyPr>
            <a:spAutoFit/>
          </a:bodyPr>
          <a:lstStyle/>
          <a:p>
            <a:pPr eaLnBrk="0" hangingPunct="0">
              <a:lnSpc>
                <a:spcPct val="120000"/>
              </a:lnSpc>
            </a:pPr>
            <a:r>
              <a:rPr lang="it-IT" b="1" noProof="1">
                <a:solidFill>
                  <a:srgbClr val="FF0000"/>
                </a:solidFill>
                <a:latin typeface="Comic Sans MS" pitchFamily="66" charset="0"/>
              </a:rPr>
              <a:t>2</a:t>
            </a:r>
            <a:r>
              <a:rPr lang="it-IT" b="1" noProof="1">
                <a:solidFill>
                  <a:srgbClr val="FFFF00"/>
                </a:solidFill>
                <a:latin typeface="Comic Sans MS" pitchFamily="66" charset="0"/>
              </a:rPr>
              <a:t>.</a:t>
            </a:r>
            <a:r>
              <a:rPr lang="it-IT" noProof="1">
                <a:solidFill>
                  <a:srgbClr val="FFFF00"/>
                </a:solidFill>
                <a:latin typeface="Comic Sans MS" pitchFamily="66" charset="0"/>
              </a:rPr>
              <a:t> le catene, unite tra loro da legami idrogeno, formano strutture a fasci dette  </a:t>
            </a:r>
            <a:r>
              <a:rPr lang="it-IT" b="1" noProof="1">
                <a:solidFill>
                  <a:srgbClr val="FFFF00"/>
                </a:solidFill>
                <a:latin typeface="Comic Sans MS" pitchFamily="66" charset="0"/>
              </a:rPr>
              <a:t>micelle</a:t>
            </a:r>
          </a:p>
        </p:txBody>
      </p:sp>
      <p:sp>
        <p:nvSpPr>
          <p:cNvPr id="148484" name="Text Box 4"/>
          <p:cNvSpPr txBox="1">
            <a:spLocks noChangeArrowheads="1"/>
          </p:cNvSpPr>
          <p:nvPr/>
        </p:nvSpPr>
        <p:spPr bwMode="auto">
          <a:xfrm>
            <a:off x="152400" y="3743325"/>
            <a:ext cx="3886200" cy="752475"/>
          </a:xfrm>
          <a:prstGeom prst="rect">
            <a:avLst/>
          </a:prstGeom>
          <a:noFill/>
          <a:ln w="9525">
            <a:noFill/>
            <a:miter lim="800000"/>
            <a:headEnd/>
            <a:tailEnd/>
          </a:ln>
        </p:spPr>
        <p:txBody>
          <a:bodyPr>
            <a:spAutoFit/>
          </a:bodyPr>
          <a:lstStyle/>
          <a:p>
            <a:pPr eaLnBrk="0" hangingPunct="0">
              <a:lnSpc>
                <a:spcPct val="120000"/>
              </a:lnSpc>
            </a:pPr>
            <a:r>
              <a:rPr lang="it-IT" b="1" noProof="1">
                <a:solidFill>
                  <a:srgbClr val="FF0000"/>
                </a:solidFill>
                <a:latin typeface="Comic Sans MS" pitchFamily="66" charset="0"/>
              </a:rPr>
              <a:t>3.</a:t>
            </a:r>
            <a:r>
              <a:rPr lang="it-IT" noProof="1">
                <a:solidFill>
                  <a:srgbClr val="FFFF00"/>
                </a:solidFill>
                <a:latin typeface="Comic Sans MS" pitchFamily="66" charset="0"/>
              </a:rPr>
              <a:t> 10-20 micelle sono unite a formare  </a:t>
            </a:r>
            <a:r>
              <a:rPr lang="it-IT" b="1" noProof="1">
                <a:solidFill>
                  <a:srgbClr val="FFFF00"/>
                </a:solidFill>
                <a:latin typeface="Comic Sans MS" pitchFamily="66" charset="0"/>
              </a:rPr>
              <a:t>microfibrille</a:t>
            </a:r>
            <a:r>
              <a:rPr lang="it-IT" sz="2400" noProof="1">
                <a:solidFill>
                  <a:srgbClr val="FFFF00"/>
                </a:solidFill>
              </a:rPr>
              <a:t> </a:t>
            </a:r>
          </a:p>
        </p:txBody>
      </p:sp>
      <p:sp>
        <p:nvSpPr>
          <p:cNvPr id="148485" name="Text Box 5"/>
          <p:cNvSpPr txBox="1">
            <a:spLocks noChangeArrowheads="1"/>
          </p:cNvSpPr>
          <p:nvPr/>
        </p:nvSpPr>
        <p:spPr bwMode="auto">
          <a:xfrm>
            <a:off x="152400" y="4632325"/>
            <a:ext cx="3810000" cy="1082675"/>
          </a:xfrm>
          <a:prstGeom prst="rect">
            <a:avLst/>
          </a:prstGeom>
          <a:noFill/>
          <a:ln w="9525">
            <a:noFill/>
            <a:miter lim="800000"/>
            <a:headEnd/>
            <a:tailEnd/>
          </a:ln>
        </p:spPr>
        <p:txBody>
          <a:bodyPr>
            <a:spAutoFit/>
          </a:bodyPr>
          <a:lstStyle/>
          <a:p>
            <a:pPr algn="just" eaLnBrk="0" hangingPunct="0">
              <a:lnSpc>
                <a:spcPct val="120000"/>
              </a:lnSpc>
            </a:pPr>
            <a:r>
              <a:rPr lang="it-IT" b="1" noProof="1">
                <a:solidFill>
                  <a:srgbClr val="FF0000"/>
                </a:solidFill>
                <a:latin typeface="Comic Sans MS" pitchFamily="66" charset="0"/>
              </a:rPr>
              <a:t>4.</a:t>
            </a:r>
            <a:r>
              <a:rPr lang="it-IT" noProof="1">
                <a:solidFill>
                  <a:srgbClr val="FFFF00"/>
                </a:solidFill>
                <a:latin typeface="Comic Sans MS" pitchFamily="66" charset="0"/>
              </a:rPr>
              <a:t> le microfibrille si attorcigliano come i fili di una corda e formano </a:t>
            </a:r>
            <a:r>
              <a:rPr lang="it-IT" b="1" noProof="1">
                <a:solidFill>
                  <a:srgbClr val="FFFF00"/>
                </a:solidFill>
                <a:latin typeface="Comic Sans MS" pitchFamily="66" charset="0"/>
              </a:rPr>
              <a:t>macrofibrille </a:t>
            </a:r>
            <a:r>
              <a:rPr lang="it-IT" noProof="1">
                <a:solidFill>
                  <a:srgbClr val="FFFF00"/>
                </a:solidFill>
                <a:latin typeface="Comic Sans MS" pitchFamily="66" charset="0"/>
              </a:rPr>
              <a:t>che</a:t>
            </a:r>
            <a:endParaRPr lang="it-IT" sz="1200" b="1" noProof="1">
              <a:solidFill>
                <a:srgbClr val="FFFF00"/>
              </a:solidFill>
              <a:latin typeface="Comic Sans MS" pitchFamily="66" charset="0"/>
            </a:endParaRPr>
          </a:p>
        </p:txBody>
      </p:sp>
      <p:sp>
        <p:nvSpPr>
          <p:cNvPr id="148486" name="Text Box 6"/>
          <p:cNvSpPr txBox="1">
            <a:spLocks noChangeArrowheads="1"/>
          </p:cNvSpPr>
          <p:nvPr/>
        </p:nvSpPr>
        <p:spPr bwMode="auto">
          <a:xfrm>
            <a:off x="152400" y="5835650"/>
            <a:ext cx="4191000" cy="641350"/>
          </a:xfrm>
          <a:prstGeom prst="rect">
            <a:avLst/>
          </a:prstGeom>
          <a:noFill/>
          <a:ln w="9525">
            <a:noFill/>
            <a:miter lim="800000"/>
            <a:headEnd/>
            <a:tailEnd/>
          </a:ln>
        </p:spPr>
        <p:txBody>
          <a:bodyPr>
            <a:spAutoFit/>
          </a:bodyPr>
          <a:lstStyle/>
          <a:p>
            <a:pPr eaLnBrk="0" hangingPunct="0">
              <a:spcBef>
                <a:spcPct val="50000"/>
              </a:spcBef>
            </a:pPr>
            <a:r>
              <a:rPr lang="it-IT" b="1" noProof="1">
                <a:solidFill>
                  <a:srgbClr val="FF0000"/>
                </a:solidFill>
                <a:latin typeface="Comic Sans MS" pitchFamily="66" charset="0"/>
              </a:rPr>
              <a:t>5.</a:t>
            </a:r>
            <a:r>
              <a:rPr lang="it-IT" noProof="1">
                <a:solidFill>
                  <a:srgbClr val="FFFF00"/>
                </a:solidFill>
                <a:latin typeface="Comic Sans MS" pitchFamily="66" charset="0"/>
              </a:rPr>
              <a:t> costituiscono un sistema di fibre intrecciate tra loro su diversi piani</a:t>
            </a:r>
          </a:p>
        </p:txBody>
      </p:sp>
      <p:graphicFrame>
        <p:nvGraphicFramePr>
          <p:cNvPr id="148489" name="Object 9"/>
          <p:cNvGraphicFramePr>
            <a:graphicFrameLocks noChangeAspect="1"/>
          </p:cNvGraphicFramePr>
          <p:nvPr/>
        </p:nvGraphicFramePr>
        <p:xfrm>
          <a:off x="4114800" y="1981200"/>
          <a:ext cx="4203700" cy="2754313"/>
        </p:xfrm>
        <a:graphic>
          <a:graphicData uri="http://schemas.openxmlformats.org/presentationml/2006/ole">
            <p:oleObj spid="_x0000_s2050" name="Image" r:id="rId3" imgW="7001765" imgH="4587363" progId="">
              <p:embed/>
            </p:oleObj>
          </a:graphicData>
        </a:graphic>
      </p:graphicFrame>
      <p:graphicFrame>
        <p:nvGraphicFramePr>
          <p:cNvPr id="148490" name="Object 10"/>
          <p:cNvGraphicFramePr>
            <a:graphicFrameLocks noChangeAspect="1"/>
          </p:cNvGraphicFramePr>
          <p:nvPr/>
        </p:nvGraphicFramePr>
        <p:xfrm>
          <a:off x="4384675" y="4191000"/>
          <a:ext cx="885825" cy="1255713"/>
        </p:xfrm>
        <a:graphic>
          <a:graphicData uri="http://schemas.openxmlformats.org/presentationml/2006/ole">
            <p:oleObj spid="_x0000_s2051" name="Image" r:id="rId4" imgW="2211084" imgH="3659725" progId="">
              <p:embed/>
            </p:oleObj>
          </a:graphicData>
        </a:graphic>
      </p:graphicFrame>
      <p:sp>
        <p:nvSpPr>
          <p:cNvPr id="148492" name="Text Box 12"/>
          <p:cNvSpPr txBox="1">
            <a:spLocks noChangeArrowheads="1"/>
          </p:cNvSpPr>
          <p:nvPr/>
        </p:nvSpPr>
        <p:spPr bwMode="auto">
          <a:xfrm>
            <a:off x="4737100" y="1744663"/>
            <a:ext cx="1905000" cy="338137"/>
          </a:xfrm>
          <a:prstGeom prst="rect">
            <a:avLst/>
          </a:prstGeom>
          <a:solidFill>
            <a:srgbClr val="FFCCCC"/>
          </a:solidFill>
          <a:ln w="9525">
            <a:noFill/>
            <a:miter lim="800000"/>
            <a:headEnd/>
            <a:tailEnd/>
          </a:ln>
        </p:spPr>
        <p:txBody>
          <a:bodyPr>
            <a:spAutoFit/>
          </a:bodyPr>
          <a:lstStyle/>
          <a:p>
            <a:pPr eaLnBrk="0" hangingPunct="0">
              <a:spcBef>
                <a:spcPct val="50000"/>
              </a:spcBef>
            </a:pPr>
            <a:r>
              <a:rPr lang="it-IT" sz="1600" b="1" noProof="1">
                <a:solidFill>
                  <a:srgbClr val="FF0000"/>
                </a:solidFill>
                <a:latin typeface="Comic Sans MS" pitchFamily="66" charset="0"/>
              </a:rPr>
              <a:t>Fibra di cellulosa</a:t>
            </a:r>
          </a:p>
        </p:txBody>
      </p:sp>
      <p:sp>
        <p:nvSpPr>
          <p:cNvPr id="148493" name="Text Box 13"/>
          <p:cNvSpPr txBox="1">
            <a:spLocks noChangeArrowheads="1"/>
          </p:cNvSpPr>
          <p:nvPr/>
        </p:nvSpPr>
        <p:spPr bwMode="auto">
          <a:xfrm>
            <a:off x="6718300" y="2362200"/>
            <a:ext cx="2209800" cy="304800"/>
          </a:xfrm>
          <a:prstGeom prst="rect">
            <a:avLst/>
          </a:prstGeom>
          <a:noFill/>
          <a:ln w="9525">
            <a:noFill/>
            <a:miter lim="800000"/>
            <a:headEnd/>
            <a:tailEnd/>
          </a:ln>
        </p:spPr>
        <p:txBody>
          <a:bodyPr>
            <a:spAutoFit/>
          </a:bodyPr>
          <a:lstStyle/>
          <a:p>
            <a:pPr eaLnBrk="0" hangingPunct="0">
              <a:spcBef>
                <a:spcPct val="50000"/>
              </a:spcBef>
            </a:pPr>
            <a:r>
              <a:rPr lang="it-IT" sz="1400" b="1" noProof="1">
                <a:solidFill>
                  <a:srgbClr val="FF0000"/>
                </a:solidFill>
                <a:latin typeface="Comic Sans MS" pitchFamily="66" charset="0"/>
              </a:rPr>
              <a:t>Macrofibrilla 0,5</a:t>
            </a:r>
            <a:r>
              <a:rPr lang="it-IT" sz="1400" noProof="1">
                <a:solidFill>
                  <a:srgbClr val="FF0000"/>
                </a:solidFill>
                <a:latin typeface="Comic Sans MS" pitchFamily="66" charset="0"/>
                <a:sym typeface="Symbol" pitchFamily="18" charset="2"/>
              </a:rPr>
              <a:t>m</a:t>
            </a:r>
            <a:endParaRPr lang="it-IT" sz="1400" b="1" noProof="1">
              <a:solidFill>
                <a:srgbClr val="FF0000"/>
              </a:solidFill>
              <a:latin typeface="Comic Sans MS" pitchFamily="66" charset="0"/>
            </a:endParaRPr>
          </a:p>
        </p:txBody>
      </p:sp>
      <p:sp>
        <p:nvSpPr>
          <p:cNvPr id="148494" name="Text Box 14"/>
          <p:cNvSpPr txBox="1">
            <a:spLocks noChangeArrowheads="1"/>
          </p:cNvSpPr>
          <p:nvPr/>
        </p:nvSpPr>
        <p:spPr bwMode="auto">
          <a:xfrm>
            <a:off x="7708900" y="2743200"/>
            <a:ext cx="1295400" cy="558800"/>
          </a:xfrm>
          <a:prstGeom prst="rect">
            <a:avLst/>
          </a:prstGeom>
          <a:noFill/>
          <a:ln w="9525">
            <a:noFill/>
            <a:miter lim="800000"/>
            <a:headEnd/>
            <a:tailEnd/>
          </a:ln>
        </p:spPr>
        <p:txBody>
          <a:bodyPr>
            <a:spAutoFit/>
          </a:bodyPr>
          <a:lstStyle/>
          <a:p>
            <a:pPr algn="ctr" eaLnBrk="0" hangingPunct="0">
              <a:lnSpc>
                <a:spcPct val="110000"/>
              </a:lnSpc>
            </a:pPr>
            <a:r>
              <a:rPr lang="it-IT" sz="1400" b="1" noProof="1">
                <a:solidFill>
                  <a:srgbClr val="FF0000"/>
                </a:solidFill>
                <a:latin typeface="Comic Sans MS" pitchFamily="66" charset="0"/>
              </a:rPr>
              <a:t>Microfibrilla 10-25 </a:t>
            </a:r>
            <a:r>
              <a:rPr lang="it-IT" sz="1400" noProof="1">
                <a:solidFill>
                  <a:srgbClr val="FF0000"/>
                </a:solidFill>
                <a:latin typeface="Comic Sans MS" pitchFamily="66" charset="0"/>
              </a:rPr>
              <a:t>nm</a:t>
            </a:r>
            <a:endParaRPr lang="it-IT" sz="1400" b="1" noProof="1">
              <a:solidFill>
                <a:srgbClr val="FF0000"/>
              </a:solidFill>
              <a:latin typeface="Comic Sans MS" pitchFamily="66" charset="0"/>
            </a:endParaRPr>
          </a:p>
        </p:txBody>
      </p:sp>
      <p:sp>
        <p:nvSpPr>
          <p:cNvPr id="148500" name="Line 20"/>
          <p:cNvSpPr>
            <a:spLocks noChangeShapeType="1"/>
          </p:cNvSpPr>
          <p:nvPr/>
        </p:nvSpPr>
        <p:spPr bwMode="auto">
          <a:xfrm flipV="1">
            <a:off x="5270500" y="4648200"/>
            <a:ext cx="304800" cy="304800"/>
          </a:xfrm>
          <a:prstGeom prst="line">
            <a:avLst/>
          </a:prstGeom>
          <a:noFill/>
          <a:ln w="9525">
            <a:solidFill>
              <a:schemeClr val="tx1"/>
            </a:solidFill>
            <a:round/>
            <a:headEnd/>
            <a:tailEnd type="arrow" w="med" len="med"/>
          </a:ln>
        </p:spPr>
        <p:txBody>
          <a:bodyPr wrap="none" anchor="ctr"/>
          <a:lstStyle/>
          <a:p>
            <a:endParaRPr lang="it-IT"/>
          </a:p>
        </p:txBody>
      </p:sp>
      <p:sp>
        <p:nvSpPr>
          <p:cNvPr id="148502" name="Text Box 22"/>
          <p:cNvSpPr txBox="1">
            <a:spLocks noChangeArrowheads="1"/>
          </p:cNvSpPr>
          <p:nvPr/>
        </p:nvSpPr>
        <p:spPr bwMode="auto">
          <a:xfrm>
            <a:off x="8077200" y="3352800"/>
            <a:ext cx="533400" cy="336550"/>
          </a:xfrm>
          <a:prstGeom prst="rect">
            <a:avLst/>
          </a:prstGeom>
          <a:noFill/>
          <a:ln w="9525">
            <a:noFill/>
            <a:miter lim="800000"/>
            <a:headEnd/>
            <a:tailEnd/>
          </a:ln>
        </p:spPr>
        <p:txBody>
          <a:bodyPr>
            <a:spAutoFit/>
          </a:bodyPr>
          <a:lstStyle/>
          <a:p>
            <a:pPr algn="ctr" eaLnBrk="0" hangingPunct="0">
              <a:lnSpc>
                <a:spcPct val="80000"/>
              </a:lnSpc>
            </a:pPr>
            <a:r>
              <a:rPr lang="it-IT" sz="2000" b="1" noProof="1">
                <a:solidFill>
                  <a:srgbClr val="FF3300"/>
                </a:solidFill>
                <a:latin typeface="Comic Sans MS" pitchFamily="66" charset="0"/>
              </a:rPr>
              <a:t>3</a:t>
            </a:r>
            <a:endParaRPr lang="it-IT" b="1" noProof="1">
              <a:latin typeface="Comic Sans MS" pitchFamily="66" charset="0"/>
            </a:endParaRPr>
          </a:p>
        </p:txBody>
      </p:sp>
      <p:sp>
        <p:nvSpPr>
          <p:cNvPr id="148503" name="Text Box 23"/>
          <p:cNvSpPr txBox="1">
            <a:spLocks noChangeArrowheads="1"/>
          </p:cNvSpPr>
          <p:nvPr/>
        </p:nvSpPr>
        <p:spPr bwMode="auto">
          <a:xfrm>
            <a:off x="6400800" y="3117850"/>
            <a:ext cx="533400" cy="336550"/>
          </a:xfrm>
          <a:prstGeom prst="rect">
            <a:avLst/>
          </a:prstGeom>
          <a:noFill/>
          <a:ln w="9525">
            <a:noFill/>
            <a:miter lim="800000"/>
            <a:headEnd/>
            <a:tailEnd/>
          </a:ln>
        </p:spPr>
        <p:txBody>
          <a:bodyPr>
            <a:spAutoFit/>
          </a:bodyPr>
          <a:lstStyle/>
          <a:p>
            <a:pPr algn="ctr" eaLnBrk="0" hangingPunct="0">
              <a:lnSpc>
                <a:spcPct val="80000"/>
              </a:lnSpc>
            </a:pPr>
            <a:r>
              <a:rPr lang="it-IT" sz="2000" b="1" noProof="1">
                <a:solidFill>
                  <a:srgbClr val="FF3300"/>
                </a:solidFill>
                <a:latin typeface="Comic Sans MS" pitchFamily="66" charset="0"/>
              </a:rPr>
              <a:t>4</a:t>
            </a:r>
            <a:endParaRPr lang="it-IT" b="1" noProof="1">
              <a:latin typeface="Comic Sans MS" pitchFamily="66" charset="0"/>
            </a:endParaRPr>
          </a:p>
        </p:txBody>
      </p:sp>
      <p:sp>
        <p:nvSpPr>
          <p:cNvPr id="148504" name="Text Box 24"/>
          <p:cNvSpPr txBox="1">
            <a:spLocks noChangeArrowheads="1"/>
          </p:cNvSpPr>
          <p:nvPr/>
        </p:nvSpPr>
        <p:spPr bwMode="auto">
          <a:xfrm>
            <a:off x="5638800" y="1981200"/>
            <a:ext cx="533400" cy="336550"/>
          </a:xfrm>
          <a:prstGeom prst="rect">
            <a:avLst/>
          </a:prstGeom>
          <a:noFill/>
          <a:ln w="9525">
            <a:noFill/>
            <a:miter lim="800000"/>
            <a:headEnd/>
            <a:tailEnd/>
          </a:ln>
        </p:spPr>
        <p:txBody>
          <a:bodyPr>
            <a:spAutoFit/>
          </a:bodyPr>
          <a:lstStyle/>
          <a:p>
            <a:pPr algn="ctr" eaLnBrk="0" hangingPunct="0">
              <a:lnSpc>
                <a:spcPct val="80000"/>
              </a:lnSpc>
            </a:pPr>
            <a:r>
              <a:rPr lang="it-IT" sz="2000" b="1" noProof="1">
                <a:solidFill>
                  <a:srgbClr val="FF3300"/>
                </a:solidFill>
                <a:latin typeface="Comic Sans MS" pitchFamily="66" charset="0"/>
              </a:rPr>
              <a:t>5</a:t>
            </a:r>
            <a:endParaRPr lang="it-IT" b="1" noProof="1">
              <a:latin typeface="Comic Sans MS" pitchFamily="66" charset="0"/>
            </a:endParaRPr>
          </a:p>
        </p:txBody>
      </p:sp>
      <p:sp>
        <p:nvSpPr>
          <p:cNvPr id="2066" name="Text Box 26"/>
          <p:cNvSpPr txBox="1">
            <a:spLocks noChangeArrowheads="1"/>
          </p:cNvSpPr>
          <p:nvPr/>
        </p:nvSpPr>
        <p:spPr bwMode="auto">
          <a:xfrm>
            <a:off x="1524000" y="120650"/>
            <a:ext cx="5334000" cy="488950"/>
          </a:xfrm>
          <a:prstGeom prst="rect">
            <a:avLst/>
          </a:prstGeom>
          <a:noFill/>
          <a:ln w="9525">
            <a:noFill/>
            <a:miter lim="800000"/>
            <a:headEnd/>
            <a:tailEnd/>
          </a:ln>
        </p:spPr>
        <p:txBody>
          <a:bodyPr>
            <a:spAutoFit/>
          </a:bodyPr>
          <a:lstStyle/>
          <a:p>
            <a:pPr algn="ctr" eaLnBrk="0" hangingPunct="0">
              <a:spcBef>
                <a:spcPct val="50000"/>
              </a:spcBef>
            </a:pPr>
            <a:r>
              <a:rPr lang="it-IT" sz="2600" b="1" noProof="1">
                <a:solidFill>
                  <a:srgbClr val="FF3300"/>
                </a:solidFill>
                <a:latin typeface="Comic Sans MS" pitchFamily="66" charset="0"/>
                <a:sym typeface="Symbol" pitchFamily="18" charset="2"/>
              </a:rPr>
              <a:t>Struttura della cellulosa</a:t>
            </a:r>
            <a:endParaRPr lang="it-IT" sz="2600" b="1">
              <a:solidFill>
                <a:srgbClr val="FF3300"/>
              </a:solidFill>
              <a:latin typeface="Comic Sans MS" pitchFamily="66" charset="0"/>
              <a:sym typeface="Symbol" pitchFamily="18" charset="2"/>
            </a:endParaRPr>
          </a:p>
        </p:txBody>
      </p:sp>
      <p:sp>
        <p:nvSpPr>
          <p:cNvPr id="2067" name="Text Box 27"/>
          <p:cNvSpPr txBox="1">
            <a:spLocks noChangeArrowheads="1"/>
          </p:cNvSpPr>
          <p:nvPr/>
        </p:nvSpPr>
        <p:spPr bwMode="auto">
          <a:xfrm>
            <a:off x="82550" y="762000"/>
            <a:ext cx="9067800" cy="752475"/>
          </a:xfrm>
          <a:prstGeom prst="rect">
            <a:avLst/>
          </a:prstGeom>
          <a:noFill/>
          <a:ln w="9525">
            <a:noFill/>
            <a:miter lim="800000"/>
            <a:headEnd/>
            <a:tailEnd/>
          </a:ln>
        </p:spPr>
        <p:txBody>
          <a:bodyPr>
            <a:spAutoFit/>
          </a:bodyPr>
          <a:lstStyle/>
          <a:p>
            <a:pPr eaLnBrk="0" hangingPunct="0">
              <a:lnSpc>
                <a:spcPct val="120000"/>
              </a:lnSpc>
            </a:pPr>
            <a:r>
              <a:rPr lang="it-IT" noProof="1">
                <a:solidFill>
                  <a:srgbClr val="FFFF00"/>
                </a:solidFill>
                <a:latin typeface="Comic Sans MS" pitchFamily="66" charset="0"/>
              </a:rPr>
              <a:t>E’ un </a:t>
            </a:r>
            <a:r>
              <a:rPr lang="it-IT" b="1" noProof="1">
                <a:solidFill>
                  <a:srgbClr val="FFFF00"/>
                </a:solidFill>
                <a:latin typeface="Comic Sans MS" pitchFamily="66" charset="0"/>
              </a:rPr>
              <a:t>polisaccaride</a:t>
            </a:r>
            <a:r>
              <a:rPr lang="it-IT" noProof="1">
                <a:solidFill>
                  <a:srgbClr val="FFFF00"/>
                </a:solidFill>
                <a:latin typeface="Comic Sans MS" pitchFamily="66" charset="0"/>
              </a:rPr>
              <a:t> altamente ordinato, insolubile, con una struttura semicristallina, contenente fino a 10 000 molecole di </a:t>
            </a:r>
            <a:r>
              <a:rPr lang="it-IT" b="1" noProof="1">
                <a:solidFill>
                  <a:srgbClr val="FFFF00"/>
                </a:solidFill>
                <a:latin typeface="Comic Sans MS" pitchFamily="66" charset="0"/>
              </a:rPr>
              <a:t>glucosio...</a:t>
            </a:r>
            <a:endParaRPr lang="it-IT" sz="1200" b="1" noProof="1">
              <a:solidFill>
                <a:srgbClr val="FFFF00"/>
              </a:solidFill>
              <a:latin typeface="Comic Sans MS" pitchFamily="66" charset="0"/>
            </a:endParaRPr>
          </a:p>
        </p:txBody>
      </p:sp>
      <p:grpSp>
        <p:nvGrpSpPr>
          <p:cNvPr id="2" name="Gruppo 27"/>
          <p:cNvGrpSpPr>
            <a:grpSpLocks/>
          </p:cNvGrpSpPr>
          <p:nvPr/>
        </p:nvGrpSpPr>
        <p:grpSpPr bwMode="auto">
          <a:xfrm>
            <a:off x="4495800" y="4876800"/>
            <a:ext cx="4060825" cy="1708150"/>
            <a:chOff x="4495800" y="4876800"/>
            <a:chExt cx="4060825" cy="1708150"/>
          </a:xfrm>
        </p:grpSpPr>
        <p:graphicFrame>
          <p:nvGraphicFramePr>
            <p:cNvPr id="148499" name="Object 19"/>
            <p:cNvGraphicFramePr>
              <a:graphicFrameLocks noChangeAspect="1"/>
            </p:cNvGraphicFramePr>
            <p:nvPr/>
          </p:nvGraphicFramePr>
          <p:xfrm>
            <a:off x="5330825" y="5524500"/>
            <a:ext cx="3225800" cy="971550"/>
          </p:xfrm>
          <a:graphic>
            <a:graphicData uri="http://schemas.openxmlformats.org/presentationml/2006/ole">
              <p:oleObj spid="_x0000_s2052" name="Image" r:id="rId5" imgW="4689022" imgH="1410519" progId="">
                <p:embed/>
              </p:oleObj>
            </a:graphicData>
          </a:graphic>
        </p:graphicFrame>
        <p:sp>
          <p:nvSpPr>
            <p:cNvPr id="2071" name="Text Box 11"/>
            <p:cNvSpPr txBox="1">
              <a:spLocks noChangeArrowheads="1"/>
            </p:cNvSpPr>
            <p:nvPr/>
          </p:nvSpPr>
          <p:spPr bwMode="auto">
            <a:xfrm>
              <a:off x="5041900" y="5029200"/>
              <a:ext cx="838200" cy="304800"/>
            </a:xfrm>
            <a:prstGeom prst="rect">
              <a:avLst/>
            </a:prstGeom>
            <a:noFill/>
            <a:ln w="9525">
              <a:noFill/>
              <a:miter lim="800000"/>
              <a:headEnd/>
              <a:tailEnd/>
            </a:ln>
          </p:spPr>
          <p:txBody>
            <a:bodyPr>
              <a:spAutoFit/>
            </a:bodyPr>
            <a:lstStyle/>
            <a:p>
              <a:pPr eaLnBrk="0" hangingPunct="0">
                <a:spcBef>
                  <a:spcPct val="50000"/>
                </a:spcBef>
              </a:pPr>
              <a:r>
                <a:rPr lang="it-IT" sz="1400" b="1" noProof="1">
                  <a:solidFill>
                    <a:srgbClr val="FF0000"/>
                  </a:solidFill>
                  <a:latin typeface="Comic Sans MS" pitchFamily="66" charset="0"/>
                </a:rPr>
                <a:t>Micella</a:t>
              </a:r>
            </a:p>
          </p:txBody>
        </p:sp>
        <p:sp>
          <p:nvSpPr>
            <p:cNvPr id="2072" name="Line 15"/>
            <p:cNvSpPr>
              <a:spLocks noChangeShapeType="1"/>
            </p:cNvSpPr>
            <p:nvPr/>
          </p:nvSpPr>
          <p:spPr bwMode="auto">
            <a:xfrm flipH="1">
              <a:off x="7175500" y="5303838"/>
              <a:ext cx="223838" cy="306387"/>
            </a:xfrm>
            <a:prstGeom prst="line">
              <a:avLst/>
            </a:prstGeom>
            <a:noFill/>
            <a:ln w="9525">
              <a:solidFill>
                <a:schemeClr val="tx1"/>
              </a:solidFill>
              <a:round/>
              <a:headEnd type="stealth" w="med" len="med"/>
              <a:tailEnd type="stealth" w="med" len="med"/>
            </a:ln>
          </p:spPr>
          <p:txBody>
            <a:bodyPr/>
            <a:lstStyle/>
            <a:p>
              <a:endParaRPr lang="it-IT"/>
            </a:p>
          </p:txBody>
        </p:sp>
        <p:sp>
          <p:nvSpPr>
            <p:cNvPr id="2073" name="Text Box 16"/>
            <p:cNvSpPr txBox="1">
              <a:spLocks noChangeArrowheads="1"/>
            </p:cNvSpPr>
            <p:nvPr/>
          </p:nvSpPr>
          <p:spPr bwMode="auto">
            <a:xfrm>
              <a:off x="7023100" y="4876800"/>
              <a:ext cx="1143000" cy="517525"/>
            </a:xfrm>
            <a:prstGeom prst="rect">
              <a:avLst/>
            </a:prstGeom>
            <a:noFill/>
            <a:ln w="9525">
              <a:noFill/>
              <a:miter lim="800000"/>
              <a:headEnd/>
              <a:tailEnd/>
            </a:ln>
          </p:spPr>
          <p:txBody>
            <a:bodyPr>
              <a:spAutoFit/>
            </a:bodyPr>
            <a:lstStyle/>
            <a:p>
              <a:pPr eaLnBrk="0" hangingPunct="0"/>
              <a:r>
                <a:rPr lang="it-IT" sz="1400" b="1" noProof="1">
                  <a:solidFill>
                    <a:srgbClr val="FF0000"/>
                  </a:solidFill>
                  <a:latin typeface="Comic Sans MS" pitchFamily="66" charset="0"/>
                </a:rPr>
                <a:t>Molecola </a:t>
              </a:r>
            </a:p>
            <a:p>
              <a:pPr eaLnBrk="0" hangingPunct="0"/>
              <a:r>
                <a:rPr lang="it-IT" sz="1400" b="1" noProof="1">
                  <a:solidFill>
                    <a:srgbClr val="FF0000"/>
                  </a:solidFill>
                  <a:latin typeface="Comic Sans MS" pitchFamily="66" charset="0"/>
                </a:rPr>
                <a:t>di cellulosa</a:t>
              </a:r>
            </a:p>
          </p:txBody>
        </p:sp>
        <p:sp>
          <p:nvSpPr>
            <p:cNvPr id="2074" name="Line 18"/>
            <p:cNvSpPr>
              <a:spLocks noChangeShapeType="1"/>
            </p:cNvSpPr>
            <p:nvPr/>
          </p:nvSpPr>
          <p:spPr bwMode="auto">
            <a:xfrm flipH="1" flipV="1">
              <a:off x="5194300" y="5410200"/>
              <a:ext cx="304800" cy="228600"/>
            </a:xfrm>
            <a:prstGeom prst="line">
              <a:avLst/>
            </a:prstGeom>
            <a:noFill/>
            <a:ln w="9525">
              <a:solidFill>
                <a:schemeClr val="tx1"/>
              </a:solidFill>
              <a:round/>
              <a:headEnd type="stealth" w="med" len="med"/>
              <a:tailEnd type="stealth" w="med" len="med"/>
            </a:ln>
          </p:spPr>
          <p:txBody>
            <a:bodyPr wrap="none" anchor="ctr"/>
            <a:lstStyle/>
            <a:p>
              <a:endParaRPr lang="it-IT"/>
            </a:p>
          </p:txBody>
        </p:sp>
        <p:sp>
          <p:nvSpPr>
            <p:cNvPr id="2075" name="Text Box 21"/>
            <p:cNvSpPr txBox="1">
              <a:spLocks noChangeArrowheads="1"/>
            </p:cNvSpPr>
            <p:nvPr/>
          </p:nvSpPr>
          <p:spPr bwMode="auto">
            <a:xfrm>
              <a:off x="4495800" y="5562600"/>
              <a:ext cx="533400" cy="336550"/>
            </a:xfrm>
            <a:prstGeom prst="rect">
              <a:avLst/>
            </a:prstGeom>
            <a:noFill/>
            <a:ln w="9525">
              <a:noFill/>
              <a:miter lim="800000"/>
              <a:headEnd/>
              <a:tailEnd/>
            </a:ln>
          </p:spPr>
          <p:txBody>
            <a:bodyPr>
              <a:spAutoFit/>
            </a:bodyPr>
            <a:lstStyle/>
            <a:p>
              <a:pPr algn="ctr" eaLnBrk="0" hangingPunct="0">
                <a:lnSpc>
                  <a:spcPct val="80000"/>
                </a:lnSpc>
              </a:pPr>
              <a:r>
                <a:rPr lang="it-IT" sz="2000" b="1" noProof="1">
                  <a:solidFill>
                    <a:srgbClr val="FF3300"/>
                  </a:solidFill>
                  <a:latin typeface="Comic Sans MS" pitchFamily="66" charset="0"/>
                </a:rPr>
                <a:t>2</a:t>
              </a:r>
              <a:endParaRPr lang="it-IT" b="1" noProof="1">
                <a:latin typeface="Comic Sans MS" pitchFamily="66" charset="0"/>
              </a:endParaRPr>
            </a:p>
          </p:txBody>
        </p:sp>
        <p:sp>
          <p:nvSpPr>
            <p:cNvPr id="2076" name="Text Box 25"/>
            <p:cNvSpPr txBox="1">
              <a:spLocks noChangeArrowheads="1"/>
            </p:cNvSpPr>
            <p:nvPr/>
          </p:nvSpPr>
          <p:spPr bwMode="auto">
            <a:xfrm>
              <a:off x="6553200" y="6248400"/>
              <a:ext cx="533400" cy="336550"/>
            </a:xfrm>
            <a:prstGeom prst="rect">
              <a:avLst/>
            </a:prstGeom>
            <a:noFill/>
            <a:ln w="9525">
              <a:noFill/>
              <a:miter lim="800000"/>
              <a:headEnd/>
              <a:tailEnd/>
            </a:ln>
          </p:spPr>
          <p:txBody>
            <a:bodyPr>
              <a:spAutoFit/>
            </a:bodyPr>
            <a:lstStyle/>
            <a:p>
              <a:pPr algn="ctr" eaLnBrk="0" hangingPunct="0">
                <a:lnSpc>
                  <a:spcPct val="80000"/>
                </a:lnSpc>
              </a:pPr>
              <a:r>
                <a:rPr lang="it-IT" sz="2000" b="1" noProof="1">
                  <a:solidFill>
                    <a:srgbClr val="FF3300"/>
                  </a:solidFill>
                  <a:latin typeface="Comic Sans MS" pitchFamily="66" charset="0"/>
                </a:rPr>
                <a:t>1</a:t>
              </a:r>
              <a:endParaRPr lang="it-IT" b="1" noProof="1">
                <a:latin typeface="Comic Sans MS" pitchFamily="66" charset="0"/>
              </a:endParaRPr>
            </a:p>
          </p:txBody>
        </p:sp>
        <p:sp>
          <p:nvSpPr>
            <p:cNvPr id="2077" name="Text Box 17"/>
            <p:cNvSpPr txBox="1">
              <a:spLocks noChangeArrowheads="1"/>
            </p:cNvSpPr>
            <p:nvPr/>
          </p:nvSpPr>
          <p:spPr bwMode="auto">
            <a:xfrm>
              <a:off x="5327650" y="6172200"/>
              <a:ext cx="1295400" cy="304800"/>
            </a:xfrm>
            <a:prstGeom prst="rect">
              <a:avLst/>
            </a:prstGeom>
            <a:noFill/>
            <a:ln w="9525">
              <a:noFill/>
              <a:miter lim="800000"/>
              <a:headEnd/>
              <a:tailEnd/>
            </a:ln>
          </p:spPr>
          <p:txBody>
            <a:bodyPr>
              <a:spAutoFit/>
            </a:bodyPr>
            <a:lstStyle/>
            <a:p>
              <a:pPr eaLnBrk="0" hangingPunct="0">
                <a:spcBef>
                  <a:spcPct val="50000"/>
                </a:spcBef>
              </a:pPr>
              <a:r>
                <a:rPr lang="it-IT" sz="1400" b="1" noProof="1">
                  <a:solidFill>
                    <a:srgbClr val="FF0000"/>
                  </a:solidFill>
                  <a:latin typeface="Comic Sans MS" pitchFamily="66" charset="0"/>
                </a:rPr>
                <a:t>C</a:t>
              </a:r>
              <a:r>
                <a:rPr lang="it-IT" sz="1400" b="1" baseline="-25000" noProof="1">
                  <a:solidFill>
                    <a:srgbClr val="FF0000"/>
                  </a:solidFill>
                  <a:latin typeface="Comic Sans MS" pitchFamily="66" charset="0"/>
                </a:rPr>
                <a:t>6</a:t>
              </a:r>
              <a:r>
                <a:rPr lang="it-IT" sz="1400" b="1" noProof="1">
                  <a:solidFill>
                    <a:srgbClr val="FF0000"/>
                  </a:solidFill>
                  <a:latin typeface="Comic Sans MS" pitchFamily="66" charset="0"/>
                </a:rPr>
                <a:t>H</a:t>
              </a:r>
              <a:r>
                <a:rPr lang="it-IT" sz="1400" b="1" baseline="-25000" noProof="1">
                  <a:solidFill>
                    <a:srgbClr val="FF0000"/>
                  </a:solidFill>
                  <a:latin typeface="Comic Sans MS" pitchFamily="66" charset="0"/>
                </a:rPr>
                <a:t>11</a:t>
              </a:r>
              <a:r>
                <a:rPr lang="it-IT" sz="1400" b="1" noProof="1">
                  <a:solidFill>
                    <a:srgbClr val="FF0000"/>
                  </a:solidFill>
                  <a:latin typeface="Comic Sans MS" pitchFamily="66" charset="0"/>
                </a:rPr>
                <a:t>O</a:t>
              </a:r>
              <a:r>
                <a:rPr lang="it-IT" sz="1400" b="1" baseline="-25000" noProof="1">
                  <a:solidFill>
                    <a:srgbClr val="FF0000"/>
                  </a:solidFill>
                  <a:latin typeface="Comic Sans MS" pitchFamily="66" charset="0"/>
                </a:rPr>
                <a:t>5</a:t>
              </a:r>
            </a:p>
          </p:txBody>
        </p:sp>
      </p:grpSp>
      <p:pic>
        <p:nvPicPr>
          <p:cNvPr id="29" name="Picture 2" descr="cellulose structure"/>
          <p:cNvPicPr>
            <a:picLocks noChangeAspect="1" noChangeArrowheads="1"/>
          </p:cNvPicPr>
          <p:nvPr/>
        </p:nvPicPr>
        <p:blipFill>
          <a:blip r:embed="rId6"/>
          <a:srcRect/>
          <a:stretch>
            <a:fillRect/>
          </a:stretch>
        </p:blipFill>
        <p:spPr bwMode="auto">
          <a:xfrm>
            <a:off x="1657350" y="2617788"/>
            <a:ext cx="5381625" cy="1014412"/>
          </a:xfrm>
          <a:prstGeom prst="rect">
            <a:avLst/>
          </a:prstGeom>
          <a:solidFill>
            <a:schemeClr val="bg1">
              <a:lumMod val="85000"/>
            </a:schemeClr>
          </a:solidFill>
          <a:ln w="28575" cmpd="sng">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7" presetClass="entr" presetSubtype="8" fill="hold" grpId="0" nodeType="withEffect">
                                  <p:stCondLst>
                                    <p:cond delay="0"/>
                                  </p:stCondLst>
                                  <p:childTnLst>
                                    <p:set>
                                      <p:cBhvr>
                                        <p:cTn id="9" dur="1" fill="hold">
                                          <p:stCondLst>
                                            <p:cond delay="0"/>
                                          </p:stCondLst>
                                        </p:cTn>
                                        <p:tgtEl>
                                          <p:spTgt spid="148482"/>
                                        </p:tgtEl>
                                        <p:attrNameLst>
                                          <p:attrName>style.visibility</p:attrName>
                                        </p:attrNameLst>
                                      </p:cBhvr>
                                      <p:to>
                                        <p:strVal val="visible"/>
                                      </p:to>
                                    </p:set>
                                    <p:anim calcmode="lin" valueType="num">
                                      <p:cBhvr>
                                        <p:cTn id="10" dur="500" fill="hold"/>
                                        <p:tgtEl>
                                          <p:spTgt spid="148482"/>
                                        </p:tgtEl>
                                        <p:attrNameLst>
                                          <p:attrName>ppt_x</p:attrName>
                                        </p:attrNameLst>
                                      </p:cBhvr>
                                      <p:tavLst>
                                        <p:tav tm="0">
                                          <p:val>
                                            <p:strVal val="#ppt_x-#ppt_w/2"/>
                                          </p:val>
                                        </p:tav>
                                        <p:tav tm="100000">
                                          <p:val>
                                            <p:strVal val="#ppt_x"/>
                                          </p:val>
                                        </p:tav>
                                      </p:tavLst>
                                    </p:anim>
                                    <p:anim calcmode="lin" valueType="num">
                                      <p:cBhvr>
                                        <p:cTn id="11" dur="500" fill="hold"/>
                                        <p:tgtEl>
                                          <p:spTgt spid="148482"/>
                                        </p:tgtEl>
                                        <p:attrNameLst>
                                          <p:attrName>ppt_y</p:attrName>
                                        </p:attrNameLst>
                                      </p:cBhvr>
                                      <p:tavLst>
                                        <p:tav tm="0">
                                          <p:val>
                                            <p:strVal val="#ppt_y"/>
                                          </p:val>
                                        </p:tav>
                                        <p:tav tm="100000">
                                          <p:val>
                                            <p:strVal val="#ppt_y"/>
                                          </p:val>
                                        </p:tav>
                                      </p:tavLst>
                                    </p:anim>
                                    <p:anim calcmode="lin" valueType="num">
                                      <p:cBhvr>
                                        <p:cTn id="12" dur="500" fill="hold"/>
                                        <p:tgtEl>
                                          <p:spTgt spid="148482"/>
                                        </p:tgtEl>
                                        <p:attrNameLst>
                                          <p:attrName>ppt_w</p:attrName>
                                        </p:attrNameLst>
                                      </p:cBhvr>
                                      <p:tavLst>
                                        <p:tav tm="0">
                                          <p:val>
                                            <p:fltVal val="0"/>
                                          </p:val>
                                        </p:tav>
                                        <p:tav tm="100000">
                                          <p:val>
                                            <p:strVal val="#ppt_w"/>
                                          </p:val>
                                        </p:tav>
                                      </p:tavLst>
                                    </p:anim>
                                    <p:anim calcmode="lin" valueType="num">
                                      <p:cBhvr>
                                        <p:cTn id="13" dur="500" fill="hold"/>
                                        <p:tgtEl>
                                          <p:spTgt spid="14848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48483"/>
                                        </p:tgtEl>
                                        <p:attrNameLst>
                                          <p:attrName>style.visibility</p:attrName>
                                        </p:attrNameLst>
                                      </p:cBhvr>
                                      <p:to>
                                        <p:strVal val="visible"/>
                                      </p:to>
                                    </p:set>
                                    <p:anim calcmode="lin" valueType="num">
                                      <p:cBhvr>
                                        <p:cTn id="18" dur="500" fill="hold"/>
                                        <p:tgtEl>
                                          <p:spTgt spid="148483"/>
                                        </p:tgtEl>
                                        <p:attrNameLst>
                                          <p:attrName>ppt_x</p:attrName>
                                        </p:attrNameLst>
                                      </p:cBhvr>
                                      <p:tavLst>
                                        <p:tav tm="0">
                                          <p:val>
                                            <p:strVal val="#ppt_x-#ppt_w/2"/>
                                          </p:val>
                                        </p:tav>
                                        <p:tav tm="100000">
                                          <p:val>
                                            <p:strVal val="#ppt_x"/>
                                          </p:val>
                                        </p:tav>
                                      </p:tavLst>
                                    </p:anim>
                                    <p:anim calcmode="lin" valueType="num">
                                      <p:cBhvr>
                                        <p:cTn id="19" dur="500" fill="hold"/>
                                        <p:tgtEl>
                                          <p:spTgt spid="148483"/>
                                        </p:tgtEl>
                                        <p:attrNameLst>
                                          <p:attrName>ppt_y</p:attrName>
                                        </p:attrNameLst>
                                      </p:cBhvr>
                                      <p:tavLst>
                                        <p:tav tm="0">
                                          <p:val>
                                            <p:strVal val="#ppt_y"/>
                                          </p:val>
                                        </p:tav>
                                        <p:tav tm="100000">
                                          <p:val>
                                            <p:strVal val="#ppt_y"/>
                                          </p:val>
                                        </p:tav>
                                      </p:tavLst>
                                    </p:anim>
                                    <p:anim calcmode="lin" valueType="num">
                                      <p:cBhvr>
                                        <p:cTn id="20" dur="500" fill="hold"/>
                                        <p:tgtEl>
                                          <p:spTgt spid="148483"/>
                                        </p:tgtEl>
                                        <p:attrNameLst>
                                          <p:attrName>ppt_w</p:attrName>
                                        </p:attrNameLst>
                                      </p:cBhvr>
                                      <p:tavLst>
                                        <p:tav tm="0">
                                          <p:val>
                                            <p:fltVal val="0"/>
                                          </p:val>
                                        </p:tav>
                                        <p:tav tm="100000">
                                          <p:val>
                                            <p:strVal val="#ppt_w"/>
                                          </p:val>
                                        </p:tav>
                                      </p:tavLst>
                                    </p:anim>
                                    <p:anim calcmode="lin" valueType="num">
                                      <p:cBhvr>
                                        <p:cTn id="21" dur="500" fill="hold"/>
                                        <p:tgtEl>
                                          <p:spTgt spid="148483"/>
                                        </p:tgtEl>
                                        <p:attrNameLst>
                                          <p:attrName>ppt_h</p:attrName>
                                        </p:attrNameLst>
                                      </p:cBhvr>
                                      <p:tavLst>
                                        <p:tav tm="0">
                                          <p:val>
                                            <p:strVal val="#ppt_h"/>
                                          </p:val>
                                        </p:tav>
                                        <p:tav tm="100000">
                                          <p:val>
                                            <p:strVal val="#ppt_h"/>
                                          </p:val>
                                        </p:tav>
                                      </p:tavLst>
                                    </p:anim>
                                  </p:childTnLst>
                                </p:cTn>
                              </p:par>
                              <p:par>
                                <p:cTn id="22" presetID="10" presetClass="exit" presetSubtype="0" fill="hold" nodeType="withEffect">
                                  <p:stCondLst>
                                    <p:cond delay="0"/>
                                  </p:stCondLst>
                                  <p:childTnLst>
                                    <p:animEffect transition="out" filter="fade">
                                      <p:cBhvr>
                                        <p:cTn id="23" dur="2000"/>
                                        <p:tgtEl>
                                          <p:spTgt spid="29"/>
                                        </p:tgtEl>
                                      </p:cBhvr>
                                    </p:animEffect>
                                    <p:set>
                                      <p:cBhvr>
                                        <p:cTn id="24" dur="1" fill="hold">
                                          <p:stCondLst>
                                            <p:cond delay="1999"/>
                                          </p:stCondLst>
                                        </p:cTn>
                                        <p:tgtEl>
                                          <p:spTgt spid="29"/>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148490"/>
                                        </p:tgtEl>
                                        <p:attrNameLst>
                                          <p:attrName>style.visibility</p:attrName>
                                        </p:attrNameLst>
                                      </p:cBhvr>
                                      <p:to>
                                        <p:strVal val="visible"/>
                                      </p:to>
                                    </p:set>
                                    <p:animEffect transition="in" filter="fade">
                                      <p:cBhvr>
                                        <p:cTn id="30" dur="2000"/>
                                        <p:tgtEl>
                                          <p:spTgt spid="148490"/>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148484"/>
                                        </p:tgtEl>
                                        <p:attrNameLst>
                                          <p:attrName>style.visibility</p:attrName>
                                        </p:attrNameLst>
                                      </p:cBhvr>
                                      <p:to>
                                        <p:strVal val="visible"/>
                                      </p:to>
                                    </p:set>
                                    <p:anim calcmode="lin" valueType="num">
                                      <p:cBhvr>
                                        <p:cTn id="35" dur="500" fill="hold"/>
                                        <p:tgtEl>
                                          <p:spTgt spid="148484"/>
                                        </p:tgtEl>
                                        <p:attrNameLst>
                                          <p:attrName>ppt_x</p:attrName>
                                        </p:attrNameLst>
                                      </p:cBhvr>
                                      <p:tavLst>
                                        <p:tav tm="0">
                                          <p:val>
                                            <p:strVal val="#ppt_x-#ppt_w/2"/>
                                          </p:val>
                                        </p:tav>
                                        <p:tav tm="100000">
                                          <p:val>
                                            <p:strVal val="#ppt_x"/>
                                          </p:val>
                                        </p:tav>
                                      </p:tavLst>
                                    </p:anim>
                                    <p:anim calcmode="lin" valueType="num">
                                      <p:cBhvr>
                                        <p:cTn id="36" dur="500" fill="hold"/>
                                        <p:tgtEl>
                                          <p:spTgt spid="148484"/>
                                        </p:tgtEl>
                                        <p:attrNameLst>
                                          <p:attrName>ppt_y</p:attrName>
                                        </p:attrNameLst>
                                      </p:cBhvr>
                                      <p:tavLst>
                                        <p:tav tm="0">
                                          <p:val>
                                            <p:strVal val="#ppt_y"/>
                                          </p:val>
                                        </p:tav>
                                        <p:tav tm="100000">
                                          <p:val>
                                            <p:strVal val="#ppt_y"/>
                                          </p:val>
                                        </p:tav>
                                      </p:tavLst>
                                    </p:anim>
                                    <p:anim calcmode="lin" valueType="num">
                                      <p:cBhvr>
                                        <p:cTn id="37" dur="500" fill="hold"/>
                                        <p:tgtEl>
                                          <p:spTgt spid="148484"/>
                                        </p:tgtEl>
                                        <p:attrNameLst>
                                          <p:attrName>ppt_w</p:attrName>
                                        </p:attrNameLst>
                                      </p:cBhvr>
                                      <p:tavLst>
                                        <p:tav tm="0">
                                          <p:val>
                                            <p:fltVal val="0"/>
                                          </p:val>
                                        </p:tav>
                                        <p:tav tm="100000">
                                          <p:val>
                                            <p:strVal val="#ppt_w"/>
                                          </p:val>
                                        </p:tav>
                                      </p:tavLst>
                                    </p:anim>
                                    <p:anim calcmode="lin" valueType="num">
                                      <p:cBhvr>
                                        <p:cTn id="38" dur="500" fill="hold"/>
                                        <p:tgtEl>
                                          <p:spTgt spid="148484"/>
                                        </p:tgtEl>
                                        <p:attrNameLst>
                                          <p:attrName>ppt_h</p:attrName>
                                        </p:attrNameLst>
                                      </p:cBhvr>
                                      <p:tavLst>
                                        <p:tav tm="0">
                                          <p:val>
                                            <p:strVal val="#ppt_h"/>
                                          </p:val>
                                        </p:tav>
                                        <p:tav tm="100000">
                                          <p:val>
                                            <p:strVal val="#ppt_h"/>
                                          </p:val>
                                        </p:tav>
                                      </p:tavLst>
                                    </p:anim>
                                  </p:childTnLst>
                                </p:cTn>
                              </p:par>
                              <p:par>
                                <p:cTn id="39" presetID="10" presetClass="entr" presetSubtype="0" fill="hold" nodeType="withEffect">
                                  <p:stCondLst>
                                    <p:cond delay="0"/>
                                  </p:stCondLst>
                                  <p:childTnLst>
                                    <p:set>
                                      <p:cBhvr>
                                        <p:cTn id="40" dur="1" fill="hold">
                                          <p:stCondLst>
                                            <p:cond delay="0"/>
                                          </p:stCondLst>
                                        </p:cTn>
                                        <p:tgtEl>
                                          <p:spTgt spid="148489"/>
                                        </p:tgtEl>
                                        <p:attrNameLst>
                                          <p:attrName>style.visibility</p:attrName>
                                        </p:attrNameLst>
                                      </p:cBhvr>
                                      <p:to>
                                        <p:strVal val="visible"/>
                                      </p:to>
                                    </p:set>
                                    <p:animEffect transition="in" filter="fade">
                                      <p:cBhvr>
                                        <p:cTn id="41" dur="2000"/>
                                        <p:tgtEl>
                                          <p:spTgt spid="14848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8500"/>
                                        </p:tgtEl>
                                        <p:attrNameLst>
                                          <p:attrName>style.visibility</p:attrName>
                                        </p:attrNameLst>
                                      </p:cBhvr>
                                      <p:to>
                                        <p:strVal val="visible"/>
                                      </p:to>
                                    </p:set>
                                    <p:animEffect transition="in" filter="fade">
                                      <p:cBhvr>
                                        <p:cTn id="44" dur="1000"/>
                                        <p:tgtEl>
                                          <p:spTgt spid="148500"/>
                                        </p:tgtEl>
                                      </p:cBhvr>
                                    </p:animEffect>
                                  </p:childTnLst>
                                </p:cTn>
                              </p:par>
                              <p:par>
                                <p:cTn id="45" presetID="23" presetClass="entr" presetSubtype="528" fill="hold" grpId="0" nodeType="withEffect">
                                  <p:stCondLst>
                                    <p:cond delay="0"/>
                                  </p:stCondLst>
                                  <p:childTnLst>
                                    <p:set>
                                      <p:cBhvr>
                                        <p:cTn id="46" dur="1" fill="hold">
                                          <p:stCondLst>
                                            <p:cond delay="0"/>
                                          </p:stCondLst>
                                        </p:cTn>
                                        <p:tgtEl>
                                          <p:spTgt spid="148502"/>
                                        </p:tgtEl>
                                        <p:attrNameLst>
                                          <p:attrName>style.visibility</p:attrName>
                                        </p:attrNameLst>
                                      </p:cBhvr>
                                      <p:to>
                                        <p:strVal val="visible"/>
                                      </p:to>
                                    </p:set>
                                    <p:anim calcmode="lin" valueType="num">
                                      <p:cBhvr>
                                        <p:cTn id="47" dur="500" fill="hold"/>
                                        <p:tgtEl>
                                          <p:spTgt spid="148502"/>
                                        </p:tgtEl>
                                        <p:attrNameLst>
                                          <p:attrName>ppt_w</p:attrName>
                                        </p:attrNameLst>
                                      </p:cBhvr>
                                      <p:tavLst>
                                        <p:tav tm="0">
                                          <p:val>
                                            <p:fltVal val="0"/>
                                          </p:val>
                                        </p:tav>
                                        <p:tav tm="100000">
                                          <p:val>
                                            <p:strVal val="#ppt_w"/>
                                          </p:val>
                                        </p:tav>
                                      </p:tavLst>
                                    </p:anim>
                                    <p:anim calcmode="lin" valueType="num">
                                      <p:cBhvr>
                                        <p:cTn id="48" dur="500" fill="hold"/>
                                        <p:tgtEl>
                                          <p:spTgt spid="148502"/>
                                        </p:tgtEl>
                                        <p:attrNameLst>
                                          <p:attrName>ppt_h</p:attrName>
                                        </p:attrNameLst>
                                      </p:cBhvr>
                                      <p:tavLst>
                                        <p:tav tm="0">
                                          <p:val>
                                            <p:fltVal val="0"/>
                                          </p:val>
                                        </p:tav>
                                        <p:tav tm="100000">
                                          <p:val>
                                            <p:strVal val="#ppt_h"/>
                                          </p:val>
                                        </p:tav>
                                      </p:tavLst>
                                    </p:anim>
                                    <p:anim calcmode="lin" valueType="num">
                                      <p:cBhvr>
                                        <p:cTn id="49" dur="500" fill="hold"/>
                                        <p:tgtEl>
                                          <p:spTgt spid="148502"/>
                                        </p:tgtEl>
                                        <p:attrNameLst>
                                          <p:attrName>ppt_x</p:attrName>
                                        </p:attrNameLst>
                                      </p:cBhvr>
                                      <p:tavLst>
                                        <p:tav tm="0">
                                          <p:val>
                                            <p:fltVal val="0.5"/>
                                          </p:val>
                                        </p:tav>
                                        <p:tav tm="100000">
                                          <p:val>
                                            <p:strVal val="#ppt_x"/>
                                          </p:val>
                                        </p:tav>
                                      </p:tavLst>
                                    </p:anim>
                                    <p:anim calcmode="lin" valueType="num">
                                      <p:cBhvr>
                                        <p:cTn id="50" dur="500" fill="hold"/>
                                        <p:tgtEl>
                                          <p:spTgt spid="148502"/>
                                        </p:tgtEl>
                                        <p:attrNameLst>
                                          <p:attrName>ppt_y</p:attrName>
                                        </p:attrNameLst>
                                      </p:cBhvr>
                                      <p:tavLst>
                                        <p:tav tm="0">
                                          <p:val>
                                            <p:fltVal val="0.5"/>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148494"/>
                                        </p:tgtEl>
                                        <p:attrNameLst>
                                          <p:attrName>style.visibility</p:attrName>
                                        </p:attrNameLst>
                                      </p:cBhvr>
                                      <p:to>
                                        <p:strVal val="visible"/>
                                      </p:to>
                                    </p:set>
                                    <p:animEffect transition="in" filter="fade">
                                      <p:cBhvr>
                                        <p:cTn id="53" dur="2000"/>
                                        <p:tgtEl>
                                          <p:spTgt spid="148494"/>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148485"/>
                                        </p:tgtEl>
                                        <p:attrNameLst>
                                          <p:attrName>style.visibility</p:attrName>
                                        </p:attrNameLst>
                                      </p:cBhvr>
                                      <p:to>
                                        <p:strVal val="visible"/>
                                      </p:to>
                                    </p:set>
                                    <p:anim calcmode="lin" valueType="num">
                                      <p:cBhvr>
                                        <p:cTn id="58" dur="500" fill="hold"/>
                                        <p:tgtEl>
                                          <p:spTgt spid="148485"/>
                                        </p:tgtEl>
                                        <p:attrNameLst>
                                          <p:attrName>ppt_x</p:attrName>
                                        </p:attrNameLst>
                                      </p:cBhvr>
                                      <p:tavLst>
                                        <p:tav tm="0">
                                          <p:val>
                                            <p:strVal val="#ppt_x-#ppt_w/2"/>
                                          </p:val>
                                        </p:tav>
                                        <p:tav tm="100000">
                                          <p:val>
                                            <p:strVal val="#ppt_x"/>
                                          </p:val>
                                        </p:tav>
                                      </p:tavLst>
                                    </p:anim>
                                    <p:anim calcmode="lin" valueType="num">
                                      <p:cBhvr>
                                        <p:cTn id="59" dur="500" fill="hold"/>
                                        <p:tgtEl>
                                          <p:spTgt spid="148485"/>
                                        </p:tgtEl>
                                        <p:attrNameLst>
                                          <p:attrName>ppt_y</p:attrName>
                                        </p:attrNameLst>
                                      </p:cBhvr>
                                      <p:tavLst>
                                        <p:tav tm="0">
                                          <p:val>
                                            <p:strVal val="#ppt_y"/>
                                          </p:val>
                                        </p:tav>
                                        <p:tav tm="100000">
                                          <p:val>
                                            <p:strVal val="#ppt_y"/>
                                          </p:val>
                                        </p:tav>
                                      </p:tavLst>
                                    </p:anim>
                                    <p:anim calcmode="lin" valueType="num">
                                      <p:cBhvr>
                                        <p:cTn id="60" dur="500" fill="hold"/>
                                        <p:tgtEl>
                                          <p:spTgt spid="148485"/>
                                        </p:tgtEl>
                                        <p:attrNameLst>
                                          <p:attrName>ppt_w</p:attrName>
                                        </p:attrNameLst>
                                      </p:cBhvr>
                                      <p:tavLst>
                                        <p:tav tm="0">
                                          <p:val>
                                            <p:fltVal val="0"/>
                                          </p:val>
                                        </p:tav>
                                        <p:tav tm="100000">
                                          <p:val>
                                            <p:strVal val="#ppt_w"/>
                                          </p:val>
                                        </p:tav>
                                      </p:tavLst>
                                    </p:anim>
                                    <p:anim calcmode="lin" valueType="num">
                                      <p:cBhvr>
                                        <p:cTn id="61" dur="500" fill="hold"/>
                                        <p:tgtEl>
                                          <p:spTgt spid="148485"/>
                                        </p:tgtEl>
                                        <p:attrNameLst>
                                          <p:attrName>ppt_h</p:attrName>
                                        </p:attrNameLst>
                                      </p:cBhvr>
                                      <p:tavLst>
                                        <p:tav tm="0">
                                          <p:val>
                                            <p:strVal val="#ppt_h"/>
                                          </p:val>
                                        </p:tav>
                                        <p:tav tm="100000">
                                          <p:val>
                                            <p:strVal val="#ppt_h"/>
                                          </p:val>
                                        </p:tav>
                                      </p:tavLst>
                                    </p:anim>
                                  </p:childTnLst>
                                </p:cTn>
                              </p:par>
                              <p:par>
                                <p:cTn id="62" presetID="23" presetClass="entr" presetSubtype="528" fill="hold" grpId="0" nodeType="withEffect">
                                  <p:stCondLst>
                                    <p:cond delay="0"/>
                                  </p:stCondLst>
                                  <p:childTnLst>
                                    <p:set>
                                      <p:cBhvr>
                                        <p:cTn id="63" dur="1" fill="hold">
                                          <p:stCondLst>
                                            <p:cond delay="0"/>
                                          </p:stCondLst>
                                        </p:cTn>
                                        <p:tgtEl>
                                          <p:spTgt spid="148503"/>
                                        </p:tgtEl>
                                        <p:attrNameLst>
                                          <p:attrName>style.visibility</p:attrName>
                                        </p:attrNameLst>
                                      </p:cBhvr>
                                      <p:to>
                                        <p:strVal val="visible"/>
                                      </p:to>
                                    </p:set>
                                    <p:anim calcmode="lin" valueType="num">
                                      <p:cBhvr>
                                        <p:cTn id="64" dur="500" fill="hold"/>
                                        <p:tgtEl>
                                          <p:spTgt spid="148503"/>
                                        </p:tgtEl>
                                        <p:attrNameLst>
                                          <p:attrName>ppt_w</p:attrName>
                                        </p:attrNameLst>
                                      </p:cBhvr>
                                      <p:tavLst>
                                        <p:tav tm="0">
                                          <p:val>
                                            <p:fltVal val="0"/>
                                          </p:val>
                                        </p:tav>
                                        <p:tav tm="100000">
                                          <p:val>
                                            <p:strVal val="#ppt_w"/>
                                          </p:val>
                                        </p:tav>
                                      </p:tavLst>
                                    </p:anim>
                                    <p:anim calcmode="lin" valueType="num">
                                      <p:cBhvr>
                                        <p:cTn id="65" dur="500" fill="hold"/>
                                        <p:tgtEl>
                                          <p:spTgt spid="148503"/>
                                        </p:tgtEl>
                                        <p:attrNameLst>
                                          <p:attrName>ppt_h</p:attrName>
                                        </p:attrNameLst>
                                      </p:cBhvr>
                                      <p:tavLst>
                                        <p:tav tm="0">
                                          <p:val>
                                            <p:fltVal val="0"/>
                                          </p:val>
                                        </p:tav>
                                        <p:tav tm="100000">
                                          <p:val>
                                            <p:strVal val="#ppt_h"/>
                                          </p:val>
                                        </p:tav>
                                      </p:tavLst>
                                    </p:anim>
                                    <p:anim calcmode="lin" valueType="num">
                                      <p:cBhvr>
                                        <p:cTn id="66" dur="500" fill="hold"/>
                                        <p:tgtEl>
                                          <p:spTgt spid="148503"/>
                                        </p:tgtEl>
                                        <p:attrNameLst>
                                          <p:attrName>ppt_x</p:attrName>
                                        </p:attrNameLst>
                                      </p:cBhvr>
                                      <p:tavLst>
                                        <p:tav tm="0">
                                          <p:val>
                                            <p:fltVal val="0.5"/>
                                          </p:val>
                                        </p:tav>
                                        <p:tav tm="100000">
                                          <p:val>
                                            <p:strVal val="#ppt_x"/>
                                          </p:val>
                                        </p:tav>
                                      </p:tavLst>
                                    </p:anim>
                                    <p:anim calcmode="lin" valueType="num">
                                      <p:cBhvr>
                                        <p:cTn id="67" dur="500" fill="hold"/>
                                        <p:tgtEl>
                                          <p:spTgt spid="148503"/>
                                        </p:tgtEl>
                                        <p:attrNameLst>
                                          <p:attrName>ppt_y</p:attrName>
                                        </p:attrNameLst>
                                      </p:cBhvr>
                                      <p:tavLst>
                                        <p:tav tm="0">
                                          <p:val>
                                            <p:fltVal val="0.5"/>
                                          </p:val>
                                        </p:tav>
                                        <p:tav tm="100000">
                                          <p:val>
                                            <p:strVal val="#ppt_y"/>
                                          </p:val>
                                        </p:tav>
                                      </p:tavLst>
                                    </p:anim>
                                  </p:childTnLst>
                                </p:cTn>
                              </p:par>
                              <p:par>
                                <p:cTn id="68" presetID="10" presetClass="entr" presetSubtype="0" fill="hold" grpId="0" nodeType="withEffect">
                                  <p:stCondLst>
                                    <p:cond delay="0"/>
                                  </p:stCondLst>
                                  <p:childTnLst>
                                    <p:set>
                                      <p:cBhvr>
                                        <p:cTn id="69" dur="1" fill="hold">
                                          <p:stCondLst>
                                            <p:cond delay="0"/>
                                          </p:stCondLst>
                                        </p:cTn>
                                        <p:tgtEl>
                                          <p:spTgt spid="148493"/>
                                        </p:tgtEl>
                                        <p:attrNameLst>
                                          <p:attrName>style.visibility</p:attrName>
                                        </p:attrNameLst>
                                      </p:cBhvr>
                                      <p:to>
                                        <p:strVal val="visible"/>
                                      </p:to>
                                    </p:set>
                                    <p:animEffect transition="in" filter="fade">
                                      <p:cBhvr>
                                        <p:cTn id="70" dur="2000"/>
                                        <p:tgtEl>
                                          <p:spTgt spid="148493"/>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148486"/>
                                        </p:tgtEl>
                                        <p:attrNameLst>
                                          <p:attrName>style.visibility</p:attrName>
                                        </p:attrNameLst>
                                      </p:cBhvr>
                                      <p:to>
                                        <p:strVal val="visible"/>
                                      </p:to>
                                    </p:set>
                                    <p:anim calcmode="lin" valueType="num">
                                      <p:cBhvr>
                                        <p:cTn id="75" dur="500" fill="hold"/>
                                        <p:tgtEl>
                                          <p:spTgt spid="148486"/>
                                        </p:tgtEl>
                                        <p:attrNameLst>
                                          <p:attrName>ppt_x</p:attrName>
                                        </p:attrNameLst>
                                      </p:cBhvr>
                                      <p:tavLst>
                                        <p:tav tm="0">
                                          <p:val>
                                            <p:strVal val="#ppt_x-#ppt_w/2"/>
                                          </p:val>
                                        </p:tav>
                                        <p:tav tm="100000">
                                          <p:val>
                                            <p:strVal val="#ppt_x"/>
                                          </p:val>
                                        </p:tav>
                                      </p:tavLst>
                                    </p:anim>
                                    <p:anim calcmode="lin" valueType="num">
                                      <p:cBhvr>
                                        <p:cTn id="76" dur="500" fill="hold"/>
                                        <p:tgtEl>
                                          <p:spTgt spid="148486"/>
                                        </p:tgtEl>
                                        <p:attrNameLst>
                                          <p:attrName>ppt_y</p:attrName>
                                        </p:attrNameLst>
                                      </p:cBhvr>
                                      <p:tavLst>
                                        <p:tav tm="0">
                                          <p:val>
                                            <p:strVal val="#ppt_y"/>
                                          </p:val>
                                        </p:tav>
                                        <p:tav tm="100000">
                                          <p:val>
                                            <p:strVal val="#ppt_y"/>
                                          </p:val>
                                        </p:tav>
                                      </p:tavLst>
                                    </p:anim>
                                    <p:anim calcmode="lin" valueType="num">
                                      <p:cBhvr>
                                        <p:cTn id="77" dur="500" fill="hold"/>
                                        <p:tgtEl>
                                          <p:spTgt spid="148486"/>
                                        </p:tgtEl>
                                        <p:attrNameLst>
                                          <p:attrName>ppt_w</p:attrName>
                                        </p:attrNameLst>
                                      </p:cBhvr>
                                      <p:tavLst>
                                        <p:tav tm="0">
                                          <p:val>
                                            <p:fltVal val="0"/>
                                          </p:val>
                                        </p:tav>
                                        <p:tav tm="100000">
                                          <p:val>
                                            <p:strVal val="#ppt_w"/>
                                          </p:val>
                                        </p:tav>
                                      </p:tavLst>
                                    </p:anim>
                                    <p:anim calcmode="lin" valueType="num">
                                      <p:cBhvr>
                                        <p:cTn id="78" dur="500" fill="hold"/>
                                        <p:tgtEl>
                                          <p:spTgt spid="148486"/>
                                        </p:tgtEl>
                                        <p:attrNameLst>
                                          <p:attrName>ppt_h</p:attrName>
                                        </p:attrNameLst>
                                      </p:cBhvr>
                                      <p:tavLst>
                                        <p:tav tm="0">
                                          <p:val>
                                            <p:strVal val="#ppt_h"/>
                                          </p:val>
                                        </p:tav>
                                        <p:tav tm="100000">
                                          <p:val>
                                            <p:strVal val="#ppt_h"/>
                                          </p:val>
                                        </p:tav>
                                      </p:tavLst>
                                    </p:anim>
                                  </p:childTnLst>
                                </p:cTn>
                              </p:par>
                              <p:par>
                                <p:cTn id="79" presetID="23" presetClass="entr" presetSubtype="528" fill="hold" grpId="0" nodeType="withEffect">
                                  <p:stCondLst>
                                    <p:cond delay="0"/>
                                  </p:stCondLst>
                                  <p:childTnLst>
                                    <p:set>
                                      <p:cBhvr>
                                        <p:cTn id="80" dur="1" fill="hold">
                                          <p:stCondLst>
                                            <p:cond delay="0"/>
                                          </p:stCondLst>
                                        </p:cTn>
                                        <p:tgtEl>
                                          <p:spTgt spid="148504"/>
                                        </p:tgtEl>
                                        <p:attrNameLst>
                                          <p:attrName>style.visibility</p:attrName>
                                        </p:attrNameLst>
                                      </p:cBhvr>
                                      <p:to>
                                        <p:strVal val="visible"/>
                                      </p:to>
                                    </p:set>
                                    <p:anim calcmode="lin" valueType="num">
                                      <p:cBhvr>
                                        <p:cTn id="81" dur="500" fill="hold"/>
                                        <p:tgtEl>
                                          <p:spTgt spid="148504"/>
                                        </p:tgtEl>
                                        <p:attrNameLst>
                                          <p:attrName>ppt_w</p:attrName>
                                        </p:attrNameLst>
                                      </p:cBhvr>
                                      <p:tavLst>
                                        <p:tav tm="0">
                                          <p:val>
                                            <p:fltVal val="0"/>
                                          </p:val>
                                        </p:tav>
                                        <p:tav tm="100000">
                                          <p:val>
                                            <p:strVal val="#ppt_w"/>
                                          </p:val>
                                        </p:tav>
                                      </p:tavLst>
                                    </p:anim>
                                    <p:anim calcmode="lin" valueType="num">
                                      <p:cBhvr>
                                        <p:cTn id="82" dur="500" fill="hold"/>
                                        <p:tgtEl>
                                          <p:spTgt spid="148504"/>
                                        </p:tgtEl>
                                        <p:attrNameLst>
                                          <p:attrName>ppt_h</p:attrName>
                                        </p:attrNameLst>
                                      </p:cBhvr>
                                      <p:tavLst>
                                        <p:tav tm="0">
                                          <p:val>
                                            <p:fltVal val="0"/>
                                          </p:val>
                                        </p:tav>
                                        <p:tav tm="100000">
                                          <p:val>
                                            <p:strVal val="#ppt_h"/>
                                          </p:val>
                                        </p:tav>
                                      </p:tavLst>
                                    </p:anim>
                                    <p:anim calcmode="lin" valueType="num">
                                      <p:cBhvr>
                                        <p:cTn id="83" dur="500" fill="hold"/>
                                        <p:tgtEl>
                                          <p:spTgt spid="148504"/>
                                        </p:tgtEl>
                                        <p:attrNameLst>
                                          <p:attrName>ppt_x</p:attrName>
                                        </p:attrNameLst>
                                      </p:cBhvr>
                                      <p:tavLst>
                                        <p:tav tm="0">
                                          <p:val>
                                            <p:fltVal val="0.5"/>
                                          </p:val>
                                        </p:tav>
                                        <p:tav tm="100000">
                                          <p:val>
                                            <p:strVal val="#ppt_x"/>
                                          </p:val>
                                        </p:tav>
                                      </p:tavLst>
                                    </p:anim>
                                    <p:anim calcmode="lin" valueType="num">
                                      <p:cBhvr>
                                        <p:cTn id="84" dur="500" fill="hold"/>
                                        <p:tgtEl>
                                          <p:spTgt spid="148504"/>
                                        </p:tgtEl>
                                        <p:attrNameLst>
                                          <p:attrName>ppt_y</p:attrName>
                                        </p:attrNameLst>
                                      </p:cBhvr>
                                      <p:tavLst>
                                        <p:tav tm="0">
                                          <p:val>
                                            <p:fltVal val="0.5"/>
                                          </p:val>
                                        </p:tav>
                                        <p:tav tm="100000">
                                          <p:val>
                                            <p:strVal val="#ppt_y"/>
                                          </p:val>
                                        </p:tav>
                                      </p:tavLst>
                                    </p:anim>
                                  </p:childTnLst>
                                </p:cTn>
                              </p:par>
                              <p:par>
                                <p:cTn id="85" presetID="10" presetClass="entr" presetSubtype="0" fill="hold" grpId="0" nodeType="withEffect">
                                  <p:stCondLst>
                                    <p:cond delay="0"/>
                                  </p:stCondLst>
                                  <p:childTnLst>
                                    <p:set>
                                      <p:cBhvr>
                                        <p:cTn id="86" dur="1" fill="hold">
                                          <p:stCondLst>
                                            <p:cond delay="0"/>
                                          </p:stCondLst>
                                        </p:cTn>
                                        <p:tgtEl>
                                          <p:spTgt spid="148492"/>
                                        </p:tgtEl>
                                        <p:attrNameLst>
                                          <p:attrName>style.visibility</p:attrName>
                                        </p:attrNameLst>
                                      </p:cBhvr>
                                      <p:to>
                                        <p:strVal val="visible"/>
                                      </p:to>
                                    </p:set>
                                    <p:animEffect transition="in" filter="fade">
                                      <p:cBhvr>
                                        <p:cTn id="87" dur="2000"/>
                                        <p:tgtEl>
                                          <p:spTgt spid="148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utoUpdateAnimBg="0"/>
      <p:bldP spid="148483" grpId="0" autoUpdateAnimBg="0"/>
      <p:bldP spid="148484" grpId="0" autoUpdateAnimBg="0"/>
      <p:bldP spid="148485" grpId="0" autoUpdateAnimBg="0"/>
      <p:bldP spid="148486" grpId="0" autoUpdateAnimBg="0"/>
      <p:bldP spid="148492" grpId="0" animBg="1"/>
      <p:bldP spid="148493" grpId="0"/>
      <p:bldP spid="148494" grpId="0"/>
      <p:bldP spid="148500" grpId="0" animBg="1"/>
      <p:bldP spid="148502" grpId="0" autoUpdateAnimBg="0"/>
      <p:bldP spid="148503" grpId="0" autoUpdateAnimBg="0"/>
      <p:bldP spid="14850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2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71905" y="497712"/>
            <a:ext cx="7772400" cy="3115901"/>
          </a:xfrm>
        </p:spPr>
        <p:txBody>
          <a:bodyPr>
            <a:normAutofit/>
          </a:bodyPr>
          <a:lstStyle/>
          <a:p>
            <a:pPr algn="l"/>
            <a:r>
              <a:rPr lang="it-IT" sz="3600" smtClean="0"/>
              <a:t>Le tecniche di indagine risultate più utili nella caratterizzazione strutturale delle cellulose :</a:t>
            </a:r>
            <a:r>
              <a:rPr lang="it-IT" smtClean="0"/>
              <a:t/>
            </a:r>
            <a:br>
              <a:rPr lang="it-IT" smtClean="0"/>
            </a:br>
            <a:r>
              <a:rPr lang="it-IT" smtClean="0"/>
              <a:t>	</a:t>
            </a:r>
            <a:r>
              <a:rPr lang="it-IT" sz="2000" smtClean="0"/>
              <a:t>Raggi X	</a:t>
            </a:r>
            <a:endParaRPr lang="it-IT" sz="2000" dirty="0"/>
          </a:p>
        </p:txBody>
      </p:sp>
      <p:sp>
        <p:nvSpPr>
          <p:cNvPr id="5" name="CasellaDiTesto 4"/>
          <p:cNvSpPr txBox="1"/>
          <p:nvPr/>
        </p:nvSpPr>
        <p:spPr>
          <a:xfrm>
            <a:off x="1481559" y="4027990"/>
            <a:ext cx="2616422" cy="1015663"/>
          </a:xfrm>
          <a:prstGeom prst="rect">
            <a:avLst/>
          </a:prstGeom>
          <a:noFill/>
        </p:spPr>
        <p:txBody>
          <a:bodyPr wrap="none" rtlCol="0">
            <a:spAutoFit/>
          </a:bodyPr>
          <a:lstStyle/>
          <a:p>
            <a:r>
              <a:rPr lang="it-IT" sz="2000" b="1" dirty="0" err="1" smtClean="0">
                <a:ln w="12700">
                  <a:solidFill>
                    <a:schemeClr val="tx2">
                      <a:satMod val="155000"/>
                    </a:schemeClr>
                  </a:solidFill>
                  <a:prstDash val="solid"/>
                </a:ln>
                <a:solidFill>
                  <a:srgbClr val="CC6600"/>
                </a:solidFill>
                <a:effectLst>
                  <a:outerShdw blurRad="41275" dist="20320" dir="1800000" algn="tl" rotWithShape="0">
                    <a:srgbClr val="000000">
                      <a:alpha val="40000"/>
                    </a:srgbClr>
                  </a:outerShdw>
                </a:effectLst>
                <a:latin typeface="+mj-lt"/>
              </a:rPr>
              <a:t>Raman</a:t>
            </a:r>
            <a:r>
              <a:rPr lang="it-IT"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p>
          <a:p>
            <a:endParaRPr lang="it-IT"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r>
              <a:rPr lang="it-IT" sz="2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j-lt"/>
              </a:rPr>
              <a:t>NMR stato solido</a:t>
            </a:r>
            <a:endParaRPr lang="it-IT" sz="2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j-lt"/>
            </a:endParaRPr>
          </a:p>
        </p:txBody>
      </p:sp>
      <p:grpSp>
        <p:nvGrpSpPr>
          <p:cNvPr id="4" name="Group 30"/>
          <p:cNvGrpSpPr>
            <a:grpSpLocks/>
          </p:cNvGrpSpPr>
          <p:nvPr/>
        </p:nvGrpSpPr>
        <p:grpSpPr bwMode="auto">
          <a:xfrm>
            <a:off x="8316913" y="5734050"/>
            <a:ext cx="647700" cy="903288"/>
            <a:chOff x="2501" y="2750"/>
            <a:chExt cx="833" cy="1114"/>
          </a:xfrm>
        </p:grpSpPr>
        <p:sp>
          <p:nvSpPr>
            <p:cNvPr id="6"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7" name="Object 32"/>
            <p:cNvGraphicFramePr>
              <a:graphicFrameLocks/>
            </p:cNvGraphicFramePr>
            <p:nvPr/>
          </p:nvGraphicFramePr>
          <p:xfrm>
            <a:off x="2561" y="2798"/>
            <a:ext cx="728" cy="1023"/>
          </p:xfrm>
          <a:graphic>
            <a:graphicData uri="http://schemas.openxmlformats.org/presentationml/2006/ole">
              <p:oleObj spid="_x0000_s125953" name="Paint Shop Pro Image" r:id="rId3" imgW="1761840" imgH="2228760" progId="">
                <p:embed/>
              </p:oleObj>
            </a:graphicData>
          </a:graphic>
        </p:graphicFrame>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2000">
              <a:srgbClr val="000000"/>
            </a:gs>
            <a:gs pos="20000">
              <a:srgbClr val="000040"/>
            </a:gs>
            <a:gs pos="50000">
              <a:srgbClr val="400040"/>
            </a:gs>
            <a:gs pos="75000">
              <a:srgbClr val="8F0040"/>
            </a:gs>
            <a:gs pos="89999">
              <a:srgbClr val="F27300"/>
            </a:gs>
            <a:gs pos="100000">
              <a:srgbClr val="FFBF00"/>
            </a:gs>
          </a:gsLst>
          <a:lin ang="12000000" scaled="0"/>
        </a:gradFill>
        <a:effectLst/>
      </p:bgPr>
    </p:bg>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2689225" y="280988"/>
            <a:ext cx="3756025" cy="457200"/>
          </a:xfrm>
          <a:prstGeom prst="rect">
            <a:avLst/>
          </a:prstGeom>
          <a:noFill/>
          <a:ln w="9525">
            <a:noFill/>
            <a:miter lim="800000"/>
            <a:headEnd/>
            <a:tailEnd/>
          </a:ln>
        </p:spPr>
        <p:txBody>
          <a:bodyPr wrap="none">
            <a:spAutoFit/>
          </a:bodyPr>
          <a:lstStyle/>
          <a:p>
            <a:pPr eaLnBrk="0" hangingPunct="0"/>
            <a:r>
              <a:rPr lang="it-IT" sz="2400" b="1">
                <a:solidFill>
                  <a:srgbClr val="FF0000"/>
                </a:solidFill>
                <a:latin typeface="Comic Sans MS" pitchFamily="66" charset="0"/>
              </a:rPr>
              <a:t>Informazioni Strutturali</a:t>
            </a:r>
            <a:endParaRPr lang="en-US" sz="2400" b="1">
              <a:solidFill>
                <a:srgbClr val="FF0000"/>
              </a:solidFill>
              <a:latin typeface="Comic Sans MS" pitchFamily="66" charset="0"/>
            </a:endParaRPr>
          </a:p>
        </p:txBody>
      </p:sp>
      <p:sp>
        <p:nvSpPr>
          <p:cNvPr id="28675" name="Text Box 5"/>
          <p:cNvSpPr txBox="1">
            <a:spLocks noChangeArrowheads="1"/>
          </p:cNvSpPr>
          <p:nvPr/>
        </p:nvSpPr>
        <p:spPr bwMode="auto">
          <a:xfrm>
            <a:off x="485775" y="1025525"/>
            <a:ext cx="6035675" cy="1466850"/>
          </a:xfrm>
          <a:prstGeom prst="rect">
            <a:avLst/>
          </a:prstGeom>
          <a:noFill/>
          <a:ln w="9525">
            <a:noFill/>
            <a:miter lim="800000"/>
            <a:headEnd/>
            <a:tailEnd/>
          </a:ln>
        </p:spPr>
        <p:txBody>
          <a:bodyPr wrap="none">
            <a:spAutoFit/>
          </a:bodyPr>
          <a:lstStyle/>
          <a:p>
            <a:pPr eaLnBrk="0" hangingPunct="0"/>
            <a:r>
              <a:rPr lang="it-IT" b="1">
                <a:solidFill>
                  <a:schemeClr val="bg1"/>
                </a:solidFill>
                <a:latin typeface="Comic Sans MS" pitchFamily="66" charset="0"/>
              </a:rPr>
              <a:t>RaggiX </a:t>
            </a:r>
          </a:p>
          <a:p>
            <a:pPr eaLnBrk="0" hangingPunct="0"/>
            <a:endParaRPr lang="it-IT" b="1">
              <a:solidFill>
                <a:schemeClr val="bg1"/>
              </a:solidFill>
              <a:latin typeface="Comic Sans MS" pitchFamily="66" charset="0"/>
            </a:endParaRPr>
          </a:p>
          <a:p>
            <a:pPr eaLnBrk="0" hangingPunct="0">
              <a:lnSpc>
                <a:spcPct val="150000"/>
              </a:lnSpc>
              <a:buFontTx/>
              <a:buChar char="•"/>
            </a:pPr>
            <a:r>
              <a:rPr lang="it-IT" b="1">
                <a:solidFill>
                  <a:srgbClr val="FFFF00"/>
                </a:solidFill>
                <a:latin typeface="Comic Sans MS" pitchFamily="66" charset="0"/>
              </a:rPr>
              <a:t> Cella elementare unica per tutte le cellulose native</a:t>
            </a:r>
          </a:p>
          <a:p>
            <a:pPr eaLnBrk="0" hangingPunct="0">
              <a:lnSpc>
                <a:spcPct val="150000"/>
              </a:lnSpc>
              <a:buFontTx/>
              <a:buChar char="•"/>
            </a:pPr>
            <a:r>
              <a:rPr lang="it-IT" b="1">
                <a:solidFill>
                  <a:srgbClr val="FFFF00"/>
                </a:solidFill>
                <a:latin typeface="Comic Sans MS" pitchFamily="66" charset="0"/>
              </a:rPr>
              <a:t> Componente cristallina/amorfa</a:t>
            </a:r>
          </a:p>
        </p:txBody>
      </p:sp>
      <p:sp>
        <p:nvSpPr>
          <p:cNvPr id="28676" name="Rectangle 6"/>
          <p:cNvSpPr>
            <a:spLocks noChangeArrowheads="1"/>
          </p:cNvSpPr>
          <p:nvPr/>
        </p:nvSpPr>
        <p:spPr bwMode="auto">
          <a:xfrm>
            <a:off x="476250" y="3503613"/>
            <a:ext cx="9169400" cy="1817687"/>
          </a:xfrm>
          <a:prstGeom prst="rect">
            <a:avLst/>
          </a:prstGeom>
          <a:noFill/>
          <a:ln w="9525">
            <a:noFill/>
            <a:miter lim="800000"/>
            <a:headEnd/>
            <a:tailEnd/>
          </a:ln>
        </p:spPr>
        <p:txBody>
          <a:bodyPr>
            <a:spAutoFit/>
          </a:bodyPr>
          <a:lstStyle/>
          <a:p>
            <a:r>
              <a:rPr lang="it-IT" b="1">
                <a:solidFill>
                  <a:schemeClr val="bg1"/>
                </a:solidFill>
                <a:latin typeface="Comic Sans MS" pitchFamily="66" charset="0"/>
              </a:rPr>
              <a:t>NMR in soluzione</a:t>
            </a:r>
          </a:p>
          <a:p>
            <a:endParaRPr lang="it-IT" sz="1400" b="1">
              <a:solidFill>
                <a:srgbClr val="FFFF00"/>
              </a:solidFill>
              <a:latin typeface="Comic Sans MS" pitchFamily="66" charset="0"/>
            </a:endParaRPr>
          </a:p>
          <a:p>
            <a:pPr>
              <a:lnSpc>
                <a:spcPct val="150000"/>
              </a:lnSpc>
              <a:buFontTx/>
              <a:buChar char="•"/>
            </a:pPr>
            <a:r>
              <a:rPr lang="it-IT" b="1">
                <a:solidFill>
                  <a:srgbClr val="FFFF00"/>
                </a:solidFill>
                <a:latin typeface="Comic Sans MS" pitchFamily="66" charset="0"/>
              </a:rPr>
              <a:t> Struttura chimica </a:t>
            </a:r>
          </a:p>
          <a:p>
            <a:pPr>
              <a:lnSpc>
                <a:spcPct val="150000"/>
              </a:lnSpc>
              <a:buFontTx/>
              <a:buChar char="•"/>
            </a:pPr>
            <a:r>
              <a:rPr lang="it-IT" b="1">
                <a:solidFill>
                  <a:srgbClr val="FFFF00"/>
                </a:solidFill>
                <a:latin typeface="Comic Sans MS" pitchFamily="66" charset="0"/>
              </a:rPr>
              <a:t> Attribuzione segnali studiando cello-oligosaccaridi e cellulose a basso DP</a:t>
            </a:r>
          </a:p>
          <a:p>
            <a:pPr>
              <a:lnSpc>
                <a:spcPct val="150000"/>
              </a:lnSpc>
              <a:buFontTx/>
              <a:buChar char="•"/>
            </a:pPr>
            <a:r>
              <a:rPr lang="it-IT" b="1">
                <a:solidFill>
                  <a:srgbClr val="FFFF00"/>
                </a:solidFill>
                <a:latin typeface="Comic Sans MS" pitchFamily="66" charset="0"/>
              </a:rPr>
              <a:t> Informazioni isotropiche</a:t>
            </a:r>
          </a:p>
        </p:txBody>
      </p:sp>
      <p:sp>
        <p:nvSpPr>
          <p:cNvPr id="28677" name="Rectangle 7"/>
          <p:cNvSpPr>
            <a:spLocks noChangeArrowheads="1"/>
          </p:cNvSpPr>
          <p:nvPr/>
        </p:nvSpPr>
        <p:spPr bwMode="auto">
          <a:xfrm>
            <a:off x="381000" y="5411788"/>
            <a:ext cx="9747250" cy="1404937"/>
          </a:xfrm>
          <a:prstGeom prst="rect">
            <a:avLst/>
          </a:prstGeom>
          <a:noFill/>
          <a:ln w="9525">
            <a:noFill/>
            <a:miter lim="800000"/>
            <a:headEnd/>
            <a:tailEnd/>
          </a:ln>
        </p:spPr>
        <p:txBody>
          <a:bodyPr>
            <a:spAutoFit/>
          </a:bodyPr>
          <a:lstStyle/>
          <a:p>
            <a:pPr marL="85725" indent="-85725"/>
            <a:r>
              <a:rPr lang="it-IT" b="1">
                <a:solidFill>
                  <a:schemeClr val="bg1"/>
                </a:solidFill>
                <a:latin typeface="Comic Sans MS" pitchFamily="66" charset="0"/>
              </a:rPr>
              <a:t>NMR stato solido (Cross Polarization-Magic Angle Spinning) in alta risoluzione</a:t>
            </a:r>
          </a:p>
          <a:p>
            <a:pPr marL="85725" indent="-85725"/>
            <a:endParaRPr lang="it-IT" sz="1400" b="1">
              <a:solidFill>
                <a:srgbClr val="FFFF00"/>
              </a:solidFill>
              <a:latin typeface="Comic Sans MS" pitchFamily="66" charset="0"/>
            </a:endParaRPr>
          </a:p>
          <a:p>
            <a:pPr marL="85725" indent="-85725" algn="just">
              <a:lnSpc>
                <a:spcPct val="150000"/>
              </a:lnSpc>
              <a:buFontTx/>
              <a:buChar char="•"/>
            </a:pPr>
            <a:r>
              <a:rPr lang="it-IT" b="1">
                <a:solidFill>
                  <a:srgbClr val="FFFF00"/>
                </a:solidFill>
                <a:latin typeface="Comic Sans MS" pitchFamily="66" charset="0"/>
              </a:rPr>
              <a:t> Informazioni anisotropiche</a:t>
            </a:r>
          </a:p>
          <a:p>
            <a:pPr marL="85725" indent="-85725" algn="just">
              <a:lnSpc>
                <a:spcPct val="150000"/>
              </a:lnSpc>
              <a:buFontTx/>
              <a:buChar char="•"/>
            </a:pPr>
            <a:r>
              <a:rPr lang="it-IT" b="1">
                <a:solidFill>
                  <a:srgbClr val="FFFF00"/>
                </a:solidFill>
                <a:latin typeface="Comic Sans MS" pitchFamily="66" charset="0"/>
              </a:rPr>
              <a:t> Studiare diversi allomorfi</a:t>
            </a:r>
          </a:p>
        </p:txBody>
      </p:sp>
      <p:sp>
        <p:nvSpPr>
          <p:cNvPr id="28678" name="Rectangle 8"/>
          <p:cNvSpPr>
            <a:spLocks noChangeArrowheads="1"/>
          </p:cNvSpPr>
          <p:nvPr/>
        </p:nvSpPr>
        <p:spPr bwMode="auto">
          <a:xfrm>
            <a:off x="508000" y="2519363"/>
            <a:ext cx="4572000" cy="915987"/>
          </a:xfrm>
          <a:prstGeom prst="rect">
            <a:avLst/>
          </a:prstGeom>
          <a:noFill/>
          <a:ln w="9525">
            <a:noFill/>
            <a:miter lim="800000"/>
            <a:headEnd/>
            <a:tailEnd/>
          </a:ln>
        </p:spPr>
        <p:txBody>
          <a:bodyPr>
            <a:spAutoFit/>
          </a:bodyPr>
          <a:lstStyle/>
          <a:p>
            <a:r>
              <a:rPr lang="it-IT" b="1">
                <a:solidFill>
                  <a:schemeClr val="bg1"/>
                </a:solidFill>
                <a:latin typeface="Comic Sans MS" pitchFamily="66" charset="0"/>
              </a:rPr>
              <a:t>Raman</a:t>
            </a:r>
            <a:r>
              <a:rPr lang="it-IT" b="1">
                <a:solidFill>
                  <a:srgbClr val="FF0000"/>
                </a:solidFill>
                <a:latin typeface="Comic Sans MS" pitchFamily="66" charset="0"/>
              </a:rPr>
              <a:t> </a:t>
            </a:r>
          </a:p>
          <a:p>
            <a:endParaRPr lang="it-IT" b="1">
              <a:solidFill>
                <a:srgbClr val="FFFF00"/>
              </a:solidFill>
              <a:latin typeface="Comic Sans MS" pitchFamily="66" charset="0"/>
            </a:endParaRPr>
          </a:p>
          <a:p>
            <a:r>
              <a:rPr lang="it-IT" b="1">
                <a:solidFill>
                  <a:srgbClr val="FFFF00"/>
                </a:solidFill>
                <a:latin typeface="Comic Sans MS" pitchFamily="66" charset="0"/>
              </a:rPr>
              <a:t> Unità ripetitiva cellobiosio</a:t>
            </a:r>
            <a:endParaRPr lang="en-US" b="1">
              <a:solidFill>
                <a:srgbClr val="FFFF00"/>
              </a:solidFill>
              <a:latin typeface="Comic Sans MS" pitchFamily="66" charset="0"/>
            </a:endParaRPr>
          </a:p>
        </p:txBody>
      </p:sp>
      <p:grpSp>
        <p:nvGrpSpPr>
          <p:cNvPr id="7" name="Group 30"/>
          <p:cNvGrpSpPr>
            <a:grpSpLocks/>
          </p:cNvGrpSpPr>
          <p:nvPr/>
        </p:nvGrpSpPr>
        <p:grpSpPr bwMode="auto">
          <a:xfrm>
            <a:off x="8316913" y="5734050"/>
            <a:ext cx="647700" cy="903288"/>
            <a:chOff x="2501" y="2750"/>
            <a:chExt cx="833" cy="1114"/>
          </a:xfrm>
        </p:grpSpPr>
        <p:sp>
          <p:nvSpPr>
            <p:cNvPr id="8"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9" name="Object 32"/>
            <p:cNvGraphicFramePr>
              <a:graphicFrameLocks/>
            </p:cNvGraphicFramePr>
            <p:nvPr/>
          </p:nvGraphicFramePr>
          <p:xfrm>
            <a:off x="2561" y="2798"/>
            <a:ext cx="728" cy="1023"/>
          </p:xfrm>
          <a:graphic>
            <a:graphicData uri="http://schemas.openxmlformats.org/presentationml/2006/ole">
              <p:oleObj spid="_x0000_s124929" name="Paint Shop Pro Image" r:id="rId3" imgW="1761840" imgH="2228760" progId="">
                <p:embed/>
              </p:oleObj>
            </a:graphicData>
          </a:graphic>
        </p:graphicFrame>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http://www.cerm.unifi.it/chianti11/chianti2.gif"/>
          <p:cNvPicPr>
            <a:picLocks noChangeAspect="1" noChangeArrowheads="1"/>
          </p:cNvPicPr>
          <p:nvPr/>
        </p:nvPicPr>
        <p:blipFill>
          <a:blip r:embed="rId3">
            <a:duotone>
              <a:prstClr val="black"/>
              <a:schemeClr val="accent2">
                <a:lumMod val="20000"/>
                <a:lumOff val="80000"/>
                <a:tint val="45000"/>
                <a:satMod val="400000"/>
              </a:schemeClr>
            </a:duotone>
          </a:blip>
          <a:srcRect/>
          <a:stretch>
            <a:fillRect/>
          </a:stretch>
        </p:blipFill>
        <p:spPr bwMode="auto">
          <a:xfrm>
            <a:off x="928662" y="1071546"/>
            <a:ext cx="7286676" cy="2928958"/>
          </a:xfrm>
          <a:prstGeom prst="rect">
            <a:avLst/>
          </a:prstGeom>
          <a:solidFill>
            <a:schemeClr val="bg2">
              <a:alpha val="0"/>
            </a:schemeClr>
          </a:solidFill>
        </p:spPr>
      </p:pic>
      <p:pic>
        <p:nvPicPr>
          <p:cNvPr id="29699" name="Picture 3"/>
          <p:cNvPicPr>
            <a:picLocks noChangeAspect="1" noChangeArrowheads="1"/>
          </p:cNvPicPr>
          <p:nvPr/>
        </p:nvPicPr>
        <p:blipFill>
          <a:blip r:embed="rId4"/>
          <a:srcRect/>
          <a:stretch>
            <a:fillRect/>
          </a:stretch>
        </p:blipFill>
        <p:spPr bwMode="auto">
          <a:xfrm>
            <a:off x="714375" y="500063"/>
            <a:ext cx="3571875" cy="666750"/>
          </a:xfrm>
          <a:prstGeom prst="rect">
            <a:avLst/>
          </a:prstGeom>
          <a:noFill/>
          <a:ln w="9525">
            <a:noFill/>
            <a:miter lim="800000"/>
            <a:headEnd/>
            <a:tailEnd/>
          </a:ln>
        </p:spPr>
      </p:pic>
      <p:sp>
        <p:nvSpPr>
          <p:cNvPr id="14" name="Figura a mano libera 13"/>
          <p:cNvSpPr/>
          <p:nvPr/>
        </p:nvSpPr>
        <p:spPr>
          <a:xfrm>
            <a:off x="5427089" y="1857364"/>
            <a:ext cx="3645505" cy="1160542"/>
          </a:xfrm>
          <a:custGeom>
            <a:avLst/>
            <a:gdLst>
              <a:gd name="connsiteX0" fmla="*/ 0 w 3645505"/>
              <a:gd name="connsiteY0" fmla="*/ 1016000 h 1826381"/>
              <a:gd name="connsiteX1" fmla="*/ 275771 w 3645505"/>
              <a:gd name="connsiteY1" fmla="*/ 130629 h 1826381"/>
              <a:gd name="connsiteX2" fmla="*/ 551543 w 3645505"/>
              <a:gd name="connsiteY2" fmla="*/ 1799772 h 1826381"/>
              <a:gd name="connsiteX3" fmla="*/ 885371 w 3645505"/>
              <a:gd name="connsiteY3" fmla="*/ 290286 h 1826381"/>
              <a:gd name="connsiteX4" fmla="*/ 1277257 w 3645505"/>
              <a:gd name="connsiteY4" fmla="*/ 1509486 h 1826381"/>
              <a:gd name="connsiteX5" fmla="*/ 1640114 w 3645505"/>
              <a:gd name="connsiteY5" fmla="*/ 464457 h 1826381"/>
              <a:gd name="connsiteX6" fmla="*/ 1915886 w 3645505"/>
              <a:gd name="connsiteY6" fmla="*/ 1277257 h 1826381"/>
              <a:gd name="connsiteX7" fmla="*/ 2148114 w 3645505"/>
              <a:gd name="connsiteY7" fmla="*/ 638629 h 1826381"/>
              <a:gd name="connsiteX8" fmla="*/ 2452914 w 3645505"/>
              <a:gd name="connsiteY8" fmla="*/ 972457 h 1826381"/>
              <a:gd name="connsiteX9" fmla="*/ 2685143 w 3645505"/>
              <a:gd name="connsiteY9" fmla="*/ 638629 h 1826381"/>
              <a:gd name="connsiteX10" fmla="*/ 3091543 w 3645505"/>
              <a:gd name="connsiteY10" fmla="*/ 885372 h 1826381"/>
              <a:gd name="connsiteX11" fmla="*/ 3338286 w 3645505"/>
              <a:gd name="connsiteY11" fmla="*/ 696686 h 1826381"/>
              <a:gd name="connsiteX12" fmla="*/ 3599543 w 3645505"/>
              <a:gd name="connsiteY12" fmla="*/ 783772 h 1826381"/>
              <a:gd name="connsiteX13" fmla="*/ 3614057 w 3645505"/>
              <a:gd name="connsiteY13" fmla="*/ 783772 h 1826381"/>
              <a:gd name="connsiteX14" fmla="*/ 3628571 w 3645505"/>
              <a:gd name="connsiteY14" fmla="*/ 783772 h 182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45505" h="1826381">
                <a:moveTo>
                  <a:pt x="0" y="1016000"/>
                </a:moveTo>
                <a:cubicBezTo>
                  <a:pt x="91923" y="508000"/>
                  <a:pt x="183847" y="0"/>
                  <a:pt x="275771" y="130629"/>
                </a:cubicBezTo>
                <a:cubicBezTo>
                  <a:pt x="367695" y="261258"/>
                  <a:pt x="449943" y="1773163"/>
                  <a:pt x="551543" y="1799772"/>
                </a:cubicBezTo>
                <a:cubicBezTo>
                  <a:pt x="653143" y="1826381"/>
                  <a:pt x="764419" y="338667"/>
                  <a:pt x="885371" y="290286"/>
                </a:cubicBezTo>
                <a:cubicBezTo>
                  <a:pt x="1006323" y="241905"/>
                  <a:pt x="1151467" y="1480458"/>
                  <a:pt x="1277257" y="1509486"/>
                </a:cubicBezTo>
                <a:cubicBezTo>
                  <a:pt x="1403048" y="1538515"/>
                  <a:pt x="1533676" y="503162"/>
                  <a:pt x="1640114" y="464457"/>
                </a:cubicBezTo>
                <a:cubicBezTo>
                  <a:pt x="1746552" y="425752"/>
                  <a:pt x="1831219" y="1248228"/>
                  <a:pt x="1915886" y="1277257"/>
                </a:cubicBezTo>
                <a:cubicBezTo>
                  <a:pt x="2000553" y="1306286"/>
                  <a:pt x="2058609" y="689429"/>
                  <a:pt x="2148114" y="638629"/>
                </a:cubicBezTo>
                <a:cubicBezTo>
                  <a:pt x="2237619" y="587829"/>
                  <a:pt x="2363409" y="972457"/>
                  <a:pt x="2452914" y="972457"/>
                </a:cubicBezTo>
                <a:cubicBezTo>
                  <a:pt x="2542419" y="972457"/>
                  <a:pt x="2578705" y="653143"/>
                  <a:pt x="2685143" y="638629"/>
                </a:cubicBezTo>
                <a:cubicBezTo>
                  <a:pt x="2791581" y="624115"/>
                  <a:pt x="2982686" y="875696"/>
                  <a:pt x="3091543" y="885372"/>
                </a:cubicBezTo>
                <a:cubicBezTo>
                  <a:pt x="3200400" y="895048"/>
                  <a:pt x="3253619" y="713619"/>
                  <a:pt x="3338286" y="696686"/>
                </a:cubicBezTo>
                <a:cubicBezTo>
                  <a:pt x="3422953" y="679753"/>
                  <a:pt x="3553581" y="769258"/>
                  <a:pt x="3599543" y="783772"/>
                </a:cubicBezTo>
                <a:cubicBezTo>
                  <a:pt x="3645505" y="798286"/>
                  <a:pt x="3614057" y="783772"/>
                  <a:pt x="3614057" y="783772"/>
                </a:cubicBezTo>
                <a:lnTo>
                  <a:pt x="3628571" y="783772"/>
                </a:lnTo>
              </a:path>
            </a:pathLst>
          </a:custGeom>
          <a:ln>
            <a:solidFill>
              <a:srgbClr val="FF0000"/>
            </a:solidFill>
          </a:ln>
          <a:scene3d>
            <a:camera prst="orthographicFront">
              <a:rot lat="900000" lon="17399980" rev="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16" name="Titolo 15"/>
          <p:cNvSpPr>
            <a:spLocks noGrp="1"/>
          </p:cNvSpPr>
          <p:nvPr>
            <p:ph type="title"/>
          </p:nvPr>
        </p:nvSpPr>
        <p:spPr/>
        <p:txBody>
          <a:bodyPr/>
          <a:lstStyle/>
          <a:p>
            <a:pPr fontAlgn="auto">
              <a:spcAft>
                <a:spcPts val="0"/>
              </a:spcAft>
              <a:defRPr/>
            </a:pPr>
            <a:r>
              <a:rPr lang="it-IT" dirty="0" smtClean="0"/>
              <a:t>Il fenomeno NMR</a:t>
            </a:r>
            <a:endParaRPr lang="it-IT" dirty="0"/>
          </a:p>
        </p:txBody>
      </p:sp>
      <p:sp>
        <p:nvSpPr>
          <p:cNvPr id="14342" name="Segnaposto testo 16"/>
          <p:cNvSpPr>
            <a:spLocks noGrp="1"/>
          </p:cNvSpPr>
          <p:nvPr>
            <p:ph type="body" idx="1"/>
          </p:nvPr>
        </p:nvSpPr>
        <p:spPr/>
        <p:txBody>
          <a:bodyPr/>
          <a:lstStyle/>
          <a:p>
            <a:pPr marR="0">
              <a:spcBef>
                <a:spcPct val="0"/>
              </a:spcBef>
              <a:spcAft>
                <a:spcPct val="0"/>
              </a:spcAft>
            </a:pPr>
            <a:r>
              <a:rPr lang="it-IT" smtClean="0">
                <a:solidFill>
                  <a:srgbClr val="B95C00"/>
                </a:solidFill>
              </a:rPr>
              <a:t>1) Eccitazione  2) decadimento  3) rilassamento</a:t>
            </a:r>
          </a:p>
        </p:txBody>
      </p:sp>
      <p:grpSp>
        <p:nvGrpSpPr>
          <p:cNvPr id="7" name="Group 30"/>
          <p:cNvGrpSpPr>
            <a:grpSpLocks/>
          </p:cNvGrpSpPr>
          <p:nvPr/>
        </p:nvGrpSpPr>
        <p:grpSpPr bwMode="auto">
          <a:xfrm>
            <a:off x="8316913" y="5734050"/>
            <a:ext cx="647700" cy="903288"/>
            <a:chOff x="2501" y="2750"/>
            <a:chExt cx="833" cy="1114"/>
          </a:xfrm>
        </p:grpSpPr>
        <p:sp>
          <p:nvSpPr>
            <p:cNvPr id="8"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9" name="Object 32"/>
            <p:cNvGraphicFramePr>
              <a:graphicFrameLocks/>
            </p:cNvGraphicFramePr>
            <p:nvPr/>
          </p:nvGraphicFramePr>
          <p:xfrm>
            <a:off x="2561" y="2798"/>
            <a:ext cx="728" cy="1023"/>
          </p:xfrm>
          <a:graphic>
            <a:graphicData uri="http://schemas.openxmlformats.org/presentationml/2006/ole">
              <p:oleObj spid="_x0000_s123905" name="Paint Shop Pro Image" r:id="rId5" imgW="1761840" imgH="222876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fade">
                                      <p:cBhvr>
                                        <p:cTn id="7" dur="2000"/>
                                        <p:tgtEl>
                                          <p:spTgt spid="297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gtEl>
                                        <p:attrNameLst>
                                          <p:attrName>style.visibility</p:attrName>
                                        </p:attrNameLst>
                                      </p:cBhvr>
                                      <p:to>
                                        <p:strVal val="visible"/>
                                      </p:to>
                                    </p:set>
                                    <p:animEffect transition="in" filter="fade">
                                      <p:cBhvr>
                                        <p:cTn id="17" dur="2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Immagine 2" descr="cid:image001.png@01C9D2F9.5530C900"/>
          <p:cNvPicPr>
            <a:picLocks noChangeAspect="1" noChangeArrowheads="1"/>
          </p:cNvPicPr>
          <p:nvPr/>
        </p:nvPicPr>
        <p:blipFill>
          <a:blip r:embed="rId3">
            <a:duotone>
              <a:prstClr val="black"/>
              <a:srgbClr val="000000">
                <a:tint val="45000"/>
                <a:satMod val="400000"/>
              </a:srgbClr>
            </a:duotone>
          </a:blip>
          <a:stretch>
            <a:fillRect/>
          </a:stretch>
        </p:blipFill>
        <p:spPr bwMode="auto">
          <a:xfrm>
            <a:off x="928662" y="500042"/>
            <a:ext cx="6333334" cy="2723626"/>
          </a:xfrm>
          <a:prstGeom prst="rect">
            <a:avLst/>
          </a:prstGeom>
          <a:noFill/>
          <a:ln>
            <a:noFill/>
          </a:ln>
        </p:spPr>
      </p:pic>
      <p:sp>
        <p:nvSpPr>
          <p:cNvPr id="15363" name="CasellaDiTesto 6"/>
          <p:cNvSpPr txBox="1">
            <a:spLocks noChangeArrowheads="1"/>
          </p:cNvSpPr>
          <p:nvPr/>
        </p:nvSpPr>
        <p:spPr bwMode="auto">
          <a:xfrm>
            <a:off x="420688" y="519113"/>
            <a:ext cx="3871912" cy="338137"/>
          </a:xfrm>
          <a:prstGeom prst="rect">
            <a:avLst/>
          </a:prstGeom>
          <a:solidFill>
            <a:schemeClr val="bg1">
              <a:alpha val="94116"/>
            </a:schemeClr>
          </a:solidFill>
          <a:ln w="9525">
            <a:noFill/>
            <a:miter lim="800000"/>
            <a:headEnd/>
            <a:tailEnd/>
          </a:ln>
        </p:spPr>
        <p:txBody>
          <a:bodyPr>
            <a:spAutoFit/>
          </a:bodyPr>
          <a:lstStyle/>
          <a:p>
            <a:r>
              <a:rPr lang="it-IT" sz="1600">
                <a:latin typeface="Symbol" pitchFamily="18" charset="2"/>
              </a:rPr>
              <a:t>a</a:t>
            </a:r>
            <a:r>
              <a:rPr lang="it-IT" sz="1600">
                <a:latin typeface="Verdana" pitchFamily="34" charset="0"/>
              </a:rPr>
              <a:t> metil glucoside – </a:t>
            </a:r>
            <a:r>
              <a:rPr lang="it-IT" sz="1400">
                <a:latin typeface="Verdana" pitchFamily="34" charset="0"/>
              </a:rPr>
              <a:t>CP-MAS NMR</a:t>
            </a:r>
          </a:p>
        </p:txBody>
      </p:sp>
      <p:grpSp>
        <p:nvGrpSpPr>
          <p:cNvPr id="2" name="Gruppo 17"/>
          <p:cNvGrpSpPr>
            <a:grpSpLocks/>
          </p:cNvGrpSpPr>
          <p:nvPr/>
        </p:nvGrpSpPr>
        <p:grpSpPr bwMode="auto">
          <a:xfrm>
            <a:off x="319088" y="3429000"/>
            <a:ext cx="6958012" cy="3095625"/>
            <a:chOff x="319552" y="3429000"/>
            <a:chExt cx="6957535" cy="3095625"/>
          </a:xfrm>
        </p:grpSpPr>
        <p:pic>
          <p:nvPicPr>
            <p:cNvPr id="15367" name="Immagine 2" descr="cid:image001.png@01C9D315.1D115960"/>
            <p:cNvPicPr>
              <a:picLocks noChangeAspect="1" noChangeArrowheads="1"/>
            </p:cNvPicPr>
            <p:nvPr/>
          </p:nvPicPr>
          <p:blipFill>
            <a:blip r:embed="rId4"/>
            <a:srcRect/>
            <a:stretch>
              <a:fillRect/>
            </a:stretch>
          </p:blipFill>
          <p:spPr bwMode="auto">
            <a:xfrm>
              <a:off x="928662" y="3429000"/>
              <a:ext cx="6348425" cy="3095625"/>
            </a:xfrm>
            <a:prstGeom prst="rect">
              <a:avLst/>
            </a:prstGeom>
            <a:noFill/>
            <a:ln w="9525">
              <a:noFill/>
              <a:miter lim="800000"/>
              <a:headEnd/>
              <a:tailEnd/>
            </a:ln>
          </p:spPr>
        </p:pic>
        <p:sp>
          <p:nvSpPr>
            <p:cNvPr id="9" name="CasellaDiTesto 8"/>
            <p:cNvSpPr txBox="1"/>
            <p:nvPr/>
          </p:nvSpPr>
          <p:spPr>
            <a:xfrm>
              <a:off x="319552" y="3690938"/>
              <a:ext cx="3743068" cy="369887"/>
            </a:xfrm>
            <a:prstGeom prst="rect">
              <a:avLst/>
            </a:prstGeom>
            <a:solidFill>
              <a:schemeClr val="bg1">
                <a:lumMod val="85000"/>
                <a:alpha val="94000"/>
              </a:schemeClr>
            </a:solidFill>
          </p:spPr>
          <p:txBody>
            <a:bodyPr>
              <a:spAutoFit/>
            </a:bodyPr>
            <a:lstStyle/>
            <a:p>
              <a:pPr fontAlgn="auto">
                <a:spcBef>
                  <a:spcPts val="0"/>
                </a:spcBef>
                <a:spcAft>
                  <a:spcPts val="0"/>
                </a:spcAft>
                <a:defRPr/>
              </a:pPr>
              <a:r>
                <a:rPr lang="it-IT" dirty="0">
                  <a:solidFill>
                    <a:srgbClr val="051AE5"/>
                  </a:solidFill>
                  <a:latin typeface="Symbol" pitchFamily="18" charset="2"/>
                </a:rPr>
                <a:t>b</a:t>
              </a:r>
              <a:r>
                <a:rPr lang="it-IT" dirty="0">
                  <a:solidFill>
                    <a:srgbClr val="051AE5"/>
                  </a:solidFill>
                  <a:latin typeface="+mn-lt"/>
                </a:rPr>
                <a:t> </a:t>
              </a:r>
              <a:r>
                <a:rPr lang="it-IT" dirty="0" err="1">
                  <a:solidFill>
                    <a:srgbClr val="051AE5"/>
                  </a:solidFill>
                  <a:latin typeface="+mn-lt"/>
                </a:rPr>
                <a:t>metil</a:t>
              </a:r>
              <a:r>
                <a:rPr lang="it-IT" dirty="0">
                  <a:solidFill>
                    <a:srgbClr val="051AE5"/>
                  </a:solidFill>
                  <a:latin typeface="+mn-lt"/>
                </a:rPr>
                <a:t> glucoside - </a:t>
              </a:r>
              <a:r>
                <a:rPr lang="it-IT" sz="1400" dirty="0">
                  <a:solidFill>
                    <a:srgbClr val="051AE5"/>
                  </a:solidFill>
                  <a:latin typeface="+mn-lt"/>
                </a:rPr>
                <a:t>CP-MAS NMR  </a:t>
              </a:r>
            </a:p>
          </p:txBody>
        </p:sp>
      </p:grpSp>
      <p:pic>
        <p:nvPicPr>
          <p:cNvPr id="15365" name="Picture 7" descr="http://www.pianetachimica.it/didattica/carboidrati/Image62.gif"/>
          <p:cNvPicPr>
            <a:picLocks noChangeAspect="1" noChangeArrowheads="1"/>
          </p:cNvPicPr>
          <p:nvPr/>
        </p:nvPicPr>
        <p:blipFill>
          <a:blip r:embed="rId5">
            <a:lum bright="2000"/>
          </a:blip>
          <a:srcRect l="63007"/>
          <a:stretch>
            <a:fillRect/>
          </a:stretch>
        </p:blipFill>
        <p:spPr bwMode="auto">
          <a:xfrm>
            <a:off x="2571750" y="1071563"/>
            <a:ext cx="1652588" cy="847725"/>
          </a:xfrm>
          <a:prstGeom prst="rect">
            <a:avLst/>
          </a:prstGeom>
          <a:noFill/>
          <a:ln w="9525">
            <a:noFill/>
            <a:miter lim="800000"/>
            <a:headEnd/>
            <a:tailEnd/>
          </a:ln>
        </p:spPr>
      </p:pic>
      <p:pic>
        <p:nvPicPr>
          <p:cNvPr id="1034" name="Picture 10" descr="http://www.pianetachimica.it/didattica/carboidrati/Image62.gif"/>
          <p:cNvPicPr>
            <a:picLocks noChangeAspect="1" noChangeArrowheads="1"/>
          </p:cNvPicPr>
          <p:nvPr/>
        </p:nvPicPr>
        <p:blipFill>
          <a:blip r:embed="rId6">
            <a:duotone>
              <a:prstClr val="black"/>
              <a:schemeClr val="bg1">
                <a:lumMod val="75000"/>
                <a:tint val="45000"/>
                <a:satMod val="400000"/>
              </a:schemeClr>
            </a:duotone>
          </a:blip>
          <a:srcRect l="18230" r="41791"/>
          <a:stretch>
            <a:fillRect/>
          </a:stretch>
        </p:blipFill>
        <p:spPr bwMode="auto">
          <a:xfrm>
            <a:off x="2214546" y="4357694"/>
            <a:ext cx="1785950" cy="847725"/>
          </a:xfrm>
          <a:prstGeom prst="rect">
            <a:avLst/>
          </a:prstGeom>
          <a:noFill/>
        </p:spPr>
      </p:pic>
      <p:grpSp>
        <p:nvGrpSpPr>
          <p:cNvPr id="10" name="Group 30"/>
          <p:cNvGrpSpPr>
            <a:grpSpLocks/>
          </p:cNvGrpSpPr>
          <p:nvPr/>
        </p:nvGrpSpPr>
        <p:grpSpPr bwMode="auto">
          <a:xfrm>
            <a:off x="8316913" y="5734050"/>
            <a:ext cx="647700" cy="903288"/>
            <a:chOff x="2501" y="2750"/>
            <a:chExt cx="833" cy="1114"/>
          </a:xfrm>
        </p:grpSpPr>
        <p:sp>
          <p:nvSpPr>
            <p:cNvPr id="11"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12" name="Object 32"/>
            <p:cNvGraphicFramePr>
              <a:graphicFrameLocks/>
            </p:cNvGraphicFramePr>
            <p:nvPr/>
          </p:nvGraphicFramePr>
          <p:xfrm>
            <a:off x="2561" y="2798"/>
            <a:ext cx="728" cy="1023"/>
          </p:xfrm>
          <a:graphic>
            <a:graphicData uri="http://schemas.openxmlformats.org/presentationml/2006/ole">
              <p:oleObj spid="_x0000_s122881" name="Paint Shop Pro Image" r:id="rId7" imgW="1761840" imgH="222876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2000"/>
                                        <p:tgtEl>
                                          <p:spTgt spid="103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35" descr="C:\CHIMICA FIGURE\MODELS\MUTARO~1.JPG"/>
          <p:cNvPicPr>
            <a:picLocks noChangeAspect="1" noChangeArrowheads="1"/>
          </p:cNvPicPr>
          <p:nvPr/>
        </p:nvPicPr>
        <p:blipFill>
          <a:blip r:embed="rId3"/>
          <a:srcRect/>
          <a:stretch>
            <a:fillRect/>
          </a:stretch>
        </p:blipFill>
        <p:spPr bwMode="auto">
          <a:xfrm>
            <a:off x="357188" y="357188"/>
            <a:ext cx="8531225" cy="4479925"/>
          </a:xfrm>
          <a:prstGeom prst="rect">
            <a:avLst/>
          </a:prstGeom>
          <a:noFill/>
          <a:ln w="9525">
            <a:noFill/>
            <a:miter lim="800000"/>
            <a:headEnd/>
            <a:tailEnd/>
          </a:ln>
        </p:spPr>
      </p:pic>
      <p:sp>
        <p:nvSpPr>
          <p:cNvPr id="3" name="Titolo 2"/>
          <p:cNvSpPr>
            <a:spLocks noGrp="1"/>
          </p:cNvSpPr>
          <p:nvPr>
            <p:ph type="title"/>
          </p:nvPr>
        </p:nvSpPr>
        <p:spPr/>
        <p:txBody>
          <a:bodyPr/>
          <a:lstStyle/>
          <a:p>
            <a:pPr fontAlgn="auto">
              <a:spcAft>
                <a:spcPts val="0"/>
              </a:spcAft>
              <a:defRPr/>
            </a:pPr>
            <a:r>
              <a:rPr lang="it-IT" dirty="0" smtClean="0"/>
              <a:t>La </a:t>
            </a:r>
            <a:r>
              <a:rPr lang="it-IT" dirty="0" err="1" smtClean="0"/>
              <a:t>mutarotazione</a:t>
            </a:r>
            <a:r>
              <a:rPr lang="it-IT" dirty="0" smtClean="0"/>
              <a:t> del glucosio</a:t>
            </a:r>
            <a:endParaRPr lang="it-IT" dirty="0"/>
          </a:p>
        </p:txBody>
      </p:sp>
      <p:sp>
        <p:nvSpPr>
          <p:cNvPr id="16388" name="Segnaposto testo 3"/>
          <p:cNvSpPr>
            <a:spLocks noGrp="1"/>
          </p:cNvSpPr>
          <p:nvPr>
            <p:ph type="body" idx="1"/>
          </p:nvPr>
        </p:nvSpPr>
        <p:spPr>
          <a:xfrm>
            <a:off x="468313" y="5643563"/>
            <a:ext cx="8183562" cy="401637"/>
          </a:xfrm>
        </p:spPr>
        <p:txBody>
          <a:bodyPr>
            <a:normAutofit fontScale="85000" lnSpcReduction="20000"/>
          </a:bodyPr>
          <a:lstStyle/>
          <a:p>
            <a:pPr marR="0">
              <a:spcBef>
                <a:spcPct val="0"/>
              </a:spcBef>
              <a:spcAft>
                <a:spcPct val="0"/>
              </a:spcAft>
            </a:pPr>
            <a:r>
              <a:rPr lang="it-IT" sz="1600" b="1" smtClean="0">
                <a:solidFill>
                  <a:srgbClr val="0000CC"/>
                </a:solidFill>
                <a:latin typeface="Comic Sans MS" pitchFamily="66" charset="0"/>
              </a:rPr>
              <a:t>NELL’ACQUA</a:t>
            </a:r>
            <a:r>
              <a:rPr lang="it-IT" sz="1600" b="1" smtClean="0">
                <a:solidFill>
                  <a:srgbClr val="FF9900"/>
                </a:solidFill>
                <a:latin typeface="Comic Sans MS" pitchFamily="66" charset="0"/>
              </a:rPr>
              <a:t> GLI ANELLI  SIA DELL’ </a:t>
            </a:r>
            <a:r>
              <a:rPr lang="it-IT" b="1" smtClean="0">
                <a:solidFill>
                  <a:srgbClr val="FF99FF"/>
                </a:solidFill>
                <a:cs typeface="Times New Roman" pitchFamily="18" charset="0"/>
              </a:rPr>
              <a:t>α</a:t>
            </a:r>
            <a:r>
              <a:rPr lang="it-IT" sz="1600" b="1" smtClean="0">
                <a:solidFill>
                  <a:srgbClr val="FF9900"/>
                </a:solidFill>
                <a:latin typeface="Comic Sans MS" pitchFamily="66" charset="0"/>
              </a:rPr>
              <a:t> CHE DEL </a:t>
            </a:r>
            <a:r>
              <a:rPr lang="it-IT" b="1" smtClean="0">
                <a:solidFill>
                  <a:srgbClr val="FF99FF"/>
                </a:solidFill>
                <a:cs typeface="Times New Roman" pitchFamily="18" charset="0"/>
              </a:rPr>
              <a:t>β</a:t>
            </a:r>
            <a:r>
              <a:rPr lang="it-IT" sz="1600" b="1" smtClean="0">
                <a:solidFill>
                  <a:srgbClr val="FF9900"/>
                </a:solidFill>
                <a:latin typeface="Comic Sans MS" pitchFamily="66" charset="0"/>
              </a:rPr>
              <a:t> GLUCOSIO POSSONO APRIRSI E  POSSONO QUINDI RICHIUDERSI NELL’ALTRA FORMA</a:t>
            </a:r>
            <a:endParaRPr lang="it-IT" sz="1600" smtClean="0">
              <a:solidFill>
                <a:srgbClr val="B95C00"/>
              </a:solidFill>
            </a:endParaRPr>
          </a:p>
        </p:txBody>
      </p:sp>
      <p:grpSp>
        <p:nvGrpSpPr>
          <p:cNvPr id="5" name="Group 30"/>
          <p:cNvGrpSpPr>
            <a:grpSpLocks/>
          </p:cNvGrpSpPr>
          <p:nvPr/>
        </p:nvGrpSpPr>
        <p:grpSpPr bwMode="auto">
          <a:xfrm>
            <a:off x="8316913" y="5734050"/>
            <a:ext cx="647700" cy="903288"/>
            <a:chOff x="2501" y="2750"/>
            <a:chExt cx="833" cy="1114"/>
          </a:xfrm>
        </p:grpSpPr>
        <p:sp>
          <p:nvSpPr>
            <p:cNvPr id="6"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7" name="Object 32"/>
            <p:cNvGraphicFramePr>
              <a:graphicFrameLocks/>
            </p:cNvGraphicFramePr>
            <p:nvPr/>
          </p:nvGraphicFramePr>
          <p:xfrm>
            <a:off x="2561" y="2798"/>
            <a:ext cx="728" cy="1023"/>
          </p:xfrm>
          <a:graphic>
            <a:graphicData uri="http://schemas.openxmlformats.org/presentationml/2006/ole">
              <p:oleObj spid="_x0000_s121857" name="Paint Shop Pro Image" r:id="rId4" imgW="1761840" imgH="2228760" progId="">
                <p:embed/>
              </p:oleObj>
            </a:graphicData>
          </a:graphic>
        </p:graphicFrame>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rgbClr val="03D4A8">
                <a:alpha val="0"/>
              </a:srgbClr>
            </a:gs>
            <a:gs pos="48000">
              <a:srgbClr val="21D6E0">
                <a:alpha val="33000"/>
              </a:srgbClr>
            </a:gs>
            <a:gs pos="75000">
              <a:srgbClr val="0087E6"/>
            </a:gs>
            <a:gs pos="100000">
              <a:srgbClr val="005CBF"/>
            </a:gs>
          </a:gsLst>
          <a:lin ang="4800000" scaled="0"/>
          <a:tileRect/>
        </a:gradFill>
        <a:effectLst/>
      </p:bgPr>
    </p:bg>
    <p:spTree>
      <p:nvGrpSpPr>
        <p:cNvPr id="1" name=""/>
        <p:cNvGrpSpPr/>
        <p:nvPr/>
      </p:nvGrpSpPr>
      <p:grpSpPr>
        <a:xfrm>
          <a:off x="0" y="0"/>
          <a:ext cx="0" cy="0"/>
          <a:chOff x="0" y="0"/>
          <a:chExt cx="0" cy="0"/>
        </a:xfrm>
      </p:grpSpPr>
      <p:pic>
        <p:nvPicPr>
          <p:cNvPr id="17410" name="Immagine 2" descr="cid:image001.png@01C9CF2A.E0272E50"/>
          <p:cNvPicPr>
            <a:picLocks noChangeAspect="1" noChangeArrowheads="1"/>
          </p:cNvPicPr>
          <p:nvPr/>
        </p:nvPicPr>
        <p:blipFill>
          <a:blip r:embed="rId3"/>
          <a:srcRect r="21466"/>
          <a:stretch>
            <a:fillRect/>
          </a:stretch>
        </p:blipFill>
        <p:spPr bwMode="auto">
          <a:xfrm>
            <a:off x="1993900" y="677863"/>
            <a:ext cx="4286250" cy="2681287"/>
          </a:xfrm>
          <a:prstGeom prst="rect">
            <a:avLst/>
          </a:prstGeom>
          <a:noFill/>
          <a:ln w="9525">
            <a:noFill/>
            <a:miter lim="800000"/>
            <a:headEnd/>
            <a:tailEnd/>
          </a:ln>
        </p:spPr>
      </p:pic>
      <p:pic>
        <p:nvPicPr>
          <p:cNvPr id="2053" name="Immagine 2" descr="image002"/>
          <p:cNvPicPr>
            <a:picLocks noChangeAspect="1" noChangeArrowheads="1"/>
          </p:cNvPicPr>
          <p:nvPr/>
        </p:nvPicPr>
        <p:blipFill>
          <a:blip r:embed="rId4"/>
          <a:srcRect t="15790"/>
          <a:stretch>
            <a:fillRect/>
          </a:stretch>
        </p:blipFill>
        <p:spPr bwMode="auto">
          <a:xfrm>
            <a:off x="1979613" y="2779713"/>
            <a:ext cx="4306887" cy="2890837"/>
          </a:xfrm>
          <a:prstGeom prst="rect">
            <a:avLst/>
          </a:prstGeom>
          <a:noFill/>
          <a:ln w="9525">
            <a:noFill/>
            <a:miter lim="800000"/>
            <a:headEnd/>
            <a:tailEnd/>
          </a:ln>
        </p:spPr>
      </p:pic>
      <p:sp>
        <p:nvSpPr>
          <p:cNvPr id="4" name="CasellaDiTesto 3"/>
          <p:cNvSpPr txBox="1"/>
          <p:nvPr/>
        </p:nvSpPr>
        <p:spPr>
          <a:xfrm>
            <a:off x="159735" y="363680"/>
            <a:ext cx="5149551" cy="677108"/>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it-IT"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Glucosio</a:t>
            </a:r>
            <a: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D</a:t>
            </a:r>
            <a:r>
              <a:rPr lang="it-IT" b="1" baseline="-25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a:t>
            </a:r>
          </a:p>
          <a:p>
            <a:pPr>
              <a:defRPr/>
            </a:pPr>
            <a: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spettro  </a:t>
            </a:r>
            <a:r>
              <a:rPr lang="it-IT" b="1" baseline="30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13</a:t>
            </a:r>
            <a: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 NMR  disaccoppiato da </a:t>
            </a:r>
            <a:r>
              <a:rPr lang="it-IT" b="1" baseline="30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t>
            </a:r>
          </a:p>
        </p:txBody>
      </p:sp>
      <p:sp>
        <p:nvSpPr>
          <p:cNvPr id="6" name="CasellaDiTesto 5"/>
          <p:cNvSpPr txBox="1"/>
          <p:nvPr/>
        </p:nvSpPr>
        <p:spPr>
          <a:xfrm>
            <a:off x="270572" y="5836227"/>
            <a:ext cx="4824141"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spettro  </a:t>
            </a:r>
            <a:r>
              <a:rPr lang="it-IT" b="1" baseline="30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13</a:t>
            </a:r>
            <a: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 NMR  accoppiato  a </a:t>
            </a:r>
            <a:r>
              <a:rPr lang="it-IT" b="1" baseline="30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t>
            </a:r>
          </a:p>
        </p:txBody>
      </p:sp>
      <p:grpSp>
        <p:nvGrpSpPr>
          <p:cNvPr id="7" name="Group 30"/>
          <p:cNvGrpSpPr>
            <a:grpSpLocks/>
          </p:cNvGrpSpPr>
          <p:nvPr/>
        </p:nvGrpSpPr>
        <p:grpSpPr bwMode="auto">
          <a:xfrm>
            <a:off x="8316913" y="5734050"/>
            <a:ext cx="647700" cy="903288"/>
            <a:chOff x="2501" y="2750"/>
            <a:chExt cx="833" cy="1114"/>
          </a:xfrm>
        </p:grpSpPr>
        <p:sp>
          <p:nvSpPr>
            <p:cNvPr id="8"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9" name="Object 32"/>
            <p:cNvGraphicFramePr>
              <a:graphicFrameLocks/>
            </p:cNvGraphicFramePr>
            <p:nvPr/>
          </p:nvGraphicFramePr>
          <p:xfrm>
            <a:off x="2561" y="2798"/>
            <a:ext cx="728" cy="1023"/>
          </p:xfrm>
          <a:graphic>
            <a:graphicData uri="http://schemas.openxmlformats.org/presentationml/2006/ole">
              <p:oleObj spid="_x0000_s120833" name="Paint Shop Pro Image" r:id="rId5" imgW="1761840" imgH="222876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2000"/>
                                        <p:tgtEl>
                                          <p:spTgt spid="205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2125" y="5829300"/>
            <a:ext cx="8183563" cy="757238"/>
          </a:xfrm>
        </p:spPr>
        <p:txBody>
          <a:bodyPr>
            <a:normAutofit fontScale="90000"/>
          </a:bodyPr>
          <a:lstStyle/>
          <a:p>
            <a:pPr fontAlgn="auto">
              <a:spcAft>
                <a:spcPts val="0"/>
              </a:spcAft>
              <a:defRPr/>
            </a:pPr>
            <a:r>
              <a:rPr lang="it-IT" sz="3100" dirty="0" smtClean="0">
                <a:solidFill>
                  <a:schemeClr val="accent1">
                    <a:tint val="88000"/>
                    <a:satMod val="150000"/>
                  </a:schemeClr>
                </a:solidFill>
              </a:rPr>
              <a:t>Beta ciclo destrina</a:t>
            </a:r>
            <a:r>
              <a:rPr lang="it-IT" dirty="0" smtClean="0">
                <a:solidFill>
                  <a:schemeClr val="accent1">
                    <a:tint val="88000"/>
                    <a:satMod val="150000"/>
                  </a:schemeClr>
                </a:solidFill>
              </a:rPr>
              <a:t/>
            </a:r>
            <a:br>
              <a:rPr lang="it-IT" dirty="0" smtClean="0">
                <a:solidFill>
                  <a:schemeClr val="accent1">
                    <a:tint val="88000"/>
                    <a:satMod val="150000"/>
                  </a:schemeClr>
                </a:solidFill>
              </a:rPr>
            </a:br>
            <a:r>
              <a:rPr lang="it-IT" sz="2000" dirty="0" smtClean="0">
                <a:solidFill>
                  <a:schemeClr val="accent1">
                    <a:tint val="88000"/>
                    <a:satMod val="150000"/>
                  </a:schemeClr>
                </a:solidFill>
              </a:rPr>
              <a:t>una macromolecola ciclica composta da 7 anelli di glucosio</a:t>
            </a:r>
            <a:endParaRPr lang="it-IT" sz="2000" dirty="0">
              <a:solidFill>
                <a:schemeClr val="accent1">
                  <a:tint val="88000"/>
                  <a:satMod val="150000"/>
                </a:schemeClr>
              </a:solidFill>
            </a:endParaRPr>
          </a:p>
        </p:txBody>
      </p:sp>
      <p:pic>
        <p:nvPicPr>
          <p:cNvPr id="18435" name="Picture 2" descr="File:Beta-cyclodextrin3D.png">
            <a:hlinkClick r:id="rId3"/>
          </p:cNvPr>
          <p:cNvPicPr>
            <a:picLocks noChangeAspect="1" noChangeArrowheads="1"/>
          </p:cNvPicPr>
          <p:nvPr/>
        </p:nvPicPr>
        <p:blipFill>
          <a:blip r:embed="rId4"/>
          <a:srcRect/>
          <a:stretch>
            <a:fillRect/>
          </a:stretch>
        </p:blipFill>
        <p:spPr bwMode="auto">
          <a:xfrm>
            <a:off x="3074988" y="3282950"/>
            <a:ext cx="2971800" cy="2428875"/>
          </a:xfrm>
          <a:prstGeom prst="rect">
            <a:avLst/>
          </a:prstGeom>
          <a:noFill/>
          <a:ln w="9525">
            <a:noFill/>
            <a:miter lim="800000"/>
            <a:headEnd/>
            <a:tailEnd/>
          </a:ln>
        </p:spPr>
      </p:pic>
      <p:pic>
        <p:nvPicPr>
          <p:cNvPr id="18436" name="Picture 5"/>
          <p:cNvPicPr>
            <a:picLocks noChangeAspect="1" noChangeArrowheads="1"/>
          </p:cNvPicPr>
          <p:nvPr/>
        </p:nvPicPr>
        <p:blipFill>
          <a:blip r:embed="rId5"/>
          <a:srcRect/>
          <a:stretch>
            <a:fillRect/>
          </a:stretch>
        </p:blipFill>
        <p:spPr bwMode="auto">
          <a:xfrm>
            <a:off x="1892300" y="735013"/>
            <a:ext cx="5381625" cy="2438400"/>
          </a:xfrm>
          <a:prstGeom prst="rect">
            <a:avLst/>
          </a:prstGeom>
          <a:noFill/>
          <a:ln w="9525">
            <a:noFill/>
            <a:miter lim="800000"/>
            <a:headEnd/>
            <a:tailEnd/>
          </a:ln>
        </p:spPr>
      </p:pic>
      <p:grpSp>
        <p:nvGrpSpPr>
          <p:cNvPr id="5" name="Group 30"/>
          <p:cNvGrpSpPr>
            <a:grpSpLocks/>
          </p:cNvGrpSpPr>
          <p:nvPr/>
        </p:nvGrpSpPr>
        <p:grpSpPr bwMode="auto">
          <a:xfrm>
            <a:off x="8316913" y="5734050"/>
            <a:ext cx="647700" cy="903288"/>
            <a:chOff x="2501" y="2750"/>
            <a:chExt cx="833" cy="1114"/>
          </a:xfrm>
        </p:grpSpPr>
        <p:sp>
          <p:nvSpPr>
            <p:cNvPr id="6"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7" name="Object 32"/>
            <p:cNvGraphicFramePr>
              <a:graphicFrameLocks/>
            </p:cNvGraphicFramePr>
            <p:nvPr/>
          </p:nvGraphicFramePr>
          <p:xfrm>
            <a:off x="2561" y="2798"/>
            <a:ext cx="728" cy="1023"/>
          </p:xfrm>
          <a:graphic>
            <a:graphicData uri="http://schemas.openxmlformats.org/presentationml/2006/ole">
              <p:oleObj spid="_x0000_s119809" name="Paint Shop Pro Image" r:id="rId6" imgW="1761840" imgH="2228760" progId="">
                <p:embed/>
              </p:oleObj>
            </a:graphicData>
          </a:graphic>
        </p:graphicFrame>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0850" y="5818188"/>
            <a:ext cx="8183563" cy="601662"/>
          </a:xfrm>
        </p:spPr>
        <p:txBody>
          <a:bodyPr/>
          <a:lstStyle/>
          <a:p>
            <a:pPr fontAlgn="auto">
              <a:spcAft>
                <a:spcPts val="0"/>
              </a:spcAft>
              <a:defRPr/>
            </a:pPr>
            <a:r>
              <a:rPr lang="it-IT" sz="2400" dirty="0" smtClean="0">
                <a:solidFill>
                  <a:schemeClr val="accent1">
                    <a:tint val="88000"/>
                    <a:satMod val="150000"/>
                  </a:schemeClr>
                </a:solidFill>
              </a:rPr>
              <a:t>CP MAS NMR di beta ciclo destrina (</a:t>
            </a:r>
            <a:r>
              <a:rPr lang="it-IT" sz="2400" dirty="0" smtClean="0">
                <a:solidFill>
                  <a:schemeClr val="accent1">
                    <a:tint val="88000"/>
                    <a:satMod val="150000"/>
                  </a:schemeClr>
                </a:solidFill>
                <a:latin typeface="Symbol" pitchFamily="18" charset="2"/>
              </a:rPr>
              <a:t>b</a:t>
            </a:r>
            <a:r>
              <a:rPr lang="it-IT" sz="2400" dirty="0" smtClean="0">
                <a:solidFill>
                  <a:schemeClr val="accent1">
                    <a:tint val="88000"/>
                    <a:satMod val="150000"/>
                  </a:schemeClr>
                </a:solidFill>
              </a:rPr>
              <a:t>-CD)</a:t>
            </a:r>
            <a:endParaRPr lang="it-IT" sz="2400" dirty="0">
              <a:solidFill>
                <a:schemeClr val="accent1">
                  <a:tint val="88000"/>
                  <a:satMod val="150000"/>
                </a:schemeClr>
              </a:solidFill>
            </a:endParaRPr>
          </a:p>
        </p:txBody>
      </p:sp>
      <p:pic>
        <p:nvPicPr>
          <p:cNvPr id="20483" name="Picture 3"/>
          <p:cNvPicPr>
            <a:picLocks noGrp="1" noChangeAspect="1" noChangeArrowheads="1"/>
          </p:cNvPicPr>
          <p:nvPr>
            <p:ph idx="1"/>
          </p:nvPr>
        </p:nvPicPr>
        <p:blipFill>
          <a:blip r:embed="rId3"/>
          <a:stretch>
            <a:fillRect/>
          </a:stretch>
        </p:blipFill>
        <p:spPr>
          <a:xfrm>
            <a:off x="1844722" y="1062662"/>
            <a:ext cx="5655673" cy="4187825"/>
          </a:xfrm>
        </p:spPr>
      </p:pic>
      <p:grpSp>
        <p:nvGrpSpPr>
          <p:cNvPr id="4" name="Group 30"/>
          <p:cNvGrpSpPr>
            <a:grpSpLocks/>
          </p:cNvGrpSpPr>
          <p:nvPr/>
        </p:nvGrpSpPr>
        <p:grpSpPr bwMode="auto">
          <a:xfrm>
            <a:off x="8316913" y="5734050"/>
            <a:ext cx="647700" cy="903288"/>
            <a:chOff x="2501" y="2750"/>
            <a:chExt cx="833" cy="1114"/>
          </a:xfrm>
        </p:grpSpPr>
        <p:sp>
          <p:nvSpPr>
            <p:cNvPr id="5"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6" name="Object 32"/>
            <p:cNvGraphicFramePr>
              <a:graphicFrameLocks/>
            </p:cNvGraphicFramePr>
            <p:nvPr/>
          </p:nvGraphicFramePr>
          <p:xfrm>
            <a:off x="2561" y="2798"/>
            <a:ext cx="728" cy="1023"/>
          </p:xfrm>
          <a:graphic>
            <a:graphicData uri="http://schemas.openxmlformats.org/presentationml/2006/ole">
              <p:oleObj spid="_x0000_s118785" name="Paint Shop Pro Image" r:id="rId4" imgW="1761840" imgH="2228760" progId="">
                <p:embed/>
              </p:oleObj>
            </a:graphicData>
          </a:graphic>
        </p:graphicFrame>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2920" y="4914031"/>
            <a:ext cx="8183880" cy="1051560"/>
          </a:xfrm>
        </p:spPr>
        <p:txBody>
          <a:bodyPr/>
          <a:lstStyle/>
          <a:p>
            <a:endParaRPr lang="it-IT"/>
          </a:p>
        </p:txBody>
      </p:sp>
      <p:pic>
        <p:nvPicPr>
          <p:cNvPr id="4" name="Picture 2"/>
          <p:cNvPicPr>
            <a:picLocks noChangeAspect="1" noChangeArrowheads="1"/>
          </p:cNvPicPr>
          <p:nvPr/>
        </p:nvPicPr>
        <p:blipFill>
          <a:blip r:embed="rId3"/>
          <a:srcRect l="9424" t="1231" r="7635"/>
          <a:stretch>
            <a:fillRect/>
          </a:stretch>
        </p:blipFill>
        <p:spPr bwMode="auto">
          <a:xfrm>
            <a:off x="3240911" y="578734"/>
            <a:ext cx="5440104" cy="4737021"/>
          </a:xfrm>
          <a:prstGeom prst="rect">
            <a:avLst/>
          </a:prstGeom>
          <a:noFill/>
          <a:ln w="9525">
            <a:noFill/>
            <a:miter lim="800000"/>
            <a:headEnd/>
            <a:tailEnd/>
          </a:ln>
        </p:spPr>
      </p:pic>
      <p:pic>
        <p:nvPicPr>
          <p:cNvPr id="168962" name="Picture 2" descr="http://www.cermav.cnrs.fr/glyco3d/lessons/starch/img/biology/diag_amy.jpg"/>
          <p:cNvPicPr>
            <a:picLocks noChangeAspect="1" noChangeArrowheads="1"/>
          </p:cNvPicPr>
          <p:nvPr/>
        </p:nvPicPr>
        <p:blipFill>
          <a:blip r:embed="rId4"/>
          <a:srcRect t="-1211" r="54181"/>
          <a:stretch>
            <a:fillRect/>
          </a:stretch>
        </p:blipFill>
        <p:spPr bwMode="auto">
          <a:xfrm>
            <a:off x="497710" y="522307"/>
            <a:ext cx="2639029" cy="1956986"/>
          </a:xfrm>
          <a:prstGeom prst="rect">
            <a:avLst/>
          </a:prstGeom>
          <a:solidFill>
            <a:schemeClr val="bg1">
              <a:alpha val="0"/>
            </a:schemeClr>
          </a:solidFill>
        </p:spPr>
      </p:pic>
      <p:pic>
        <p:nvPicPr>
          <p:cNvPr id="6" name="Picture 2" descr="http://www.cermav.cnrs.fr/glyco3d/lessons/starch/img/biology/diag_amy.jpg"/>
          <p:cNvPicPr>
            <a:picLocks noChangeAspect="1" noChangeArrowheads="1"/>
          </p:cNvPicPr>
          <p:nvPr/>
        </p:nvPicPr>
        <p:blipFill>
          <a:blip r:embed="rId4"/>
          <a:srcRect l="48438"/>
          <a:stretch>
            <a:fillRect/>
          </a:stretch>
        </p:blipFill>
        <p:spPr bwMode="auto">
          <a:xfrm>
            <a:off x="509284" y="2525592"/>
            <a:ext cx="2615881" cy="1933576"/>
          </a:xfrm>
          <a:prstGeom prst="rect">
            <a:avLst/>
          </a:prstGeom>
          <a:solidFill>
            <a:schemeClr val="bg1">
              <a:alpha val="0"/>
            </a:schemeClr>
          </a:solidFill>
        </p:spPr>
      </p:pic>
      <p:grpSp>
        <p:nvGrpSpPr>
          <p:cNvPr id="7" name="Group 30"/>
          <p:cNvGrpSpPr>
            <a:grpSpLocks/>
          </p:cNvGrpSpPr>
          <p:nvPr/>
        </p:nvGrpSpPr>
        <p:grpSpPr bwMode="auto">
          <a:xfrm>
            <a:off x="8316913" y="5734050"/>
            <a:ext cx="647700" cy="903288"/>
            <a:chOff x="2501" y="2750"/>
            <a:chExt cx="833" cy="1114"/>
          </a:xfrm>
        </p:grpSpPr>
        <p:sp>
          <p:nvSpPr>
            <p:cNvPr id="8"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9" name="Object 32"/>
            <p:cNvGraphicFramePr>
              <a:graphicFrameLocks/>
            </p:cNvGraphicFramePr>
            <p:nvPr/>
          </p:nvGraphicFramePr>
          <p:xfrm>
            <a:off x="2561" y="2798"/>
            <a:ext cx="728" cy="1023"/>
          </p:xfrm>
          <a:graphic>
            <a:graphicData uri="http://schemas.openxmlformats.org/presentationml/2006/ole">
              <p:oleObj spid="_x0000_s117761" name="Paint Shop Pro Image" r:id="rId5" imgW="1761840" imgH="2228760" progId="">
                <p:embed/>
              </p:oleObj>
            </a:graphicData>
          </a:graphic>
        </p:graphicFrame>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p:cNvPicPr>
            <a:picLocks noChangeAspect="1" noChangeArrowheads="1"/>
          </p:cNvPicPr>
          <p:nvPr/>
        </p:nvPicPr>
        <p:blipFill>
          <a:blip r:embed="rId3"/>
          <a:srcRect/>
          <a:stretch>
            <a:fillRect/>
          </a:stretch>
        </p:blipFill>
        <p:spPr bwMode="auto">
          <a:xfrm>
            <a:off x="1478064" y="680957"/>
            <a:ext cx="6265400" cy="4554661"/>
          </a:xfrm>
          <a:prstGeom prst="rect">
            <a:avLst/>
          </a:prstGeom>
          <a:noFill/>
          <a:ln w="9525">
            <a:noFill/>
            <a:miter lim="800000"/>
            <a:headEnd/>
            <a:tailEnd/>
          </a:ln>
        </p:spPr>
      </p:pic>
      <p:grpSp>
        <p:nvGrpSpPr>
          <p:cNvPr id="5" name="Group 30"/>
          <p:cNvGrpSpPr>
            <a:grpSpLocks/>
          </p:cNvGrpSpPr>
          <p:nvPr/>
        </p:nvGrpSpPr>
        <p:grpSpPr bwMode="auto">
          <a:xfrm>
            <a:off x="8316913" y="5734050"/>
            <a:ext cx="647700" cy="903288"/>
            <a:chOff x="2501" y="2750"/>
            <a:chExt cx="833" cy="1114"/>
          </a:xfrm>
        </p:grpSpPr>
        <p:sp>
          <p:nvSpPr>
            <p:cNvPr id="6"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7" name="Object 32"/>
            <p:cNvGraphicFramePr>
              <a:graphicFrameLocks/>
            </p:cNvGraphicFramePr>
            <p:nvPr/>
          </p:nvGraphicFramePr>
          <p:xfrm>
            <a:off x="2561" y="2798"/>
            <a:ext cx="728" cy="1023"/>
          </p:xfrm>
          <a:graphic>
            <a:graphicData uri="http://schemas.openxmlformats.org/presentationml/2006/ole">
              <p:oleObj spid="_x0000_s116737" name="Paint Shop Pro Image" r:id="rId4" imgW="1761840" imgH="2228760" progId="">
                <p:embed/>
              </p:oleObj>
            </a:graphicData>
          </a:graphic>
        </p:graphicFrame>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2700000"/>
        </a:gradFill>
        <a:effectLst/>
      </p:bgPr>
    </p:bg>
    <p:spTree>
      <p:nvGrpSpPr>
        <p:cNvPr id="1" name=""/>
        <p:cNvGrpSpPr/>
        <p:nvPr/>
      </p:nvGrpSpPr>
      <p:grpSpPr>
        <a:xfrm>
          <a:off x="0" y="0"/>
          <a:ext cx="0" cy="0"/>
          <a:chOff x="0" y="0"/>
          <a:chExt cx="0" cy="0"/>
        </a:xfrm>
      </p:grpSpPr>
      <p:sp>
        <p:nvSpPr>
          <p:cNvPr id="21506" name="Rettangolo 11"/>
          <p:cNvSpPr>
            <a:spLocks noChangeArrowheads="1"/>
          </p:cNvSpPr>
          <p:nvPr/>
        </p:nvSpPr>
        <p:spPr bwMode="auto">
          <a:xfrm>
            <a:off x="0" y="0"/>
            <a:ext cx="9144000" cy="2062163"/>
          </a:xfrm>
          <a:prstGeom prst="rect">
            <a:avLst/>
          </a:prstGeom>
          <a:noFill/>
          <a:ln w="9525">
            <a:noFill/>
            <a:miter lim="800000"/>
            <a:headEnd/>
            <a:tailEnd/>
          </a:ln>
        </p:spPr>
        <p:txBody>
          <a:bodyPr>
            <a:spAutoFit/>
          </a:bodyPr>
          <a:lstStyle/>
          <a:p>
            <a:r>
              <a:rPr lang="en-US" sz="1600" dirty="0">
                <a:solidFill>
                  <a:srgbClr val="000080"/>
                </a:solidFill>
                <a:latin typeface="Arial Narrow" pitchFamily="34" charset="0"/>
              </a:rPr>
              <a:t>As a consequence of the </a:t>
            </a:r>
            <a:r>
              <a:rPr lang="en-US" sz="1600" baseline="30000" dirty="0">
                <a:solidFill>
                  <a:srgbClr val="000080"/>
                </a:solidFill>
                <a:latin typeface="Arial Narrow" pitchFamily="34" charset="0"/>
              </a:rPr>
              <a:t>4</a:t>
            </a:r>
            <a:r>
              <a:rPr lang="en-US" sz="1600" dirty="0">
                <a:solidFill>
                  <a:srgbClr val="000080"/>
                </a:solidFill>
                <a:latin typeface="Arial Narrow" pitchFamily="34" charset="0"/>
              </a:rPr>
              <a:t>C</a:t>
            </a:r>
            <a:r>
              <a:rPr lang="en-US" sz="1600" baseline="-25000" dirty="0">
                <a:solidFill>
                  <a:srgbClr val="000080"/>
                </a:solidFill>
                <a:latin typeface="Arial Narrow" pitchFamily="34" charset="0"/>
              </a:rPr>
              <a:t>1</a:t>
            </a:r>
            <a:r>
              <a:rPr lang="en-US" sz="1600" dirty="0">
                <a:solidFill>
                  <a:srgbClr val="000080"/>
                </a:solidFill>
                <a:latin typeface="Arial Narrow" pitchFamily="34" charset="0"/>
              </a:rPr>
              <a:t> chair conformation and the (1-4) </a:t>
            </a:r>
            <a:r>
              <a:rPr lang="en-US" sz="1600" dirty="0" err="1">
                <a:solidFill>
                  <a:srgbClr val="000080"/>
                </a:solidFill>
                <a:latin typeface="Arial Narrow" pitchFamily="34" charset="0"/>
              </a:rPr>
              <a:t>glycosidic</a:t>
            </a:r>
            <a:r>
              <a:rPr lang="en-US" sz="1600" dirty="0">
                <a:solidFill>
                  <a:srgbClr val="000080"/>
                </a:solidFill>
                <a:latin typeface="Arial Narrow" pitchFamily="34" charset="0"/>
              </a:rPr>
              <a:t> linkage of the </a:t>
            </a:r>
            <a:r>
              <a:rPr lang="en-US" sz="1600" dirty="0">
                <a:solidFill>
                  <a:srgbClr val="000080"/>
                </a:solidFill>
                <a:latin typeface="Symbol" pitchFamily="18" charset="2"/>
              </a:rPr>
              <a:t>b</a:t>
            </a:r>
            <a:r>
              <a:rPr lang="en-US" sz="1600" dirty="0">
                <a:solidFill>
                  <a:srgbClr val="000080"/>
                </a:solidFill>
                <a:latin typeface="Arial Narrow" pitchFamily="34" charset="0"/>
              </a:rPr>
              <a:t>-D-</a:t>
            </a:r>
            <a:r>
              <a:rPr lang="en-US" sz="1600" dirty="0" err="1">
                <a:solidFill>
                  <a:srgbClr val="000080"/>
                </a:solidFill>
                <a:latin typeface="Arial Narrow" pitchFamily="34" charset="0"/>
              </a:rPr>
              <a:t>glucopyranose</a:t>
            </a:r>
            <a:r>
              <a:rPr lang="en-US" sz="1600" dirty="0">
                <a:solidFill>
                  <a:srgbClr val="000080"/>
                </a:solidFill>
                <a:latin typeface="Arial Narrow" pitchFamily="34" charset="0"/>
              </a:rPr>
              <a:t> residues the structure is very extended and corresponds to a two-fold helix having a periodicity of 10.36 Å. </a:t>
            </a:r>
          </a:p>
          <a:p>
            <a:r>
              <a:rPr lang="en-US" sz="1600" dirty="0">
                <a:solidFill>
                  <a:srgbClr val="000080"/>
                </a:solidFill>
                <a:latin typeface="Arial Narrow" pitchFamily="34" charset="0"/>
              </a:rPr>
              <a:t>An </a:t>
            </a:r>
            <a:r>
              <a:rPr lang="en-US" sz="1600" dirty="0" err="1">
                <a:solidFill>
                  <a:srgbClr val="000080"/>
                </a:solidFill>
                <a:latin typeface="Arial Narrow" pitchFamily="34" charset="0"/>
              </a:rPr>
              <a:t>intramolecular</a:t>
            </a:r>
            <a:r>
              <a:rPr lang="en-US" sz="1600" dirty="0">
                <a:solidFill>
                  <a:srgbClr val="000080"/>
                </a:solidFill>
                <a:latin typeface="Arial Narrow" pitchFamily="34" charset="0"/>
              </a:rPr>
              <a:t> hydrogen bond between O3 and the ring O5 of another residue provides additional </a:t>
            </a:r>
            <a:r>
              <a:rPr lang="en-US" sz="1600" dirty="0" err="1">
                <a:solidFill>
                  <a:srgbClr val="000080"/>
                </a:solidFill>
                <a:latin typeface="Arial Narrow" pitchFamily="34" charset="0"/>
              </a:rPr>
              <a:t>stabilisation</a:t>
            </a:r>
            <a:r>
              <a:rPr lang="en-US" sz="1600" dirty="0">
                <a:solidFill>
                  <a:srgbClr val="000080"/>
                </a:solidFill>
                <a:latin typeface="Arial Narrow" pitchFamily="34" charset="0"/>
              </a:rPr>
              <a:t> (O5....O3: 2.75 Å). This linkage is standard in cellulose chains with two-fold symmetry but is absent when other less stable conformations are derived under different external environments. </a:t>
            </a:r>
          </a:p>
          <a:p>
            <a:r>
              <a:rPr lang="en-US" sz="1600" dirty="0">
                <a:solidFill>
                  <a:srgbClr val="000080"/>
                </a:solidFill>
                <a:latin typeface="Arial Narrow" pitchFamily="34" charset="0"/>
              </a:rPr>
              <a:t>The </a:t>
            </a:r>
            <a:r>
              <a:rPr lang="en-US" sz="1600" i="1" dirty="0" err="1">
                <a:solidFill>
                  <a:srgbClr val="000080"/>
                </a:solidFill>
                <a:latin typeface="Arial Narrow" pitchFamily="34" charset="0"/>
              </a:rPr>
              <a:t>exo</a:t>
            </a:r>
            <a:r>
              <a:rPr lang="en-US" sz="1600" i="1" dirty="0">
                <a:solidFill>
                  <a:srgbClr val="000080"/>
                </a:solidFill>
                <a:latin typeface="Arial Narrow" pitchFamily="34" charset="0"/>
              </a:rPr>
              <a:t>-cyclic primary hydroxyl groups (O6) can adopt three low-energy conformations (gauche-gauche, gauche-trans and trans-gauche) depending on a gauche </a:t>
            </a:r>
            <a:r>
              <a:rPr lang="en-US" sz="1600" i="1" dirty="0" err="1">
                <a:solidFill>
                  <a:srgbClr val="000080"/>
                </a:solidFill>
                <a:latin typeface="Arial Narrow" pitchFamily="34" charset="0"/>
              </a:rPr>
              <a:t>stereoelectronic</a:t>
            </a:r>
            <a:r>
              <a:rPr lang="en-US" sz="1600" i="1" dirty="0">
                <a:solidFill>
                  <a:srgbClr val="000080"/>
                </a:solidFill>
                <a:latin typeface="Arial Narrow" pitchFamily="34" charset="0"/>
              </a:rPr>
              <a:t> effect.</a:t>
            </a:r>
          </a:p>
          <a:p>
            <a:pPr algn="ctr"/>
            <a:endParaRPr lang="it-IT" sz="1600" dirty="0">
              <a:latin typeface="Arial Narrow" pitchFamily="34" charset="0"/>
            </a:endParaRPr>
          </a:p>
        </p:txBody>
      </p:sp>
      <p:pic>
        <p:nvPicPr>
          <p:cNvPr id="13" name="Picture 6" descr="inter and intra-molecular hydrogen bonding links in cellulose"/>
          <p:cNvPicPr>
            <a:picLocks noChangeAspect="1" noChangeArrowheads="1"/>
          </p:cNvPicPr>
          <p:nvPr/>
        </p:nvPicPr>
        <p:blipFill>
          <a:blip r:embed="rId2"/>
          <a:srcRect/>
          <a:stretch>
            <a:fillRect/>
          </a:stretch>
        </p:blipFill>
        <p:spPr bwMode="auto">
          <a:xfrm>
            <a:off x="1824038" y="1943100"/>
            <a:ext cx="5353050" cy="2343150"/>
          </a:xfrm>
          <a:prstGeom prst="rect">
            <a:avLst/>
          </a:prstGeom>
          <a:solidFill>
            <a:schemeClr val="bg1">
              <a:lumMod val="95000"/>
            </a:schemeClr>
          </a:solidFill>
        </p:spPr>
      </p:pic>
      <p:sp>
        <p:nvSpPr>
          <p:cNvPr id="15" name="CasellaDiTesto 14"/>
          <p:cNvSpPr txBox="1">
            <a:spLocks noChangeArrowheads="1"/>
          </p:cNvSpPr>
          <p:nvPr/>
        </p:nvSpPr>
        <p:spPr bwMode="auto">
          <a:xfrm>
            <a:off x="0" y="4841875"/>
            <a:ext cx="9144000" cy="1570038"/>
          </a:xfrm>
          <a:prstGeom prst="rect">
            <a:avLst/>
          </a:prstGeom>
          <a:gradFill rotWithShape="1">
            <a:gsLst>
              <a:gs pos="0">
                <a:srgbClr val="9A9A52"/>
              </a:gs>
              <a:gs pos="50000">
                <a:srgbClr val="DDDD79"/>
              </a:gs>
              <a:gs pos="100000">
                <a:srgbClr val="FFFF91"/>
              </a:gs>
            </a:gsLst>
            <a:lin ang="16200000" scaled="1"/>
          </a:gradFill>
          <a:ln w="9525">
            <a:noFill/>
            <a:miter lim="800000"/>
            <a:headEnd/>
            <a:tailEnd/>
          </a:ln>
        </p:spPr>
        <p:txBody>
          <a:bodyPr>
            <a:spAutoFit/>
          </a:bodyPr>
          <a:lstStyle/>
          <a:p>
            <a:r>
              <a:rPr lang="en-US" sz="1600" b="1" i="1" baseline="30000" dirty="0">
                <a:solidFill>
                  <a:srgbClr val="0000FF"/>
                </a:solidFill>
                <a:latin typeface="Bodoni MT" pitchFamily="18" charset="0"/>
              </a:rPr>
              <a:t>4</a:t>
            </a:r>
            <a:r>
              <a:rPr lang="en-US" sz="1600" b="1" i="1" dirty="0">
                <a:solidFill>
                  <a:srgbClr val="0000FF"/>
                </a:solidFill>
                <a:latin typeface="Bodoni MT" pitchFamily="18" charset="0"/>
              </a:rPr>
              <a:t>C</a:t>
            </a:r>
            <a:r>
              <a:rPr lang="en-US" sz="1600" b="1" i="1" baseline="-25000" dirty="0">
                <a:solidFill>
                  <a:srgbClr val="0000FF"/>
                </a:solidFill>
                <a:latin typeface="Bodoni MT" pitchFamily="18" charset="0"/>
              </a:rPr>
              <a:t>1</a:t>
            </a:r>
            <a:r>
              <a:rPr lang="en-US" sz="1600" b="1" i="1" dirty="0">
                <a:solidFill>
                  <a:srgbClr val="0000FF"/>
                </a:solidFill>
                <a:latin typeface="Bodoni MT" pitchFamily="18" charset="0"/>
              </a:rPr>
              <a:t> chair conformation of a </a:t>
            </a:r>
            <a:r>
              <a:rPr lang="en-US" sz="1600" b="1" i="1" dirty="0" err="1">
                <a:solidFill>
                  <a:srgbClr val="0000FF"/>
                </a:solidFill>
                <a:latin typeface="Bodoni MT" pitchFamily="18" charset="0"/>
              </a:rPr>
              <a:t>hexopyranose</a:t>
            </a:r>
            <a:r>
              <a:rPr lang="en-US" sz="1600" b="1" i="1" dirty="0">
                <a:solidFill>
                  <a:srgbClr val="0000FF"/>
                </a:solidFill>
                <a:latin typeface="Bodoni MT" pitchFamily="18" charset="0"/>
              </a:rPr>
              <a:t> and Newman-projections of the three</a:t>
            </a:r>
          </a:p>
          <a:p>
            <a:r>
              <a:rPr lang="en-US" sz="1600" b="1" i="1" dirty="0">
                <a:solidFill>
                  <a:srgbClr val="0000FF"/>
                </a:solidFill>
                <a:latin typeface="Bodoni MT" pitchFamily="18" charset="0"/>
              </a:rPr>
              <a:t> staggered conformations about the C</a:t>
            </a:r>
            <a:r>
              <a:rPr lang="en-US" sz="1600" b="1" i="1" baseline="-25000" dirty="0">
                <a:solidFill>
                  <a:srgbClr val="0000FF"/>
                </a:solidFill>
                <a:latin typeface="Bodoni MT" pitchFamily="18" charset="0"/>
              </a:rPr>
              <a:t>5</a:t>
            </a:r>
            <a:r>
              <a:rPr lang="en-US" sz="1600" b="1" i="1" dirty="0">
                <a:solidFill>
                  <a:srgbClr val="0000FF"/>
                </a:solidFill>
                <a:latin typeface="Bodoni MT" pitchFamily="18" charset="0"/>
              </a:rPr>
              <a:t>-C</a:t>
            </a:r>
            <a:r>
              <a:rPr lang="en-US" sz="1600" b="1" i="1" baseline="-25000" dirty="0">
                <a:solidFill>
                  <a:srgbClr val="0000FF"/>
                </a:solidFill>
                <a:latin typeface="Bodoni MT" pitchFamily="18" charset="0"/>
              </a:rPr>
              <a:t>6</a:t>
            </a:r>
            <a:r>
              <a:rPr lang="en-US" sz="1600" b="1" i="1" dirty="0">
                <a:solidFill>
                  <a:srgbClr val="0000FF"/>
                </a:solidFill>
                <a:latin typeface="Bodoni MT" pitchFamily="18" charset="0"/>
              </a:rPr>
              <a:t> bond. In this figure g and t are abbreviations  of gauche </a:t>
            </a:r>
            <a:r>
              <a:rPr lang="en-US" sz="1600" b="1" i="1" dirty="0" smtClean="0">
                <a:solidFill>
                  <a:srgbClr val="0000FF"/>
                </a:solidFill>
                <a:latin typeface="Bodoni MT" pitchFamily="18" charset="0"/>
              </a:rPr>
              <a:t>(60</a:t>
            </a:r>
            <a:r>
              <a:rPr lang="en-US" sz="1600" b="1" i="1" dirty="0">
                <a:solidFill>
                  <a:srgbClr val="0000FF"/>
                </a:solidFill>
                <a:latin typeface="Bodoni MT" pitchFamily="18" charset="0"/>
              </a:rPr>
              <a:t>°) and trans (180°), respectively, indicating qualitatively the value of a dihedral angle. The angle of the O</a:t>
            </a:r>
            <a:r>
              <a:rPr lang="en-US" sz="1600" b="1" i="1" baseline="-25000" dirty="0">
                <a:solidFill>
                  <a:srgbClr val="0000FF"/>
                </a:solidFill>
                <a:latin typeface="Bodoni MT" pitchFamily="18" charset="0"/>
              </a:rPr>
              <a:t>6</a:t>
            </a:r>
            <a:r>
              <a:rPr lang="en-US" sz="1600" b="1" i="1" dirty="0">
                <a:solidFill>
                  <a:srgbClr val="0000FF"/>
                </a:solidFill>
                <a:latin typeface="Bodoni MT" pitchFamily="18" charset="0"/>
              </a:rPr>
              <a:t>-C</a:t>
            </a:r>
            <a:r>
              <a:rPr lang="en-US" sz="1600" b="1" i="1" baseline="-25000" dirty="0">
                <a:solidFill>
                  <a:srgbClr val="0000FF"/>
                </a:solidFill>
                <a:latin typeface="Bodoni MT" pitchFamily="18" charset="0"/>
              </a:rPr>
              <a:t>6</a:t>
            </a:r>
            <a:r>
              <a:rPr lang="en-US" sz="1600" b="1" i="1" dirty="0">
                <a:solidFill>
                  <a:srgbClr val="0000FF"/>
                </a:solidFill>
                <a:latin typeface="Bodoni MT" pitchFamily="18" charset="0"/>
              </a:rPr>
              <a:t>-C</a:t>
            </a:r>
            <a:r>
              <a:rPr lang="en-US" sz="1600" b="1" i="1" baseline="-25000" dirty="0">
                <a:solidFill>
                  <a:srgbClr val="0000FF"/>
                </a:solidFill>
                <a:latin typeface="Bodoni MT" pitchFamily="18" charset="0"/>
              </a:rPr>
              <a:t>5</a:t>
            </a:r>
            <a:r>
              <a:rPr lang="en-US" sz="1600" b="1" i="1" dirty="0">
                <a:solidFill>
                  <a:srgbClr val="0000FF"/>
                </a:solidFill>
                <a:latin typeface="Bodoni MT" pitchFamily="18" charset="0"/>
              </a:rPr>
              <a:t>-O</a:t>
            </a:r>
            <a:r>
              <a:rPr lang="en-US" sz="1600" b="1" i="1" baseline="-25000" dirty="0">
                <a:solidFill>
                  <a:srgbClr val="0000FF"/>
                </a:solidFill>
                <a:latin typeface="Bodoni MT" pitchFamily="18" charset="0"/>
              </a:rPr>
              <a:t>5</a:t>
            </a:r>
            <a:r>
              <a:rPr lang="en-US" sz="1600" b="1" i="1" dirty="0">
                <a:solidFill>
                  <a:srgbClr val="0000FF"/>
                </a:solidFill>
                <a:latin typeface="Bodoni MT" pitchFamily="18" charset="0"/>
              </a:rPr>
              <a:t> moiety is indicated by the first character  and the angle of the O</a:t>
            </a:r>
            <a:r>
              <a:rPr lang="en-US" sz="1600" b="1" i="1" baseline="-25000" dirty="0">
                <a:solidFill>
                  <a:srgbClr val="0000FF"/>
                </a:solidFill>
                <a:latin typeface="Bodoni MT" pitchFamily="18" charset="0"/>
              </a:rPr>
              <a:t>6</a:t>
            </a:r>
            <a:r>
              <a:rPr lang="en-US" sz="1600" b="1" i="1" dirty="0">
                <a:solidFill>
                  <a:srgbClr val="0000FF"/>
                </a:solidFill>
                <a:latin typeface="Bodoni MT" pitchFamily="18" charset="0"/>
              </a:rPr>
              <a:t>-C</a:t>
            </a:r>
            <a:r>
              <a:rPr lang="en-US" sz="1600" b="1" i="1" baseline="-25000" dirty="0">
                <a:solidFill>
                  <a:srgbClr val="0000FF"/>
                </a:solidFill>
                <a:latin typeface="Bodoni MT" pitchFamily="18" charset="0"/>
              </a:rPr>
              <a:t>6</a:t>
            </a:r>
            <a:r>
              <a:rPr lang="en-US" sz="1600" b="1" i="1" dirty="0">
                <a:solidFill>
                  <a:srgbClr val="0000FF"/>
                </a:solidFill>
                <a:latin typeface="Bodoni MT" pitchFamily="18" charset="0"/>
              </a:rPr>
              <a:t>-C</a:t>
            </a:r>
            <a:r>
              <a:rPr lang="en-US" sz="1600" b="1" i="1" baseline="-25000" dirty="0">
                <a:solidFill>
                  <a:srgbClr val="0000FF"/>
                </a:solidFill>
                <a:latin typeface="Bodoni MT" pitchFamily="18" charset="0"/>
              </a:rPr>
              <a:t>5</a:t>
            </a:r>
            <a:r>
              <a:rPr lang="en-US" sz="1600" b="1" i="1" dirty="0">
                <a:solidFill>
                  <a:srgbClr val="0000FF"/>
                </a:solidFill>
                <a:latin typeface="Bodoni MT" pitchFamily="18" charset="0"/>
              </a:rPr>
              <a:t>-C</a:t>
            </a:r>
            <a:r>
              <a:rPr lang="en-US" sz="1600" b="1" i="1" baseline="-25000" dirty="0">
                <a:solidFill>
                  <a:srgbClr val="0000FF"/>
                </a:solidFill>
                <a:latin typeface="Bodoni MT" pitchFamily="18" charset="0"/>
              </a:rPr>
              <a:t>4</a:t>
            </a:r>
            <a:r>
              <a:rPr lang="en-US" sz="1600" b="1" i="1" dirty="0">
                <a:solidFill>
                  <a:srgbClr val="0000FF"/>
                </a:solidFill>
                <a:latin typeface="Bodoni MT" pitchFamily="18" charset="0"/>
              </a:rPr>
              <a:t> moiety by the second</a:t>
            </a:r>
          </a:p>
          <a:p>
            <a:endParaRPr lang="it-IT" sz="1600" dirty="0"/>
          </a:p>
        </p:txBody>
      </p:sp>
      <p:grpSp>
        <p:nvGrpSpPr>
          <p:cNvPr id="2" name="Gruppo 19"/>
          <p:cNvGrpSpPr>
            <a:grpSpLocks/>
          </p:cNvGrpSpPr>
          <p:nvPr/>
        </p:nvGrpSpPr>
        <p:grpSpPr bwMode="auto">
          <a:xfrm>
            <a:off x="1346200" y="2687638"/>
            <a:ext cx="6110288" cy="1423987"/>
            <a:chOff x="1066368" y="2099252"/>
            <a:chExt cx="6110287" cy="1423265"/>
          </a:xfrm>
        </p:grpSpPr>
        <p:grpSp>
          <p:nvGrpSpPr>
            <p:cNvPr id="21510" name="Gruppo 5"/>
            <p:cNvGrpSpPr>
              <a:grpSpLocks/>
            </p:cNvGrpSpPr>
            <p:nvPr/>
          </p:nvGrpSpPr>
          <p:grpSpPr bwMode="auto">
            <a:xfrm>
              <a:off x="3231573" y="2248874"/>
              <a:ext cx="3945082" cy="1147693"/>
              <a:chOff x="2327564" y="2296389"/>
              <a:chExt cx="3945082" cy="1147693"/>
            </a:xfrm>
          </p:grpSpPr>
          <p:pic>
            <p:nvPicPr>
              <p:cNvPr id="21513" name="Picture 3" descr="http://www.cermav.cnrs.fr/glyco3d/lessons/cellulose/contenu/figures/cycle_prim1.GIF"/>
              <p:cNvPicPr>
                <a:picLocks noChangeAspect="1" noChangeArrowheads="1"/>
              </p:cNvPicPr>
              <p:nvPr/>
            </p:nvPicPr>
            <p:blipFill>
              <a:blip r:embed="rId3"/>
              <a:srcRect/>
              <a:stretch>
                <a:fillRect/>
              </a:stretch>
            </p:blipFill>
            <p:spPr bwMode="auto">
              <a:xfrm>
                <a:off x="4977246" y="2296392"/>
                <a:ext cx="1295400" cy="1143000"/>
              </a:xfrm>
              <a:prstGeom prst="rect">
                <a:avLst/>
              </a:prstGeom>
              <a:noFill/>
              <a:ln w="9525">
                <a:noFill/>
                <a:miter lim="800000"/>
                <a:headEnd/>
                <a:tailEnd/>
              </a:ln>
            </p:spPr>
          </p:pic>
          <p:pic>
            <p:nvPicPr>
              <p:cNvPr id="21514" name="Picture 4" descr="http://www.cermav.cnrs.fr/glyco3d/lessons/cellulose/contenu/figures/cycle-prim2.gif"/>
              <p:cNvPicPr>
                <a:picLocks noChangeAspect="1" noChangeArrowheads="1"/>
              </p:cNvPicPr>
              <p:nvPr/>
            </p:nvPicPr>
            <p:blipFill>
              <a:blip r:embed="rId4"/>
              <a:srcRect/>
              <a:stretch>
                <a:fillRect/>
              </a:stretch>
            </p:blipFill>
            <p:spPr bwMode="auto">
              <a:xfrm>
                <a:off x="3595255" y="2306781"/>
                <a:ext cx="1068532" cy="1137301"/>
              </a:xfrm>
              <a:prstGeom prst="rect">
                <a:avLst/>
              </a:prstGeom>
              <a:noFill/>
              <a:ln w="9525">
                <a:noFill/>
                <a:miter lim="800000"/>
                <a:headEnd/>
                <a:tailEnd/>
              </a:ln>
            </p:spPr>
          </p:pic>
          <p:pic>
            <p:nvPicPr>
              <p:cNvPr id="21515" name="Picture 5" descr="http://www.cermav.cnrs.fr/glyco3d/lessons/cellulose/contenu/figures/cycle-prim3.gif"/>
              <p:cNvPicPr>
                <a:picLocks noChangeAspect="1" noChangeArrowheads="1"/>
              </p:cNvPicPr>
              <p:nvPr/>
            </p:nvPicPr>
            <p:blipFill>
              <a:blip r:embed="rId5"/>
              <a:srcRect/>
              <a:stretch>
                <a:fillRect/>
              </a:stretch>
            </p:blipFill>
            <p:spPr bwMode="auto">
              <a:xfrm>
                <a:off x="2327564" y="2296389"/>
                <a:ext cx="1118754" cy="1117693"/>
              </a:xfrm>
              <a:prstGeom prst="rect">
                <a:avLst/>
              </a:prstGeom>
              <a:noFill/>
              <a:ln w="9525">
                <a:noFill/>
                <a:miter lim="800000"/>
                <a:headEnd/>
                <a:tailEnd/>
              </a:ln>
            </p:spPr>
          </p:pic>
        </p:grpSp>
        <p:pic>
          <p:nvPicPr>
            <p:cNvPr id="21511" name="Picture 2" descr="http://www.cermav.cnrs.fr/glyco3d/lessons/cellulose/contenu/figures/cycle_prim.GIF"/>
            <p:cNvPicPr>
              <a:picLocks noChangeAspect="1" noChangeArrowheads="1"/>
            </p:cNvPicPr>
            <p:nvPr/>
          </p:nvPicPr>
          <p:blipFill>
            <a:blip r:embed="rId6"/>
            <a:srcRect/>
            <a:stretch>
              <a:fillRect/>
            </a:stretch>
          </p:blipFill>
          <p:spPr bwMode="auto">
            <a:xfrm>
              <a:off x="1066368" y="2099252"/>
              <a:ext cx="1495425" cy="1114426"/>
            </a:xfrm>
            <a:prstGeom prst="rect">
              <a:avLst/>
            </a:prstGeom>
            <a:noFill/>
            <a:ln w="9525">
              <a:noFill/>
              <a:miter lim="800000"/>
              <a:headEnd/>
              <a:tailEnd/>
            </a:ln>
          </p:spPr>
        </p:pic>
        <p:sp>
          <p:nvSpPr>
            <p:cNvPr id="21512" name="CasellaDiTesto 22"/>
            <p:cNvSpPr txBox="1">
              <a:spLocks noChangeArrowheads="1"/>
            </p:cNvSpPr>
            <p:nvPr/>
          </p:nvSpPr>
          <p:spPr bwMode="auto">
            <a:xfrm>
              <a:off x="3169226" y="3148444"/>
              <a:ext cx="3938155" cy="374073"/>
            </a:xfrm>
            <a:prstGeom prst="rect">
              <a:avLst/>
            </a:prstGeom>
            <a:gradFill rotWithShape="1">
              <a:gsLst>
                <a:gs pos="0">
                  <a:srgbClr val="9A9A52"/>
                </a:gs>
                <a:gs pos="50000">
                  <a:srgbClr val="DDDD79"/>
                </a:gs>
                <a:gs pos="100000">
                  <a:srgbClr val="FFFF91"/>
                </a:gs>
              </a:gsLst>
              <a:lin ang="16200000" scaled="1"/>
            </a:gradFill>
            <a:ln w="9525">
              <a:noFill/>
              <a:miter lim="800000"/>
              <a:headEnd/>
              <a:tailEnd/>
            </a:ln>
          </p:spPr>
          <p:txBody>
            <a:bodyPr>
              <a:spAutoFit/>
            </a:bodyPr>
            <a:lstStyle/>
            <a:p>
              <a:r>
                <a:rPr lang="it-IT" i="1"/>
                <a:t>     tg		gt	       gg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Cellulosa microcristallina (CF11)</a:t>
            </a:r>
            <a:endParaRPr lang="it-IT" dirty="0"/>
          </a:p>
        </p:txBody>
      </p:sp>
      <p:pic>
        <p:nvPicPr>
          <p:cNvPr id="4" name="Picture 2"/>
          <p:cNvPicPr>
            <a:picLocks noChangeAspect="1" noChangeArrowheads="1"/>
          </p:cNvPicPr>
          <p:nvPr/>
        </p:nvPicPr>
        <p:blipFill>
          <a:blip r:embed="rId3"/>
          <a:srcRect l="3328"/>
          <a:stretch>
            <a:fillRect/>
          </a:stretch>
        </p:blipFill>
        <p:spPr bwMode="auto">
          <a:xfrm>
            <a:off x="1817224" y="574473"/>
            <a:ext cx="5532699" cy="4504758"/>
          </a:xfrm>
          <a:prstGeom prst="rect">
            <a:avLst/>
          </a:prstGeom>
          <a:noFill/>
          <a:ln w="9525">
            <a:noFill/>
            <a:miter lim="800000"/>
            <a:headEnd/>
            <a:tailEnd/>
          </a:ln>
        </p:spPr>
      </p:pic>
      <p:grpSp>
        <p:nvGrpSpPr>
          <p:cNvPr id="5" name="Group 30"/>
          <p:cNvGrpSpPr>
            <a:grpSpLocks/>
          </p:cNvGrpSpPr>
          <p:nvPr/>
        </p:nvGrpSpPr>
        <p:grpSpPr bwMode="auto">
          <a:xfrm>
            <a:off x="8316913" y="5734050"/>
            <a:ext cx="647700" cy="903288"/>
            <a:chOff x="2501" y="2750"/>
            <a:chExt cx="833" cy="1114"/>
          </a:xfrm>
        </p:grpSpPr>
        <p:sp>
          <p:nvSpPr>
            <p:cNvPr id="6"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7" name="Object 32"/>
            <p:cNvGraphicFramePr>
              <a:graphicFrameLocks/>
            </p:cNvGraphicFramePr>
            <p:nvPr/>
          </p:nvGraphicFramePr>
          <p:xfrm>
            <a:off x="2561" y="2798"/>
            <a:ext cx="728" cy="1023"/>
          </p:xfrm>
          <a:graphic>
            <a:graphicData uri="http://schemas.openxmlformats.org/presentationml/2006/ole">
              <p:oleObj spid="_x0000_s115713" name="Paint Shop Pro Image" r:id="rId4" imgW="1761840" imgH="2228760" progId="">
                <p:embed/>
              </p:oleObj>
            </a:graphicData>
          </a:graphic>
        </p:graphicFrame>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80000">
              <a:srgbClr val="DDEBCF"/>
            </a:gs>
            <a:gs pos="50000">
              <a:srgbClr val="9CB86E"/>
            </a:gs>
            <a:gs pos="100000">
              <a:srgbClr val="156B13"/>
            </a:gs>
          </a:gsLst>
          <a:path path="shape">
            <a:fillToRect l="50000" t="50000" r="50000" b="50000"/>
          </a:path>
        </a:gradFill>
        <a:effectLst/>
      </p:bgPr>
    </p:bg>
    <p:spTree>
      <p:nvGrpSpPr>
        <p:cNvPr id="1" name=""/>
        <p:cNvGrpSpPr/>
        <p:nvPr/>
      </p:nvGrpSpPr>
      <p:grpSpPr>
        <a:xfrm>
          <a:off x="0" y="0"/>
          <a:ext cx="0" cy="0"/>
          <a:chOff x="0" y="0"/>
          <a:chExt cx="0" cy="0"/>
        </a:xfrm>
      </p:grpSpPr>
      <p:pic>
        <p:nvPicPr>
          <p:cNvPr id="2" name="Picture 2" descr="F:\lezioni\2009_05_17\scansioni_cellulosa_009_0002.jpg"/>
          <p:cNvPicPr>
            <a:picLocks noChangeAspect="1" noChangeArrowheads="1"/>
          </p:cNvPicPr>
          <p:nvPr/>
        </p:nvPicPr>
        <p:blipFill>
          <a:blip r:embed="rId3"/>
          <a:srcRect l="70255" t="53773" r="6233" b="11855"/>
          <a:stretch>
            <a:fillRect/>
          </a:stretch>
        </p:blipFill>
        <p:spPr bwMode="auto">
          <a:xfrm rot="10800000">
            <a:off x="761974" y="972271"/>
            <a:ext cx="3590106" cy="4942391"/>
          </a:xfrm>
          <a:prstGeom prst="rect">
            <a:avLst/>
          </a:prstGeom>
          <a:solidFill>
            <a:schemeClr val="accent2">
              <a:lumMod val="20000"/>
              <a:lumOff val="80000"/>
            </a:schemeClr>
          </a:solidFill>
        </p:spPr>
      </p:pic>
      <p:pic>
        <p:nvPicPr>
          <p:cNvPr id="3" name="Picture 2" descr="F:\lezioni\2009_05_17\scansioni_cellulosa_009_0002.jpg"/>
          <p:cNvPicPr>
            <a:picLocks noChangeAspect="1" noChangeArrowheads="1"/>
          </p:cNvPicPr>
          <p:nvPr/>
        </p:nvPicPr>
        <p:blipFill>
          <a:blip r:embed="rId3"/>
          <a:srcRect l="17993" t="53773" r="47120" b="11855"/>
          <a:stretch>
            <a:fillRect/>
          </a:stretch>
        </p:blipFill>
        <p:spPr bwMode="auto">
          <a:xfrm rot="10800000">
            <a:off x="4460632" y="995421"/>
            <a:ext cx="3891859" cy="4861368"/>
          </a:xfrm>
          <a:prstGeom prst="rect">
            <a:avLst/>
          </a:prstGeom>
          <a:solidFill>
            <a:schemeClr val="accent2">
              <a:lumMod val="20000"/>
              <a:lumOff val="80000"/>
            </a:schemeClr>
          </a:solidFill>
        </p:spPr>
      </p:pic>
      <p:grpSp>
        <p:nvGrpSpPr>
          <p:cNvPr id="4" name="Group 30"/>
          <p:cNvGrpSpPr>
            <a:grpSpLocks/>
          </p:cNvGrpSpPr>
          <p:nvPr/>
        </p:nvGrpSpPr>
        <p:grpSpPr bwMode="auto">
          <a:xfrm>
            <a:off x="8316913" y="5734050"/>
            <a:ext cx="647700" cy="903288"/>
            <a:chOff x="2501" y="2750"/>
            <a:chExt cx="833" cy="1114"/>
          </a:xfrm>
        </p:grpSpPr>
        <p:sp>
          <p:nvSpPr>
            <p:cNvPr id="5"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6" name="Object 32"/>
            <p:cNvGraphicFramePr>
              <a:graphicFrameLocks/>
            </p:cNvGraphicFramePr>
            <p:nvPr/>
          </p:nvGraphicFramePr>
          <p:xfrm>
            <a:off x="2561" y="2798"/>
            <a:ext cx="728" cy="1023"/>
          </p:xfrm>
          <a:graphic>
            <a:graphicData uri="http://schemas.openxmlformats.org/presentationml/2006/ole">
              <p:oleObj spid="_x0000_s114689" name="Paint Shop Pro Image" r:id="rId4" imgW="1761840" imgH="2228760" progId="">
                <p:embed/>
              </p:oleObj>
            </a:graphicData>
          </a:graphic>
        </p:graphicFrame>
      </p:grpSp>
      <p:sp>
        <p:nvSpPr>
          <p:cNvPr id="7" name="CasellaDiTesto 6"/>
          <p:cNvSpPr txBox="1"/>
          <p:nvPr/>
        </p:nvSpPr>
        <p:spPr>
          <a:xfrm>
            <a:off x="4433104" y="1041722"/>
            <a:ext cx="4219938" cy="369332"/>
          </a:xfrm>
          <a:prstGeom prst="rect">
            <a:avLst/>
          </a:prstGeom>
          <a:noFill/>
        </p:spPr>
        <p:txBody>
          <a:bodyPr wrap="none" rtlCol="0">
            <a:spAutoFit/>
          </a:bodyPr>
          <a:lstStyle/>
          <a:p>
            <a:r>
              <a:rPr lang="it-IT" dirty="0" smtClean="0"/>
              <a:t>CF11 sciolta e precipitata con metanolo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42900" y="862013"/>
            <a:ext cx="3092450" cy="457200"/>
          </a:xfrm>
          <a:prstGeom prst="rect">
            <a:avLst/>
          </a:prstGeom>
          <a:noFill/>
          <a:ln w="9525">
            <a:noFill/>
            <a:miter lim="800000"/>
            <a:headEnd/>
            <a:tailEnd/>
          </a:ln>
        </p:spPr>
        <p:txBody>
          <a:bodyPr wrap="none">
            <a:spAutoFit/>
          </a:bodyPr>
          <a:lstStyle/>
          <a:p>
            <a:pPr eaLnBrk="0" hangingPunct="0"/>
            <a:r>
              <a:rPr lang="it-IT" sz="2400" b="1">
                <a:solidFill>
                  <a:srgbClr val="FF0000"/>
                </a:solidFill>
                <a:latin typeface="Comic Sans MS" pitchFamily="66" charset="0"/>
              </a:rPr>
              <a:t>Cellulosa nativa (I) </a:t>
            </a:r>
            <a:endParaRPr lang="en-US" sz="2400" b="1">
              <a:solidFill>
                <a:srgbClr val="FF0000"/>
              </a:solidFill>
              <a:latin typeface="Comic Sans MS" pitchFamily="66" charset="0"/>
            </a:endParaRPr>
          </a:p>
        </p:txBody>
      </p:sp>
      <p:sp>
        <p:nvSpPr>
          <p:cNvPr id="31747" name="Text Box 16"/>
          <p:cNvSpPr txBox="1">
            <a:spLocks noChangeArrowheads="1"/>
          </p:cNvSpPr>
          <p:nvPr/>
        </p:nvSpPr>
        <p:spPr bwMode="auto">
          <a:xfrm>
            <a:off x="-863600" y="1743075"/>
            <a:ext cx="5197475" cy="2563813"/>
          </a:xfrm>
          <a:prstGeom prst="rect">
            <a:avLst/>
          </a:prstGeom>
          <a:noFill/>
          <a:ln w="9525">
            <a:noFill/>
            <a:miter lim="800000"/>
            <a:headEnd/>
            <a:tailEnd/>
          </a:ln>
        </p:spPr>
        <p:txBody>
          <a:bodyPr wrap="none">
            <a:spAutoFit/>
          </a:bodyPr>
          <a:lstStyle/>
          <a:p>
            <a:r>
              <a:rPr lang="it-IT" b="1">
                <a:solidFill>
                  <a:srgbClr val="000066"/>
                </a:solidFill>
                <a:latin typeface="Comic Sans MS" pitchFamily="66" charset="0"/>
              </a:rPr>
              <a:t>		</a:t>
            </a:r>
            <a:r>
              <a:rPr lang="it-IT" b="1">
                <a:solidFill>
                  <a:schemeClr val="bg1"/>
                </a:solidFill>
                <a:latin typeface="Comic Sans MS" pitchFamily="66" charset="0"/>
              </a:rPr>
              <a:t>Fonti:</a:t>
            </a:r>
            <a:r>
              <a:rPr lang="it-IT" b="1">
                <a:solidFill>
                  <a:srgbClr val="FF0000"/>
                </a:solidFill>
                <a:latin typeface="Comic Sans MS" pitchFamily="66" charset="0"/>
              </a:rPr>
              <a:t>	</a:t>
            </a:r>
          </a:p>
          <a:p>
            <a:endParaRPr lang="it-IT" b="1">
              <a:solidFill>
                <a:srgbClr val="FFFF00"/>
              </a:solidFill>
              <a:latin typeface="Comic Sans MS" pitchFamily="66" charset="0"/>
            </a:endParaRPr>
          </a:p>
          <a:p>
            <a:r>
              <a:rPr lang="it-IT" b="1">
                <a:solidFill>
                  <a:srgbClr val="FFFF00"/>
                </a:solidFill>
                <a:latin typeface="Comic Sans MS" pitchFamily="66" charset="0"/>
              </a:rPr>
              <a:t>	Piante superiori (pioppo, pino, abete)</a:t>
            </a:r>
          </a:p>
          <a:p>
            <a:endParaRPr lang="it-IT" b="1">
              <a:solidFill>
                <a:srgbClr val="FFFF00"/>
              </a:solidFill>
              <a:latin typeface="Comic Sans MS" pitchFamily="66" charset="0"/>
            </a:endParaRPr>
          </a:p>
          <a:p>
            <a:r>
              <a:rPr lang="it-IT" b="1">
                <a:solidFill>
                  <a:srgbClr val="FFFF00"/>
                </a:solidFill>
                <a:latin typeface="Comic Sans MS" pitchFamily="66" charset="0"/>
              </a:rPr>
              <a:t>	Piante annuali(cotone, lino)</a:t>
            </a:r>
          </a:p>
          <a:p>
            <a:endParaRPr lang="it-IT" b="1">
              <a:solidFill>
                <a:srgbClr val="FFFF00"/>
              </a:solidFill>
              <a:latin typeface="Comic Sans MS" pitchFamily="66" charset="0"/>
            </a:endParaRPr>
          </a:p>
          <a:p>
            <a:r>
              <a:rPr lang="it-IT" b="1">
                <a:solidFill>
                  <a:srgbClr val="FFFF00"/>
                </a:solidFill>
                <a:latin typeface="Comic Sans MS" pitchFamily="66" charset="0"/>
              </a:rPr>
              <a:t>	Alghe (</a:t>
            </a:r>
            <a:r>
              <a:rPr lang="it-IT" b="1" i="1">
                <a:solidFill>
                  <a:srgbClr val="FFFF00"/>
                </a:solidFill>
                <a:latin typeface="Comic Sans MS" pitchFamily="66" charset="0"/>
              </a:rPr>
              <a:t>Valonia</a:t>
            </a:r>
            <a:r>
              <a:rPr lang="it-IT" b="1">
                <a:solidFill>
                  <a:srgbClr val="FFFF00"/>
                </a:solidFill>
                <a:latin typeface="Comic Sans MS" pitchFamily="66" charset="0"/>
              </a:rPr>
              <a:t>)</a:t>
            </a:r>
          </a:p>
          <a:p>
            <a:endParaRPr lang="it-IT" b="1">
              <a:solidFill>
                <a:srgbClr val="FFFF00"/>
              </a:solidFill>
              <a:latin typeface="Comic Sans MS" pitchFamily="66" charset="0"/>
            </a:endParaRPr>
          </a:p>
          <a:p>
            <a:r>
              <a:rPr lang="it-IT" b="1">
                <a:solidFill>
                  <a:srgbClr val="FFFF00"/>
                </a:solidFill>
                <a:latin typeface="Comic Sans MS" pitchFamily="66" charset="0"/>
              </a:rPr>
              <a:t>	Batteri (</a:t>
            </a:r>
            <a:r>
              <a:rPr lang="it-IT" b="1" i="1">
                <a:solidFill>
                  <a:srgbClr val="FFFF00"/>
                </a:solidFill>
                <a:latin typeface="Comic Sans MS" pitchFamily="66" charset="0"/>
              </a:rPr>
              <a:t>Acetobacter</a:t>
            </a:r>
            <a:r>
              <a:rPr lang="it-IT" b="1">
                <a:solidFill>
                  <a:srgbClr val="FFFF00"/>
                </a:solidFill>
                <a:latin typeface="Comic Sans MS" pitchFamily="66" charset="0"/>
              </a:rPr>
              <a:t>)</a:t>
            </a:r>
          </a:p>
        </p:txBody>
      </p:sp>
      <p:sp>
        <p:nvSpPr>
          <p:cNvPr id="31748" name="Text Box 17"/>
          <p:cNvSpPr txBox="1">
            <a:spLocks noChangeArrowheads="1"/>
          </p:cNvSpPr>
          <p:nvPr/>
        </p:nvSpPr>
        <p:spPr bwMode="auto">
          <a:xfrm>
            <a:off x="5067300" y="912813"/>
            <a:ext cx="4303713" cy="457200"/>
          </a:xfrm>
          <a:prstGeom prst="rect">
            <a:avLst/>
          </a:prstGeom>
          <a:noFill/>
          <a:ln w="9525">
            <a:noFill/>
            <a:miter lim="800000"/>
            <a:headEnd/>
            <a:tailEnd/>
          </a:ln>
        </p:spPr>
        <p:txBody>
          <a:bodyPr wrap="none">
            <a:spAutoFit/>
          </a:bodyPr>
          <a:lstStyle/>
          <a:p>
            <a:pPr eaLnBrk="0" hangingPunct="0"/>
            <a:r>
              <a:rPr lang="it-IT" sz="2400" b="1">
                <a:solidFill>
                  <a:srgbClr val="FF0000"/>
                </a:solidFill>
                <a:latin typeface="Comic Sans MS" pitchFamily="66" charset="0"/>
              </a:rPr>
              <a:t>Cellulosa mercerizzata (II) </a:t>
            </a:r>
            <a:endParaRPr lang="en-US" sz="2400" b="1">
              <a:solidFill>
                <a:srgbClr val="FF0000"/>
              </a:solidFill>
              <a:latin typeface="Comic Sans MS" pitchFamily="66" charset="0"/>
            </a:endParaRPr>
          </a:p>
        </p:txBody>
      </p:sp>
      <p:sp>
        <p:nvSpPr>
          <p:cNvPr id="31749" name="Text Box 18"/>
          <p:cNvSpPr txBox="1">
            <a:spLocks noChangeArrowheads="1"/>
          </p:cNvSpPr>
          <p:nvPr/>
        </p:nvSpPr>
        <p:spPr bwMode="auto">
          <a:xfrm>
            <a:off x="4368800" y="2212975"/>
            <a:ext cx="4775200" cy="2289175"/>
          </a:xfrm>
          <a:prstGeom prst="rect">
            <a:avLst/>
          </a:prstGeom>
          <a:noFill/>
          <a:ln w="9525">
            <a:noFill/>
            <a:miter lim="800000"/>
            <a:headEnd/>
            <a:tailEnd/>
          </a:ln>
        </p:spPr>
        <p:txBody>
          <a:bodyPr wrap="none">
            <a:spAutoFit/>
          </a:bodyPr>
          <a:lstStyle/>
          <a:p>
            <a:r>
              <a:rPr lang="it-IT" b="1">
                <a:solidFill>
                  <a:srgbClr val="000066"/>
                </a:solidFill>
                <a:latin typeface="Comic Sans MS" pitchFamily="66" charset="0"/>
              </a:rPr>
              <a:t>		</a:t>
            </a:r>
            <a:endParaRPr lang="it-IT">
              <a:solidFill>
                <a:srgbClr val="FFFF00"/>
              </a:solidFill>
              <a:latin typeface="Comic Sans MS" pitchFamily="66" charset="0"/>
            </a:endParaRPr>
          </a:p>
          <a:p>
            <a:r>
              <a:rPr lang="it-IT">
                <a:solidFill>
                  <a:srgbClr val="FFFF00"/>
                </a:solidFill>
                <a:latin typeface="Comic Sans MS" pitchFamily="66" charset="0"/>
              </a:rPr>
              <a:t>	</a:t>
            </a:r>
            <a:r>
              <a:rPr lang="it-IT" b="1">
                <a:solidFill>
                  <a:srgbClr val="FFFF00"/>
                </a:solidFill>
                <a:latin typeface="Comic Sans MS" pitchFamily="66" charset="0"/>
              </a:rPr>
              <a:t>composizione chimica analoga</a:t>
            </a:r>
          </a:p>
          <a:p>
            <a:endParaRPr lang="it-IT" b="1">
              <a:solidFill>
                <a:srgbClr val="FFFF00"/>
              </a:solidFill>
              <a:latin typeface="Comic Sans MS" pitchFamily="66" charset="0"/>
            </a:endParaRPr>
          </a:p>
          <a:p>
            <a:r>
              <a:rPr lang="it-IT" b="1">
                <a:solidFill>
                  <a:srgbClr val="FFFF00"/>
                </a:solidFill>
                <a:latin typeface="Comic Sans MS" pitchFamily="66" charset="0"/>
              </a:rPr>
              <a:t>	grado di polimerizzazione analogo</a:t>
            </a:r>
          </a:p>
          <a:p>
            <a:endParaRPr lang="it-IT" b="1">
              <a:solidFill>
                <a:srgbClr val="FFFF00"/>
              </a:solidFill>
              <a:latin typeface="Comic Sans MS" pitchFamily="66" charset="0"/>
            </a:endParaRPr>
          </a:p>
          <a:p>
            <a:r>
              <a:rPr lang="it-IT" b="1">
                <a:solidFill>
                  <a:srgbClr val="FFFF00"/>
                </a:solidFill>
                <a:latin typeface="Comic Sans MS" pitchFamily="66" charset="0"/>
              </a:rPr>
              <a:t>	aumento di reattività</a:t>
            </a:r>
          </a:p>
          <a:p>
            <a:endParaRPr lang="it-IT" b="1">
              <a:solidFill>
                <a:srgbClr val="FFFF00"/>
              </a:solidFill>
              <a:latin typeface="Comic Sans MS" pitchFamily="66" charset="0"/>
            </a:endParaRPr>
          </a:p>
          <a:p>
            <a:r>
              <a:rPr lang="it-IT">
                <a:solidFill>
                  <a:srgbClr val="FFFF00"/>
                </a:solidFill>
                <a:latin typeface="Comic Sans MS" pitchFamily="66" charset="0"/>
              </a:rPr>
              <a:t>	</a:t>
            </a:r>
          </a:p>
        </p:txBody>
      </p:sp>
      <p:sp>
        <p:nvSpPr>
          <p:cNvPr id="31750" name="Line 19"/>
          <p:cNvSpPr>
            <a:spLocks noChangeShapeType="1"/>
          </p:cNvSpPr>
          <p:nvPr/>
        </p:nvSpPr>
        <p:spPr bwMode="auto">
          <a:xfrm>
            <a:off x="3416300" y="1130300"/>
            <a:ext cx="1663700" cy="12700"/>
          </a:xfrm>
          <a:prstGeom prst="line">
            <a:avLst/>
          </a:prstGeom>
          <a:noFill/>
          <a:ln w="28575">
            <a:solidFill>
              <a:srgbClr val="FF0000"/>
            </a:solidFill>
            <a:round/>
            <a:headEnd/>
            <a:tailEnd type="triangle" w="med" len="med"/>
          </a:ln>
        </p:spPr>
        <p:txBody>
          <a:bodyPr/>
          <a:lstStyle/>
          <a:p>
            <a:endParaRPr lang="it-IT"/>
          </a:p>
        </p:txBody>
      </p:sp>
      <p:sp>
        <p:nvSpPr>
          <p:cNvPr id="31751" name="Text Box 20"/>
          <p:cNvSpPr txBox="1">
            <a:spLocks noChangeArrowheads="1"/>
          </p:cNvSpPr>
          <p:nvPr/>
        </p:nvSpPr>
        <p:spPr bwMode="auto">
          <a:xfrm>
            <a:off x="3349625" y="712788"/>
            <a:ext cx="1766888" cy="336550"/>
          </a:xfrm>
          <a:prstGeom prst="rect">
            <a:avLst/>
          </a:prstGeom>
          <a:noFill/>
          <a:ln w="9525">
            <a:noFill/>
            <a:miter lim="800000"/>
            <a:headEnd/>
            <a:tailEnd/>
          </a:ln>
        </p:spPr>
        <p:txBody>
          <a:bodyPr wrap="none">
            <a:spAutoFit/>
          </a:bodyPr>
          <a:lstStyle/>
          <a:p>
            <a:r>
              <a:rPr lang="en-US" sz="1600">
                <a:solidFill>
                  <a:srgbClr val="FF0000"/>
                </a:solidFill>
                <a:latin typeface="Comic Sans MS" pitchFamily="66" charset="0"/>
              </a:rPr>
              <a:t>NaOH 30%; H</a:t>
            </a:r>
            <a:r>
              <a:rPr lang="en-US" sz="1600" baseline="-25000">
                <a:solidFill>
                  <a:srgbClr val="FF0000"/>
                </a:solidFill>
                <a:latin typeface="Comic Sans MS" pitchFamily="66" charset="0"/>
              </a:rPr>
              <a:t>2</a:t>
            </a:r>
            <a:r>
              <a:rPr lang="en-US" sz="1600">
                <a:solidFill>
                  <a:srgbClr val="FF0000"/>
                </a:solidFill>
                <a:latin typeface="Comic Sans MS" pitchFamily="66" charset="0"/>
              </a:rPr>
              <a:t>O</a:t>
            </a:r>
          </a:p>
        </p:txBody>
      </p:sp>
      <p:grpSp>
        <p:nvGrpSpPr>
          <p:cNvPr id="8" name="Group 30"/>
          <p:cNvGrpSpPr>
            <a:grpSpLocks/>
          </p:cNvGrpSpPr>
          <p:nvPr/>
        </p:nvGrpSpPr>
        <p:grpSpPr bwMode="auto">
          <a:xfrm>
            <a:off x="8316913" y="5734050"/>
            <a:ext cx="647700" cy="903288"/>
            <a:chOff x="2501" y="2750"/>
            <a:chExt cx="833" cy="1114"/>
          </a:xfrm>
        </p:grpSpPr>
        <p:sp>
          <p:nvSpPr>
            <p:cNvPr id="9"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10" name="Object 32"/>
            <p:cNvGraphicFramePr>
              <a:graphicFrameLocks/>
            </p:cNvGraphicFramePr>
            <p:nvPr/>
          </p:nvGraphicFramePr>
          <p:xfrm>
            <a:off x="2561" y="2798"/>
            <a:ext cx="728" cy="1023"/>
          </p:xfrm>
          <a:graphic>
            <a:graphicData uri="http://schemas.openxmlformats.org/presentationml/2006/ole">
              <p:oleObj spid="_x0000_s113665" name="Paint Shop Pro Image" r:id="rId4" imgW="1761840" imgH="2228760" progId="">
                <p:embed/>
              </p:oleObj>
            </a:graphicData>
          </a:graphic>
        </p:graphicFrame>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22000">
              <a:srgbClr val="DDEBCF"/>
            </a:gs>
            <a:gs pos="50000">
              <a:srgbClr val="9CB86E"/>
            </a:gs>
            <a:gs pos="100000">
              <a:srgbClr val="156B13"/>
            </a:gs>
          </a:gsLst>
          <a:path path="shape">
            <a:fillToRect l="50000" t="50000" r="50000" b="50000"/>
          </a:path>
        </a:gradFill>
        <a:effectLst/>
      </p:bgPr>
    </p:bg>
    <p:spTree>
      <p:nvGrpSpPr>
        <p:cNvPr id="1" name=""/>
        <p:cNvGrpSpPr/>
        <p:nvPr/>
      </p:nvGrpSpPr>
      <p:grpSpPr>
        <a:xfrm>
          <a:off x="0" y="0"/>
          <a:ext cx="0" cy="0"/>
          <a:chOff x="0" y="0"/>
          <a:chExt cx="0" cy="0"/>
        </a:xfrm>
      </p:grpSpPr>
      <p:sp>
        <p:nvSpPr>
          <p:cNvPr id="29698" name="Text Box 11"/>
          <p:cNvSpPr txBox="1">
            <a:spLocks noChangeArrowheads="1"/>
          </p:cNvSpPr>
          <p:nvPr/>
        </p:nvSpPr>
        <p:spPr bwMode="auto">
          <a:xfrm>
            <a:off x="238125" y="246063"/>
            <a:ext cx="4447051" cy="461665"/>
          </a:xfrm>
          <a:prstGeom prst="rect">
            <a:avLst/>
          </a:prstGeom>
          <a:noFill/>
          <a:ln w="9525">
            <a:noFill/>
            <a:miter lim="800000"/>
            <a:headEnd/>
            <a:tailEnd/>
          </a:ln>
        </p:spPr>
        <p:txBody>
          <a:bodyPr wrap="none">
            <a:spAutoFit/>
          </a:bodyPr>
          <a:lstStyle/>
          <a:p>
            <a:r>
              <a:rPr lang="en-US" sz="2400" b="1" baseline="30000" dirty="0">
                <a:solidFill>
                  <a:srgbClr val="FFFF00"/>
                </a:solidFill>
                <a:latin typeface="Comic Sans MS" pitchFamily="66" charset="0"/>
              </a:rPr>
              <a:t>13</a:t>
            </a:r>
            <a:r>
              <a:rPr lang="en-US" sz="2400" b="1" dirty="0">
                <a:solidFill>
                  <a:srgbClr val="FFFF00"/>
                </a:solidFill>
                <a:latin typeface="Comic Sans MS" pitchFamily="66" charset="0"/>
              </a:rPr>
              <a:t>C CP-MAS </a:t>
            </a:r>
            <a:r>
              <a:rPr lang="en-US" sz="2400" b="1" dirty="0" err="1" smtClean="0">
                <a:solidFill>
                  <a:srgbClr val="FFFF00"/>
                </a:solidFill>
                <a:latin typeface="Comic Sans MS" pitchFamily="66" charset="0"/>
              </a:rPr>
              <a:t>cellulosa</a:t>
            </a:r>
            <a:r>
              <a:rPr lang="en-US" sz="2400" b="1" dirty="0" smtClean="0">
                <a:solidFill>
                  <a:srgbClr val="FFFF00"/>
                </a:solidFill>
                <a:latin typeface="Comic Sans MS" pitchFamily="66" charset="0"/>
              </a:rPr>
              <a:t> I e </a:t>
            </a:r>
            <a:r>
              <a:rPr lang="en-US" sz="2400" b="1" dirty="0">
                <a:solidFill>
                  <a:srgbClr val="FFFF00"/>
                </a:solidFill>
                <a:latin typeface="Comic Sans MS" pitchFamily="66" charset="0"/>
              </a:rPr>
              <a:t>II</a:t>
            </a:r>
          </a:p>
        </p:txBody>
      </p:sp>
      <p:pic>
        <p:nvPicPr>
          <p:cNvPr id="29700" name="Picture 29"/>
          <p:cNvPicPr>
            <a:picLocks noChangeAspect="1" noChangeArrowheads="1"/>
          </p:cNvPicPr>
          <p:nvPr/>
        </p:nvPicPr>
        <p:blipFill>
          <a:blip r:embed="rId4"/>
          <a:srcRect l="8092" r="18534"/>
          <a:stretch>
            <a:fillRect/>
          </a:stretch>
        </p:blipFill>
        <p:spPr bwMode="auto">
          <a:xfrm>
            <a:off x="4595149" y="945889"/>
            <a:ext cx="4224760" cy="4975225"/>
          </a:xfrm>
          <a:prstGeom prst="rect">
            <a:avLst/>
          </a:prstGeom>
          <a:noFill/>
          <a:ln w="9525">
            <a:noFill/>
            <a:miter lim="800000"/>
            <a:headEnd/>
            <a:tailEnd/>
          </a:ln>
        </p:spPr>
      </p:pic>
      <p:pic>
        <p:nvPicPr>
          <p:cNvPr id="5" name="Picture 2" descr="F:\lezioni\2009_05_17\scansioni_cellulosa_009_0002.jpg"/>
          <p:cNvPicPr>
            <a:picLocks noChangeAspect="1" noChangeArrowheads="1"/>
          </p:cNvPicPr>
          <p:nvPr/>
        </p:nvPicPr>
        <p:blipFill>
          <a:blip r:embed="rId5"/>
          <a:srcRect l="70255" t="53773" r="6233" b="11855"/>
          <a:stretch>
            <a:fillRect/>
          </a:stretch>
        </p:blipFill>
        <p:spPr bwMode="auto">
          <a:xfrm rot="10800000">
            <a:off x="381965" y="972270"/>
            <a:ext cx="3970115" cy="4942391"/>
          </a:xfrm>
          <a:prstGeom prst="rect">
            <a:avLst/>
          </a:prstGeom>
          <a:solidFill>
            <a:schemeClr val="accent2">
              <a:lumMod val="20000"/>
              <a:lumOff val="80000"/>
            </a:schemeClr>
          </a:solidFill>
        </p:spPr>
      </p:pic>
      <p:grpSp>
        <p:nvGrpSpPr>
          <p:cNvPr id="6" name="Group 30"/>
          <p:cNvGrpSpPr>
            <a:grpSpLocks/>
          </p:cNvGrpSpPr>
          <p:nvPr/>
        </p:nvGrpSpPr>
        <p:grpSpPr bwMode="auto">
          <a:xfrm>
            <a:off x="8316913" y="5734050"/>
            <a:ext cx="647700" cy="903288"/>
            <a:chOff x="2501" y="2750"/>
            <a:chExt cx="833" cy="1114"/>
          </a:xfrm>
        </p:grpSpPr>
        <p:sp>
          <p:nvSpPr>
            <p:cNvPr id="7"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8" name="Object 32"/>
            <p:cNvGraphicFramePr>
              <a:graphicFrameLocks/>
            </p:cNvGraphicFramePr>
            <p:nvPr/>
          </p:nvGraphicFramePr>
          <p:xfrm>
            <a:off x="2561" y="2769"/>
            <a:ext cx="728" cy="1023"/>
          </p:xfrm>
          <a:graphic>
            <a:graphicData uri="http://schemas.openxmlformats.org/presentationml/2006/ole">
              <p:oleObj spid="_x0000_s111617" name="Paint Shop Pro Image" r:id="rId6" imgW="1761840" imgH="2228760" progId="">
                <p:embed/>
              </p:oleObj>
            </a:graphicData>
          </a:graphic>
        </p:graphicFrame>
      </p:grpSp>
      <p:cxnSp>
        <p:nvCxnSpPr>
          <p:cNvPr id="10" name="Connettore 2 9"/>
          <p:cNvCxnSpPr/>
          <p:nvPr/>
        </p:nvCxnSpPr>
        <p:spPr>
          <a:xfrm rot="5400000">
            <a:off x="2945758" y="1221129"/>
            <a:ext cx="1250065" cy="1504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rot="16200000" flipH="1">
            <a:off x="4427316" y="677119"/>
            <a:ext cx="1076446" cy="1041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Indietro o precedente 12">
            <a:hlinkClick r:id="" action="ppaction://hlinkshowjump?jump=previousslide" highlightClick="1"/>
          </p:cNvPr>
          <p:cNvSpPr/>
          <p:nvPr/>
        </p:nvSpPr>
        <p:spPr>
          <a:xfrm>
            <a:off x="5081285" y="2882095"/>
            <a:ext cx="162046" cy="20903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Avanti o successivo 13">
            <a:hlinkClick r:id="" action="ppaction://hlinkshowjump?jump=nextslide" highlightClick="1"/>
          </p:cNvPr>
          <p:cNvSpPr/>
          <p:nvPr/>
        </p:nvSpPr>
        <p:spPr>
          <a:xfrm>
            <a:off x="5278056" y="2882097"/>
            <a:ext cx="185194" cy="2090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4861366" y="2745509"/>
            <a:ext cx="844952" cy="8889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5986040" y="3129402"/>
            <a:ext cx="844952" cy="8889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Indietro o precedente 16">
            <a:hlinkClick r:id="" action="ppaction://hlinkshowjump?jump=previousslide" highlightClick="1"/>
          </p:cNvPr>
          <p:cNvSpPr/>
          <p:nvPr/>
        </p:nvSpPr>
        <p:spPr>
          <a:xfrm>
            <a:off x="6182835" y="2837720"/>
            <a:ext cx="162046" cy="20903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Avanti o successivo 17">
            <a:hlinkClick r:id="" action="ppaction://hlinkshowjump?jump=nextslide" highlightClick="1"/>
          </p:cNvPr>
          <p:cNvSpPr/>
          <p:nvPr/>
        </p:nvSpPr>
        <p:spPr>
          <a:xfrm>
            <a:off x="6368031" y="2837722"/>
            <a:ext cx="185194" cy="2090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Avanti o successivo 18">
            <a:hlinkClick r:id="" action="ppaction://hlinkshowjump?jump=nextslide" highlightClick="1"/>
          </p:cNvPr>
          <p:cNvSpPr/>
          <p:nvPr/>
        </p:nvSpPr>
        <p:spPr>
          <a:xfrm>
            <a:off x="7814906" y="2687247"/>
            <a:ext cx="185194" cy="2090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6717189" y="995415"/>
            <a:ext cx="1072587" cy="21876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rgbClr val="000000"/>
            </a:gs>
            <a:gs pos="20000">
              <a:srgbClr val="000040"/>
            </a:gs>
            <a:gs pos="50000">
              <a:srgbClr val="400040"/>
            </a:gs>
            <a:gs pos="75000">
              <a:srgbClr val="8F0040"/>
            </a:gs>
            <a:gs pos="89999">
              <a:srgbClr val="F27300"/>
            </a:gs>
            <a:gs pos="100000">
              <a:srgbClr val="FFBF00"/>
            </a:gs>
          </a:gsLst>
          <a:lin ang="12000000" scaled="0"/>
          <a:tileRect/>
        </a:gradFill>
        <a:effectLst/>
      </p:bgPr>
    </p:bg>
    <p:spTree>
      <p:nvGrpSpPr>
        <p:cNvPr id="1" name=""/>
        <p:cNvGrpSpPr/>
        <p:nvPr/>
      </p:nvGrpSpPr>
      <p:grpSpPr>
        <a:xfrm>
          <a:off x="0" y="0"/>
          <a:ext cx="0" cy="0"/>
          <a:chOff x="0" y="0"/>
          <a:chExt cx="0" cy="0"/>
        </a:xfrm>
      </p:grpSpPr>
      <p:pic>
        <p:nvPicPr>
          <p:cNvPr id="26626" name="Picture 2" descr="http://www.cermav.cnrs.fr/glyco3d/lessons/cellulose/contenu/figures/fig_5bis.jpg"/>
          <p:cNvPicPr>
            <a:picLocks noChangeAspect="1" noChangeArrowheads="1"/>
          </p:cNvPicPr>
          <p:nvPr/>
        </p:nvPicPr>
        <p:blipFill>
          <a:blip r:embed="rId3"/>
          <a:srcRect/>
          <a:stretch>
            <a:fillRect/>
          </a:stretch>
        </p:blipFill>
        <p:spPr bwMode="auto">
          <a:xfrm>
            <a:off x="2241550" y="2055813"/>
            <a:ext cx="4772025" cy="4667250"/>
          </a:xfrm>
          <a:prstGeom prst="rect">
            <a:avLst/>
          </a:prstGeom>
          <a:noFill/>
          <a:ln w="9525">
            <a:noFill/>
            <a:miter lim="800000"/>
            <a:headEnd/>
            <a:tailEnd/>
          </a:ln>
        </p:spPr>
      </p:pic>
      <p:pic>
        <p:nvPicPr>
          <p:cNvPr id="26627" name="Picture 4" descr="http://www.cermav.cnrs.fr/glyco3d/lessons/cellulose/deco/book88.gif">
            <a:hlinkClick r:id="rId4"/>
          </p:cNvPr>
          <p:cNvPicPr>
            <a:picLocks noChangeAspect="1" noChangeArrowheads="1"/>
          </p:cNvPicPr>
          <p:nvPr/>
        </p:nvPicPr>
        <p:blipFill>
          <a:blip r:embed="rId5"/>
          <a:srcRect/>
          <a:stretch>
            <a:fillRect/>
          </a:stretch>
        </p:blipFill>
        <p:spPr bwMode="auto">
          <a:xfrm>
            <a:off x="7661275" y="-411163"/>
            <a:ext cx="152400" cy="142875"/>
          </a:xfrm>
          <a:prstGeom prst="rect">
            <a:avLst/>
          </a:prstGeom>
          <a:noFill/>
          <a:ln w="9525">
            <a:noFill/>
            <a:miter lim="800000"/>
            <a:headEnd/>
            <a:tailEnd/>
          </a:ln>
        </p:spPr>
      </p:pic>
      <p:sp>
        <p:nvSpPr>
          <p:cNvPr id="26628" name="CasellaDiTesto 5"/>
          <p:cNvSpPr txBox="1">
            <a:spLocks noChangeArrowheads="1"/>
          </p:cNvSpPr>
          <p:nvPr/>
        </p:nvSpPr>
        <p:spPr bwMode="auto">
          <a:xfrm>
            <a:off x="0" y="245052"/>
            <a:ext cx="9142413" cy="1631216"/>
          </a:xfrm>
          <a:prstGeom prst="rect">
            <a:avLst/>
          </a:prstGeom>
          <a:solidFill>
            <a:srgbClr val="FFFF99"/>
          </a:solidFill>
          <a:ln w="9525">
            <a:noFill/>
            <a:miter lim="800000"/>
            <a:headEnd/>
            <a:tailEnd/>
          </a:ln>
        </p:spPr>
        <p:txBody>
          <a:bodyPr>
            <a:spAutoFit/>
          </a:bodyPr>
          <a:lstStyle/>
          <a:p>
            <a:pPr algn="ctr">
              <a:lnSpc>
                <a:spcPct val="150000"/>
              </a:lnSpc>
            </a:pPr>
            <a:r>
              <a:rPr lang="en-US" sz="2000" b="1" dirty="0" smtClean="0">
                <a:solidFill>
                  <a:srgbClr val="FF0000"/>
                </a:solidFill>
              </a:rPr>
              <a:t>Four principal allomorphs have been identified for cellulose: I, II, III and IV.</a:t>
            </a:r>
          </a:p>
          <a:p>
            <a:pPr algn="ctr">
              <a:lnSpc>
                <a:spcPct val="150000"/>
              </a:lnSpc>
            </a:pPr>
            <a:r>
              <a:rPr lang="en-US" sz="1600" dirty="0" smtClean="0">
                <a:solidFill>
                  <a:srgbClr val="FF0000"/>
                </a:solidFill>
              </a:rPr>
              <a:t>Each </a:t>
            </a:r>
            <a:r>
              <a:rPr lang="en-US" sz="1600" dirty="0">
                <a:solidFill>
                  <a:srgbClr val="FF0000"/>
                </a:solidFill>
              </a:rPr>
              <a:t>of these </a:t>
            </a:r>
            <a:r>
              <a:rPr lang="en-US" sz="1600" dirty="0" smtClean="0">
                <a:solidFill>
                  <a:srgbClr val="FF0000"/>
                </a:solidFill>
              </a:rPr>
              <a:t>forms </a:t>
            </a:r>
            <a:r>
              <a:rPr lang="en-US" sz="1600" dirty="0">
                <a:solidFill>
                  <a:srgbClr val="FF0000"/>
                </a:solidFill>
              </a:rPr>
              <a:t>can be identified by its characteristic X-ray diffraction pattern. </a:t>
            </a:r>
          </a:p>
          <a:p>
            <a:pPr algn="ctr">
              <a:lnSpc>
                <a:spcPct val="150000"/>
              </a:lnSpc>
            </a:pPr>
            <a:r>
              <a:rPr lang="en-US" sz="2000" b="1" dirty="0" smtClean="0">
                <a:solidFill>
                  <a:srgbClr val="FF0000"/>
                </a:solidFill>
              </a:rPr>
              <a:t>The </a:t>
            </a:r>
            <a:r>
              <a:rPr lang="en-US" sz="2000" b="1" dirty="0">
                <a:solidFill>
                  <a:srgbClr val="FF0000"/>
                </a:solidFill>
              </a:rPr>
              <a:t>relationships among the various allomorphs are shown </a:t>
            </a:r>
            <a:r>
              <a:rPr lang="en-US" sz="2000" b="1" dirty="0" smtClean="0">
                <a:solidFill>
                  <a:srgbClr val="FF0000"/>
                </a:solidFill>
              </a:rPr>
              <a:t>schematically</a:t>
            </a:r>
            <a:r>
              <a:rPr lang="en-US" sz="1600" b="1" dirty="0" smtClean="0">
                <a:solidFill>
                  <a:srgbClr val="FF0000"/>
                </a:solidFill>
              </a:rPr>
              <a:t> </a:t>
            </a:r>
            <a:endParaRPr lang="en-US" sz="1600" b="1" dirty="0">
              <a:solidFill>
                <a:srgbClr val="FF0000"/>
              </a:solidFill>
            </a:endParaRPr>
          </a:p>
          <a:p>
            <a:pPr algn="ctr"/>
            <a:r>
              <a:rPr lang="en-US" sz="1600" dirty="0">
                <a:solidFill>
                  <a:srgbClr val="FF0000"/>
                </a:solidFill>
              </a:rPr>
              <a:t> </a:t>
            </a:r>
            <a:endParaRPr lang="it-IT" sz="1600" dirty="0">
              <a:solidFill>
                <a:srgbClr val="FF0000"/>
              </a:solidFill>
            </a:endParaRPr>
          </a:p>
        </p:txBody>
      </p:sp>
      <p:grpSp>
        <p:nvGrpSpPr>
          <p:cNvPr id="5" name="Group 30"/>
          <p:cNvGrpSpPr>
            <a:grpSpLocks/>
          </p:cNvGrpSpPr>
          <p:nvPr/>
        </p:nvGrpSpPr>
        <p:grpSpPr bwMode="auto">
          <a:xfrm>
            <a:off x="8316913" y="5734050"/>
            <a:ext cx="647700" cy="903288"/>
            <a:chOff x="2501" y="2750"/>
            <a:chExt cx="833" cy="1114"/>
          </a:xfrm>
        </p:grpSpPr>
        <p:sp>
          <p:nvSpPr>
            <p:cNvPr id="6"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7" name="Object 32"/>
            <p:cNvGraphicFramePr>
              <a:graphicFrameLocks/>
            </p:cNvGraphicFramePr>
            <p:nvPr/>
          </p:nvGraphicFramePr>
          <p:xfrm>
            <a:off x="2561" y="2769"/>
            <a:ext cx="728" cy="1023"/>
          </p:xfrm>
          <a:graphic>
            <a:graphicData uri="http://schemas.openxmlformats.org/presentationml/2006/ole">
              <p:oleObj spid="_x0000_s109569" name="Paint Shop Pro Image" r:id="rId6" imgW="1761840" imgH="2228760" progId="">
                <p:embed/>
              </p:oleObj>
            </a:graphicData>
          </a:graphic>
        </p:graphicFrame>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22000">
              <a:srgbClr val="DDEBCF"/>
            </a:gs>
            <a:gs pos="50000">
              <a:srgbClr val="9CB86E"/>
            </a:gs>
            <a:gs pos="100000">
              <a:srgbClr val="156B13"/>
            </a:gs>
          </a:gsLst>
          <a:path path="shape">
            <a:fillToRect l="50000" t="50000" r="50000" b="50000"/>
          </a:path>
        </a:gradFill>
        <a:effectLst/>
      </p:bgPr>
    </p:bg>
    <p:spTree>
      <p:nvGrpSpPr>
        <p:cNvPr id="1" name=""/>
        <p:cNvGrpSpPr/>
        <p:nvPr/>
      </p:nvGrpSpPr>
      <p:grpSpPr>
        <a:xfrm>
          <a:off x="0" y="0"/>
          <a:ext cx="0" cy="0"/>
          <a:chOff x="0" y="0"/>
          <a:chExt cx="0" cy="0"/>
        </a:xfrm>
      </p:grpSpPr>
      <p:grpSp>
        <p:nvGrpSpPr>
          <p:cNvPr id="30" name="Gruppo 29"/>
          <p:cNvGrpSpPr/>
          <p:nvPr/>
        </p:nvGrpSpPr>
        <p:grpSpPr>
          <a:xfrm>
            <a:off x="5907550" y="0"/>
            <a:ext cx="3028950" cy="1228727"/>
            <a:chOff x="5895975" y="228600"/>
            <a:chExt cx="3028950" cy="1228727"/>
          </a:xfrm>
        </p:grpSpPr>
        <p:sp>
          <p:nvSpPr>
            <p:cNvPr id="4099" name="Rectangle 45"/>
            <p:cNvSpPr>
              <a:spLocks noChangeArrowheads="1"/>
            </p:cNvSpPr>
            <p:nvPr/>
          </p:nvSpPr>
          <p:spPr bwMode="auto">
            <a:xfrm>
              <a:off x="5895975" y="228600"/>
              <a:ext cx="3028950" cy="1152525"/>
            </a:xfrm>
            <a:prstGeom prst="rect">
              <a:avLst/>
            </a:prstGeom>
            <a:solidFill>
              <a:srgbClr val="FFFF99"/>
            </a:solidFill>
            <a:ln w="28575">
              <a:solidFill>
                <a:srgbClr val="0000CC"/>
              </a:solidFill>
              <a:miter lim="800000"/>
              <a:headEnd/>
              <a:tailEnd/>
            </a:ln>
          </p:spPr>
          <p:txBody>
            <a:bodyPr wrap="none" anchor="ctr"/>
            <a:lstStyle/>
            <a:p>
              <a:endParaRPr lang="it-IT"/>
            </a:p>
          </p:txBody>
        </p:sp>
        <p:grpSp>
          <p:nvGrpSpPr>
            <p:cNvPr id="4100" name="Group 44"/>
            <p:cNvGrpSpPr>
              <a:grpSpLocks/>
            </p:cNvGrpSpPr>
            <p:nvPr/>
          </p:nvGrpSpPr>
          <p:grpSpPr bwMode="auto">
            <a:xfrm>
              <a:off x="5989638" y="360364"/>
              <a:ext cx="2619375" cy="1096963"/>
              <a:chOff x="3773" y="221"/>
              <a:chExt cx="1650" cy="691"/>
            </a:xfrm>
          </p:grpSpPr>
          <p:graphicFrame>
            <p:nvGraphicFramePr>
              <p:cNvPr id="4098" name="Object 36"/>
              <p:cNvGraphicFramePr>
                <a:graphicFrameLocks noChangeAspect="1"/>
              </p:cNvGraphicFramePr>
              <p:nvPr/>
            </p:nvGraphicFramePr>
            <p:xfrm>
              <a:off x="3773" y="221"/>
              <a:ext cx="1650" cy="581"/>
            </p:xfrm>
            <a:graphic>
              <a:graphicData uri="http://schemas.openxmlformats.org/presentationml/2006/ole">
                <p:oleObj spid="_x0000_s4098" name="ISIS/Draw Sketch" r:id="rId4" imgW="3019320" imgH="1304640" progId="ISISServer">
                  <p:embed/>
                </p:oleObj>
              </a:graphicData>
            </a:graphic>
          </p:graphicFrame>
          <p:sp>
            <p:nvSpPr>
              <p:cNvPr id="4119" name="Text Box 37"/>
              <p:cNvSpPr txBox="1">
                <a:spLocks noChangeArrowheads="1"/>
              </p:cNvSpPr>
              <p:nvPr/>
            </p:nvSpPr>
            <p:spPr bwMode="auto">
              <a:xfrm>
                <a:off x="4964" y="687"/>
                <a:ext cx="253" cy="192"/>
              </a:xfrm>
              <a:prstGeom prst="rect">
                <a:avLst/>
              </a:prstGeom>
              <a:noFill/>
              <a:ln w="9525">
                <a:noFill/>
                <a:miter lim="800000"/>
                <a:headEnd/>
                <a:tailEnd/>
              </a:ln>
            </p:spPr>
            <p:txBody>
              <a:bodyPr wrap="none">
                <a:spAutoFit/>
              </a:bodyPr>
              <a:lstStyle/>
              <a:p>
                <a:r>
                  <a:rPr lang="en-US" sz="1400" b="1" dirty="0">
                    <a:solidFill>
                      <a:srgbClr val="FF0000"/>
                    </a:solidFill>
                    <a:latin typeface="Comic Sans MS" pitchFamily="66" charset="0"/>
                  </a:rPr>
                  <a:t>C1</a:t>
                </a:r>
              </a:p>
            </p:txBody>
          </p:sp>
          <p:sp>
            <p:nvSpPr>
              <p:cNvPr id="4120" name="Rectangle 38"/>
              <p:cNvSpPr>
                <a:spLocks noChangeArrowheads="1"/>
              </p:cNvSpPr>
              <p:nvPr/>
            </p:nvSpPr>
            <p:spPr bwMode="auto">
              <a:xfrm>
                <a:off x="4079" y="720"/>
                <a:ext cx="253" cy="192"/>
              </a:xfrm>
              <a:prstGeom prst="rect">
                <a:avLst/>
              </a:prstGeom>
              <a:noFill/>
              <a:ln w="9525">
                <a:noFill/>
                <a:miter lim="800000"/>
                <a:headEnd/>
                <a:tailEnd/>
              </a:ln>
            </p:spPr>
            <p:txBody>
              <a:bodyPr wrap="none">
                <a:spAutoFit/>
              </a:bodyPr>
              <a:lstStyle/>
              <a:p>
                <a:r>
                  <a:rPr lang="en-US" sz="1400" b="1">
                    <a:solidFill>
                      <a:srgbClr val="FF0000"/>
                    </a:solidFill>
                    <a:latin typeface="Comic Sans MS" pitchFamily="66" charset="0"/>
                  </a:rPr>
                  <a:t>C3</a:t>
                </a:r>
              </a:p>
            </p:txBody>
          </p:sp>
          <p:sp>
            <p:nvSpPr>
              <p:cNvPr id="4121" name="Rectangle 39"/>
              <p:cNvSpPr>
                <a:spLocks noChangeArrowheads="1"/>
              </p:cNvSpPr>
              <p:nvPr/>
            </p:nvSpPr>
            <p:spPr bwMode="auto">
              <a:xfrm>
                <a:off x="4627" y="424"/>
                <a:ext cx="253" cy="192"/>
              </a:xfrm>
              <a:prstGeom prst="rect">
                <a:avLst/>
              </a:prstGeom>
              <a:noFill/>
              <a:ln w="9525">
                <a:noFill/>
                <a:miter lim="800000"/>
                <a:headEnd/>
                <a:tailEnd/>
              </a:ln>
            </p:spPr>
            <p:txBody>
              <a:bodyPr wrap="none">
                <a:spAutoFit/>
              </a:bodyPr>
              <a:lstStyle/>
              <a:p>
                <a:r>
                  <a:rPr lang="en-US" sz="1400" b="1">
                    <a:solidFill>
                      <a:srgbClr val="FF0000"/>
                    </a:solidFill>
                    <a:latin typeface="Comic Sans MS" pitchFamily="66" charset="0"/>
                  </a:rPr>
                  <a:t>C2</a:t>
                </a:r>
              </a:p>
            </p:txBody>
          </p:sp>
          <p:sp>
            <p:nvSpPr>
              <p:cNvPr id="4122" name="Rectangle 40"/>
              <p:cNvSpPr>
                <a:spLocks noChangeArrowheads="1"/>
              </p:cNvSpPr>
              <p:nvPr/>
            </p:nvSpPr>
            <p:spPr bwMode="auto">
              <a:xfrm>
                <a:off x="3795" y="411"/>
                <a:ext cx="309" cy="192"/>
              </a:xfrm>
              <a:prstGeom prst="rect">
                <a:avLst/>
              </a:prstGeom>
              <a:noFill/>
              <a:ln w="9525">
                <a:noFill/>
                <a:miter lim="800000"/>
                <a:headEnd/>
                <a:tailEnd/>
              </a:ln>
            </p:spPr>
            <p:txBody>
              <a:bodyPr>
                <a:spAutoFit/>
              </a:bodyPr>
              <a:lstStyle/>
              <a:p>
                <a:r>
                  <a:rPr lang="en-US" sz="1400" b="1">
                    <a:solidFill>
                      <a:srgbClr val="FF0000"/>
                    </a:solidFill>
                    <a:latin typeface="Comic Sans MS" pitchFamily="66" charset="0"/>
                  </a:rPr>
                  <a:t>C4</a:t>
                </a:r>
              </a:p>
            </p:txBody>
          </p:sp>
          <p:sp>
            <p:nvSpPr>
              <p:cNvPr id="4123" name="Rectangle 41"/>
              <p:cNvSpPr>
                <a:spLocks noChangeArrowheads="1"/>
              </p:cNvSpPr>
              <p:nvPr/>
            </p:nvSpPr>
            <p:spPr bwMode="auto">
              <a:xfrm>
                <a:off x="4309" y="440"/>
                <a:ext cx="253" cy="192"/>
              </a:xfrm>
              <a:prstGeom prst="rect">
                <a:avLst/>
              </a:prstGeom>
              <a:noFill/>
              <a:ln w="9525">
                <a:noFill/>
                <a:miter lim="800000"/>
                <a:headEnd/>
                <a:tailEnd/>
              </a:ln>
            </p:spPr>
            <p:txBody>
              <a:bodyPr wrap="none">
                <a:spAutoFit/>
              </a:bodyPr>
              <a:lstStyle/>
              <a:p>
                <a:r>
                  <a:rPr lang="en-US" sz="1400" b="1">
                    <a:solidFill>
                      <a:srgbClr val="FF0000"/>
                    </a:solidFill>
                    <a:latin typeface="Comic Sans MS" pitchFamily="66" charset="0"/>
                  </a:rPr>
                  <a:t>C5</a:t>
                </a:r>
              </a:p>
            </p:txBody>
          </p:sp>
          <p:sp>
            <p:nvSpPr>
              <p:cNvPr id="4124" name="Rectangle 42"/>
              <p:cNvSpPr>
                <a:spLocks noChangeArrowheads="1"/>
              </p:cNvSpPr>
              <p:nvPr/>
            </p:nvSpPr>
            <p:spPr bwMode="auto">
              <a:xfrm>
                <a:off x="4040" y="285"/>
                <a:ext cx="253" cy="192"/>
              </a:xfrm>
              <a:prstGeom prst="rect">
                <a:avLst/>
              </a:prstGeom>
              <a:noFill/>
              <a:ln w="9525">
                <a:noFill/>
                <a:miter lim="800000"/>
                <a:headEnd/>
                <a:tailEnd/>
              </a:ln>
            </p:spPr>
            <p:txBody>
              <a:bodyPr wrap="none">
                <a:spAutoFit/>
              </a:bodyPr>
              <a:lstStyle/>
              <a:p>
                <a:r>
                  <a:rPr lang="en-US" sz="1400" b="1">
                    <a:solidFill>
                      <a:srgbClr val="FF0000"/>
                    </a:solidFill>
                    <a:latin typeface="Comic Sans MS" pitchFamily="66" charset="0"/>
                  </a:rPr>
                  <a:t>C6</a:t>
                </a:r>
              </a:p>
            </p:txBody>
          </p:sp>
        </p:grpSp>
      </p:grpSp>
      <p:sp>
        <p:nvSpPr>
          <p:cNvPr id="4101" name="Text Box 9"/>
          <p:cNvSpPr txBox="1">
            <a:spLocks noChangeArrowheads="1"/>
          </p:cNvSpPr>
          <p:nvPr/>
        </p:nvSpPr>
        <p:spPr bwMode="auto">
          <a:xfrm>
            <a:off x="238125" y="246063"/>
            <a:ext cx="3638550" cy="457200"/>
          </a:xfrm>
          <a:prstGeom prst="rect">
            <a:avLst/>
          </a:prstGeom>
          <a:noFill/>
          <a:ln w="9525">
            <a:noFill/>
            <a:miter lim="800000"/>
            <a:headEnd/>
            <a:tailEnd/>
          </a:ln>
        </p:spPr>
        <p:txBody>
          <a:bodyPr wrap="none">
            <a:spAutoFit/>
          </a:bodyPr>
          <a:lstStyle/>
          <a:p>
            <a:r>
              <a:rPr lang="en-US" sz="2400" b="1" baseline="30000">
                <a:solidFill>
                  <a:srgbClr val="FFFF00"/>
                </a:solidFill>
                <a:latin typeface="Comic Sans MS" pitchFamily="66" charset="0"/>
              </a:rPr>
              <a:t>13</a:t>
            </a:r>
            <a:r>
              <a:rPr lang="en-US" sz="2400" b="1">
                <a:solidFill>
                  <a:srgbClr val="FFFF00"/>
                </a:solidFill>
                <a:latin typeface="Comic Sans MS" pitchFamily="66" charset="0"/>
              </a:rPr>
              <a:t>C CP-MAS cellulosa I</a:t>
            </a:r>
          </a:p>
        </p:txBody>
      </p:sp>
      <p:sp>
        <p:nvSpPr>
          <p:cNvPr id="4102" name="Rectangle 22"/>
          <p:cNvSpPr>
            <a:spLocks noChangeArrowheads="1"/>
          </p:cNvSpPr>
          <p:nvPr/>
        </p:nvSpPr>
        <p:spPr bwMode="auto">
          <a:xfrm>
            <a:off x="552450" y="1371600"/>
            <a:ext cx="7261225" cy="5127625"/>
          </a:xfrm>
          <a:prstGeom prst="rect">
            <a:avLst/>
          </a:prstGeom>
          <a:solidFill>
            <a:schemeClr val="bg1"/>
          </a:solidFill>
          <a:ln w="9525">
            <a:noFill/>
            <a:miter lim="800000"/>
            <a:headEnd/>
            <a:tailEnd/>
          </a:ln>
        </p:spPr>
        <p:txBody>
          <a:bodyPr wrap="none" anchor="ctr"/>
          <a:lstStyle/>
          <a:p>
            <a:endParaRPr lang="it-IT"/>
          </a:p>
        </p:txBody>
      </p:sp>
      <p:pic>
        <p:nvPicPr>
          <p:cNvPr id="4103" name="Picture 17"/>
          <p:cNvPicPr>
            <a:picLocks noChangeAspect="1" noChangeArrowheads="1"/>
          </p:cNvPicPr>
          <p:nvPr/>
        </p:nvPicPr>
        <p:blipFill>
          <a:blip r:embed="rId5"/>
          <a:srcRect/>
          <a:stretch>
            <a:fillRect/>
          </a:stretch>
        </p:blipFill>
        <p:spPr bwMode="auto">
          <a:xfrm>
            <a:off x="592138" y="1485900"/>
            <a:ext cx="6251575" cy="5021263"/>
          </a:xfrm>
          <a:prstGeom prst="rect">
            <a:avLst/>
          </a:prstGeom>
          <a:noFill/>
          <a:ln w="9525">
            <a:noFill/>
            <a:miter lim="800000"/>
            <a:headEnd/>
            <a:tailEnd/>
          </a:ln>
        </p:spPr>
      </p:pic>
      <p:sp>
        <p:nvSpPr>
          <p:cNvPr id="4104" name="Text Box 10"/>
          <p:cNvSpPr txBox="1">
            <a:spLocks noChangeArrowheads="1"/>
          </p:cNvSpPr>
          <p:nvPr/>
        </p:nvSpPr>
        <p:spPr bwMode="auto">
          <a:xfrm>
            <a:off x="5784850" y="2411413"/>
            <a:ext cx="925513" cy="304800"/>
          </a:xfrm>
          <a:prstGeom prst="rect">
            <a:avLst/>
          </a:prstGeom>
          <a:solidFill>
            <a:schemeClr val="bg1"/>
          </a:solidFill>
          <a:ln w="9525">
            <a:noFill/>
            <a:miter lim="800000"/>
            <a:headEnd/>
            <a:tailEnd/>
          </a:ln>
        </p:spPr>
        <p:txBody>
          <a:bodyPr>
            <a:spAutoFit/>
          </a:bodyPr>
          <a:lstStyle/>
          <a:p>
            <a:pPr>
              <a:spcBef>
                <a:spcPct val="50000"/>
              </a:spcBef>
            </a:pPr>
            <a:r>
              <a:rPr lang="en-US" sz="1400" b="1">
                <a:solidFill>
                  <a:srgbClr val="FF0000"/>
                </a:solidFill>
                <a:latin typeface="Comic Sans MS" pitchFamily="66" charset="0"/>
              </a:rPr>
              <a:t>Ramie</a:t>
            </a:r>
          </a:p>
        </p:txBody>
      </p:sp>
      <p:sp>
        <p:nvSpPr>
          <p:cNvPr id="4105" name="Rectangle 11"/>
          <p:cNvSpPr>
            <a:spLocks noChangeArrowheads="1"/>
          </p:cNvSpPr>
          <p:nvPr/>
        </p:nvSpPr>
        <p:spPr bwMode="auto">
          <a:xfrm>
            <a:off x="5799138" y="2998788"/>
            <a:ext cx="758825" cy="304800"/>
          </a:xfrm>
          <a:prstGeom prst="rect">
            <a:avLst/>
          </a:prstGeom>
          <a:solidFill>
            <a:schemeClr val="bg1"/>
          </a:solidFill>
          <a:ln w="9525">
            <a:noFill/>
            <a:miter lim="800000"/>
            <a:headEnd/>
            <a:tailEnd/>
          </a:ln>
        </p:spPr>
        <p:txBody>
          <a:bodyPr wrap="none">
            <a:spAutoFit/>
          </a:bodyPr>
          <a:lstStyle/>
          <a:p>
            <a:r>
              <a:rPr lang="en-US" sz="1400" b="1">
                <a:solidFill>
                  <a:srgbClr val="FF0000"/>
                </a:solidFill>
                <a:latin typeface="Comic Sans MS" pitchFamily="66" charset="0"/>
              </a:rPr>
              <a:t>Cotone</a:t>
            </a:r>
          </a:p>
        </p:txBody>
      </p:sp>
      <p:sp>
        <p:nvSpPr>
          <p:cNvPr id="4106" name="Rectangle 13"/>
          <p:cNvSpPr>
            <a:spLocks noChangeArrowheads="1"/>
          </p:cNvSpPr>
          <p:nvPr/>
        </p:nvSpPr>
        <p:spPr bwMode="auto">
          <a:xfrm>
            <a:off x="5794375" y="3546475"/>
            <a:ext cx="515938" cy="304800"/>
          </a:xfrm>
          <a:prstGeom prst="rect">
            <a:avLst/>
          </a:prstGeom>
          <a:solidFill>
            <a:schemeClr val="bg1"/>
          </a:solidFill>
          <a:ln w="9525">
            <a:noFill/>
            <a:miter lim="800000"/>
            <a:headEnd/>
            <a:tailEnd/>
          </a:ln>
        </p:spPr>
        <p:txBody>
          <a:bodyPr wrap="none">
            <a:spAutoFit/>
          </a:bodyPr>
          <a:lstStyle/>
          <a:p>
            <a:r>
              <a:rPr lang="en-US" sz="1400" b="1">
                <a:solidFill>
                  <a:srgbClr val="FF0000"/>
                </a:solidFill>
                <a:latin typeface="Comic Sans MS" pitchFamily="66" charset="0"/>
              </a:rPr>
              <a:t>Pino</a:t>
            </a:r>
          </a:p>
        </p:txBody>
      </p:sp>
      <p:sp>
        <p:nvSpPr>
          <p:cNvPr id="4107" name="Rectangle 14"/>
          <p:cNvSpPr>
            <a:spLocks noChangeArrowheads="1"/>
          </p:cNvSpPr>
          <p:nvPr/>
        </p:nvSpPr>
        <p:spPr bwMode="auto">
          <a:xfrm>
            <a:off x="5730875" y="4119563"/>
            <a:ext cx="1879600" cy="304800"/>
          </a:xfrm>
          <a:prstGeom prst="rect">
            <a:avLst/>
          </a:prstGeom>
          <a:solidFill>
            <a:schemeClr val="bg1"/>
          </a:solidFill>
          <a:ln w="9525">
            <a:noFill/>
            <a:miter lim="800000"/>
            <a:headEnd/>
            <a:tailEnd/>
          </a:ln>
        </p:spPr>
        <p:txBody>
          <a:bodyPr wrap="none">
            <a:spAutoFit/>
          </a:bodyPr>
          <a:lstStyle/>
          <a:p>
            <a:r>
              <a:rPr lang="en-US" sz="1400" b="1">
                <a:solidFill>
                  <a:srgbClr val="FF0000"/>
                </a:solidFill>
                <a:latin typeface="Comic Sans MS" pitchFamily="66" charset="0"/>
              </a:rPr>
              <a:t>Cellulosa rigenerata</a:t>
            </a:r>
          </a:p>
        </p:txBody>
      </p:sp>
      <p:sp>
        <p:nvSpPr>
          <p:cNvPr id="4108" name="Rectangle 20"/>
          <p:cNvSpPr>
            <a:spLocks noChangeArrowheads="1"/>
          </p:cNvSpPr>
          <p:nvPr/>
        </p:nvSpPr>
        <p:spPr bwMode="auto">
          <a:xfrm>
            <a:off x="5895975" y="4837113"/>
            <a:ext cx="1312863" cy="366712"/>
          </a:xfrm>
          <a:prstGeom prst="rect">
            <a:avLst/>
          </a:prstGeom>
          <a:solidFill>
            <a:schemeClr val="bg1"/>
          </a:solidFill>
          <a:ln w="9525">
            <a:noFill/>
            <a:miter lim="800000"/>
            <a:headEnd/>
            <a:tailEnd/>
          </a:ln>
        </p:spPr>
        <p:txBody>
          <a:bodyPr wrap="none">
            <a:spAutoFit/>
          </a:bodyPr>
          <a:lstStyle/>
          <a:p>
            <a:r>
              <a:rPr lang="en-US" sz="1400" b="1">
                <a:solidFill>
                  <a:srgbClr val="FF0000"/>
                </a:solidFill>
                <a:latin typeface="Comic Sans MS" pitchFamily="66" charset="0"/>
              </a:rPr>
              <a:t>Acetobacter</a:t>
            </a:r>
            <a:r>
              <a:rPr lang="en-US" b="1">
                <a:solidFill>
                  <a:srgbClr val="FF0000"/>
                </a:solidFill>
              </a:rPr>
              <a:t> </a:t>
            </a:r>
          </a:p>
        </p:txBody>
      </p:sp>
      <p:sp>
        <p:nvSpPr>
          <p:cNvPr id="4109" name="Rectangle 21"/>
          <p:cNvSpPr>
            <a:spLocks noChangeArrowheads="1"/>
          </p:cNvSpPr>
          <p:nvPr/>
        </p:nvSpPr>
        <p:spPr bwMode="auto">
          <a:xfrm>
            <a:off x="5832475" y="5573713"/>
            <a:ext cx="787400" cy="304800"/>
          </a:xfrm>
          <a:prstGeom prst="rect">
            <a:avLst/>
          </a:prstGeom>
          <a:solidFill>
            <a:schemeClr val="bg1"/>
          </a:solidFill>
          <a:ln w="9525">
            <a:noFill/>
            <a:miter lim="800000"/>
            <a:headEnd/>
            <a:tailEnd/>
          </a:ln>
        </p:spPr>
        <p:txBody>
          <a:bodyPr wrap="none">
            <a:spAutoFit/>
          </a:bodyPr>
          <a:lstStyle/>
          <a:p>
            <a:r>
              <a:rPr lang="en-US" sz="1400" b="1">
                <a:solidFill>
                  <a:srgbClr val="FF0000"/>
                </a:solidFill>
                <a:latin typeface="Comic Sans MS" pitchFamily="66" charset="0"/>
              </a:rPr>
              <a:t>Valonia</a:t>
            </a:r>
          </a:p>
        </p:txBody>
      </p:sp>
      <p:sp>
        <p:nvSpPr>
          <p:cNvPr id="4110" name="Rectangle 23"/>
          <p:cNvSpPr>
            <a:spLocks noChangeArrowheads="1"/>
          </p:cNvSpPr>
          <p:nvPr/>
        </p:nvSpPr>
        <p:spPr bwMode="auto">
          <a:xfrm>
            <a:off x="1817688" y="2003425"/>
            <a:ext cx="530225" cy="4062413"/>
          </a:xfrm>
          <a:prstGeom prst="rect">
            <a:avLst/>
          </a:prstGeom>
          <a:noFill/>
          <a:ln w="31750">
            <a:solidFill>
              <a:schemeClr val="accent2"/>
            </a:solidFill>
            <a:miter lim="800000"/>
            <a:headEnd/>
            <a:tailEnd/>
          </a:ln>
        </p:spPr>
        <p:txBody>
          <a:bodyPr wrap="none" anchor="ctr"/>
          <a:lstStyle/>
          <a:p>
            <a:endParaRPr lang="it-IT"/>
          </a:p>
        </p:txBody>
      </p:sp>
      <p:sp>
        <p:nvSpPr>
          <p:cNvPr id="4111" name="Text Box 25"/>
          <p:cNvSpPr txBox="1">
            <a:spLocks noChangeArrowheads="1"/>
          </p:cNvSpPr>
          <p:nvPr/>
        </p:nvSpPr>
        <p:spPr bwMode="auto">
          <a:xfrm>
            <a:off x="1368425" y="1971675"/>
            <a:ext cx="465138" cy="366713"/>
          </a:xfrm>
          <a:prstGeom prst="rect">
            <a:avLst/>
          </a:prstGeom>
          <a:noFill/>
          <a:ln w="9525">
            <a:noFill/>
            <a:miter lim="800000"/>
            <a:headEnd/>
            <a:tailEnd/>
          </a:ln>
        </p:spPr>
        <p:txBody>
          <a:bodyPr wrap="none">
            <a:spAutoFit/>
          </a:bodyPr>
          <a:lstStyle/>
          <a:p>
            <a:r>
              <a:rPr lang="en-US" b="1">
                <a:solidFill>
                  <a:srgbClr val="006600"/>
                </a:solidFill>
                <a:latin typeface="Comic Sans MS" pitchFamily="66" charset="0"/>
              </a:rPr>
              <a:t>C1</a:t>
            </a:r>
          </a:p>
        </p:txBody>
      </p:sp>
      <p:sp>
        <p:nvSpPr>
          <p:cNvPr id="4112" name="Rectangle 27"/>
          <p:cNvSpPr>
            <a:spLocks noChangeArrowheads="1"/>
          </p:cNvSpPr>
          <p:nvPr/>
        </p:nvSpPr>
        <p:spPr bwMode="auto">
          <a:xfrm>
            <a:off x="3151188" y="1939925"/>
            <a:ext cx="885825" cy="4062413"/>
          </a:xfrm>
          <a:prstGeom prst="rect">
            <a:avLst/>
          </a:prstGeom>
          <a:noFill/>
          <a:ln w="31750">
            <a:solidFill>
              <a:schemeClr val="accent2"/>
            </a:solidFill>
            <a:miter lim="800000"/>
            <a:headEnd/>
            <a:tailEnd/>
          </a:ln>
        </p:spPr>
        <p:txBody>
          <a:bodyPr wrap="none" anchor="ctr"/>
          <a:lstStyle/>
          <a:p>
            <a:endParaRPr lang="it-IT"/>
          </a:p>
        </p:txBody>
      </p:sp>
      <p:sp>
        <p:nvSpPr>
          <p:cNvPr id="4113" name="Rectangle 28"/>
          <p:cNvSpPr>
            <a:spLocks noChangeArrowheads="1"/>
          </p:cNvSpPr>
          <p:nvPr/>
        </p:nvSpPr>
        <p:spPr bwMode="auto">
          <a:xfrm>
            <a:off x="4954588" y="1952625"/>
            <a:ext cx="784225" cy="4062413"/>
          </a:xfrm>
          <a:prstGeom prst="rect">
            <a:avLst/>
          </a:prstGeom>
          <a:noFill/>
          <a:ln w="31750">
            <a:solidFill>
              <a:schemeClr val="accent2"/>
            </a:solidFill>
            <a:miter lim="800000"/>
            <a:headEnd/>
            <a:tailEnd/>
          </a:ln>
        </p:spPr>
        <p:txBody>
          <a:bodyPr wrap="none" anchor="ctr"/>
          <a:lstStyle/>
          <a:p>
            <a:endParaRPr lang="it-IT"/>
          </a:p>
        </p:txBody>
      </p:sp>
      <p:sp>
        <p:nvSpPr>
          <p:cNvPr id="4114" name="Rectangle 29"/>
          <p:cNvSpPr>
            <a:spLocks noChangeArrowheads="1"/>
          </p:cNvSpPr>
          <p:nvPr/>
        </p:nvSpPr>
        <p:spPr bwMode="auto">
          <a:xfrm>
            <a:off x="2735263" y="1989138"/>
            <a:ext cx="465137" cy="366712"/>
          </a:xfrm>
          <a:prstGeom prst="rect">
            <a:avLst/>
          </a:prstGeom>
          <a:noFill/>
          <a:ln w="9525">
            <a:noFill/>
            <a:miter lim="800000"/>
            <a:headEnd/>
            <a:tailEnd/>
          </a:ln>
        </p:spPr>
        <p:txBody>
          <a:bodyPr wrap="none">
            <a:spAutoFit/>
          </a:bodyPr>
          <a:lstStyle/>
          <a:p>
            <a:r>
              <a:rPr lang="en-US" b="1">
                <a:solidFill>
                  <a:srgbClr val="006600"/>
                </a:solidFill>
                <a:latin typeface="Comic Sans MS" pitchFamily="66" charset="0"/>
              </a:rPr>
              <a:t>C4</a:t>
            </a:r>
          </a:p>
        </p:txBody>
      </p:sp>
      <p:sp>
        <p:nvSpPr>
          <p:cNvPr id="4115" name="Rectangle 30"/>
          <p:cNvSpPr>
            <a:spLocks noChangeArrowheads="1"/>
          </p:cNvSpPr>
          <p:nvPr/>
        </p:nvSpPr>
        <p:spPr bwMode="auto">
          <a:xfrm>
            <a:off x="1473200" y="1549400"/>
            <a:ext cx="1714500" cy="368300"/>
          </a:xfrm>
          <a:prstGeom prst="rect">
            <a:avLst/>
          </a:prstGeom>
          <a:solidFill>
            <a:schemeClr val="bg1"/>
          </a:solidFill>
          <a:ln w="9525">
            <a:solidFill>
              <a:schemeClr val="bg1"/>
            </a:solidFill>
            <a:miter lim="800000"/>
            <a:headEnd/>
            <a:tailEnd/>
          </a:ln>
        </p:spPr>
        <p:txBody>
          <a:bodyPr wrap="none" anchor="ctr"/>
          <a:lstStyle/>
          <a:p>
            <a:endParaRPr lang="it-IT"/>
          </a:p>
        </p:txBody>
      </p:sp>
      <p:sp>
        <p:nvSpPr>
          <p:cNvPr id="4116" name="Rectangle 31"/>
          <p:cNvSpPr>
            <a:spLocks noChangeArrowheads="1"/>
          </p:cNvSpPr>
          <p:nvPr/>
        </p:nvSpPr>
        <p:spPr bwMode="auto">
          <a:xfrm>
            <a:off x="5789613" y="1912938"/>
            <a:ext cx="465137" cy="366712"/>
          </a:xfrm>
          <a:prstGeom prst="rect">
            <a:avLst/>
          </a:prstGeom>
          <a:noFill/>
          <a:ln w="9525">
            <a:noFill/>
            <a:miter lim="800000"/>
            <a:headEnd/>
            <a:tailEnd/>
          </a:ln>
        </p:spPr>
        <p:txBody>
          <a:bodyPr wrap="none">
            <a:spAutoFit/>
          </a:bodyPr>
          <a:lstStyle/>
          <a:p>
            <a:r>
              <a:rPr lang="en-US" b="1">
                <a:solidFill>
                  <a:srgbClr val="006600"/>
                </a:solidFill>
                <a:latin typeface="Comic Sans MS" pitchFamily="66" charset="0"/>
              </a:rPr>
              <a:t>C6</a:t>
            </a:r>
          </a:p>
        </p:txBody>
      </p:sp>
      <p:sp>
        <p:nvSpPr>
          <p:cNvPr id="4117" name="Rectangle 33"/>
          <p:cNvSpPr>
            <a:spLocks noChangeArrowheads="1"/>
          </p:cNvSpPr>
          <p:nvPr/>
        </p:nvSpPr>
        <p:spPr bwMode="auto">
          <a:xfrm>
            <a:off x="165100" y="6553200"/>
            <a:ext cx="8004175" cy="304800"/>
          </a:xfrm>
          <a:prstGeom prst="rect">
            <a:avLst/>
          </a:prstGeom>
          <a:noFill/>
          <a:ln w="9525">
            <a:noFill/>
            <a:miter lim="800000"/>
            <a:headEnd/>
            <a:tailEnd/>
          </a:ln>
        </p:spPr>
        <p:txBody>
          <a:bodyPr wrap="none" anchor="ctr">
            <a:spAutoFit/>
          </a:bodyPr>
          <a:lstStyle/>
          <a:p>
            <a:pPr algn="just"/>
            <a:r>
              <a:rPr lang="en-US" sz="1400" b="1" i="1">
                <a:solidFill>
                  <a:srgbClr val="FF0000"/>
                </a:solidFill>
                <a:latin typeface="Comic Sans MS" pitchFamily="66" charset="0"/>
              </a:rPr>
              <a:t>R.H. Atalla, D.L. VanderHart, Solid State Nuclear Magnetic Resonance 15, 1-19 (1984)</a:t>
            </a:r>
          </a:p>
        </p:txBody>
      </p:sp>
      <p:sp>
        <p:nvSpPr>
          <p:cNvPr id="4118" name="Text Box 43"/>
          <p:cNvSpPr txBox="1">
            <a:spLocks noChangeArrowheads="1"/>
          </p:cNvSpPr>
          <p:nvPr/>
        </p:nvSpPr>
        <p:spPr bwMode="auto">
          <a:xfrm>
            <a:off x="4003675" y="1412875"/>
            <a:ext cx="1223963" cy="366713"/>
          </a:xfrm>
          <a:prstGeom prst="rect">
            <a:avLst/>
          </a:prstGeom>
          <a:noFill/>
          <a:ln w="9525">
            <a:noFill/>
            <a:miter lim="800000"/>
            <a:headEnd/>
            <a:tailEnd/>
          </a:ln>
        </p:spPr>
        <p:txBody>
          <a:bodyPr wrap="none">
            <a:spAutoFit/>
          </a:bodyPr>
          <a:lstStyle/>
          <a:p>
            <a:r>
              <a:rPr lang="en-US" b="1">
                <a:solidFill>
                  <a:srgbClr val="006600"/>
                </a:solidFill>
                <a:latin typeface="Comic Sans MS" pitchFamily="66" charset="0"/>
              </a:rPr>
              <a:t>C2,C3,C5</a:t>
            </a:r>
          </a:p>
        </p:txBody>
      </p:sp>
      <p:grpSp>
        <p:nvGrpSpPr>
          <p:cNvPr id="31" name="Group 30"/>
          <p:cNvGrpSpPr>
            <a:grpSpLocks/>
          </p:cNvGrpSpPr>
          <p:nvPr/>
        </p:nvGrpSpPr>
        <p:grpSpPr bwMode="auto">
          <a:xfrm>
            <a:off x="8316913" y="5734050"/>
            <a:ext cx="647700" cy="903288"/>
            <a:chOff x="2501" y="2750"/>
            <a:chExt cx="833" cy="1114"/>
          </a:xfrm>
        </p:grpSpPr>
        <p:sp>
          <p:nvSpPr>
            <p:cNvPr id="32"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33" name="Object 32"/>
            <p:cNvGraphicFramePr>
              <a:graphicFrameLocks/>
            </p:cNvGraphicFramePr>
            <p:nvPr/>
          </p:nvGraphicFramePr>
          <p:xfrm>
            <a:off x="2561" y="2769"/>
            <a:ext cx="728" cy="1023"/>
          </p:xfrm>
          <a:graphic>
            <a:graphicData uri="http://schemas.openxmlformats.org/presentationml/2006/ole">
              <p:oleObj spid="_x0000_s4099" name="Paint Shop Pro Image" r:id="rId6" imgW="1761840" imgH="2228760" progId="">
                <p:embed/>
              </p:oleObj>
            </a:graphicData>
          </a:graphic>
        </p:graphicFrame>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52000">
              <a:srgbClr val="000000"/>
            </a:gs>
            <a:gs pos="20000">
              <a:srgbClr val="000040"/>
            </a:gs>
            <a:gs pos="50000">
              <a:srgbClr val="400040"/>
            </a:gs>
            <a:gs pos="75000">
              <a:srgbClr val="8F0040"/>
            </a:gs>
            <a:gs pos="89999">
              <a:srgbClr val="F27300"/>
            </a:gs>
            <a:gs pos="100000">
              <a:srgbClr val="FFBF00"/>
            </a:gs>
          </a:gsLst>
          <a:lin ang="12000000" scaled="0"/>
        </a:gradFill>
        <a:effectLst/>
      </p:bgPr>
    </p:bg>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447675" y="271463"/>
            <a:ext cx="6381750" cy="2470150"/>
          </a:xfrm>
          <a:prstGeom prst="rect">
            <a:avLst/>
          </a:prstGeom>
          <a:noFill/>
          <a:ln w="9525">
            <a:noFill/>
            <a:miter lim="800000"/>
            <a:headEnd/>
            <a:tailEnd/>
          </a:ln>
        </p:spPr>
        <p:txBody>
          <a:bodyPr wrap="none">
            <a:spAutoFit/>
          </a:bodyPr>
          <a:lstStyle/>
          <a:p>
            <a:r>
              <a:rPr lang="it-IT" sz="2400" b="1" baseline="30000">
                <a:solidFill>
                  <a:srgbClr val="FFFF00"/>
                </a:solidFill>
                <a:latin typeface="Comic Sans MS" pitchFamily="66" charset="0"/>
              </a:rPr>
              <a:t>			13</a:t>
            </a:r>
            <a:r>
              <a:rPr lang="it-IT" sz="2400" b="1">
                <a:solidFill>
                  <a:srgbClr val="FFFF00"/>
                </a:solidFill>
                <a:latin typeface="Comic Sans MS" pitchFamily="66" charset="0"/>
              </a:rPr>
              <a:t>C CP-MAS cellulosa I</a:t>
            </a:r>
          </a:p>
          <a:p>
            <a:endParaRPr lang="it-IT" sz="2400" b="1">
              <a:solidFill>
                <a:srgbClr val="FFFF00"/>
              </a:solidFill>
              <a:latin typeface="Comic Sans MS" pitchFamily="66" charset="0"/>
            </a:endParaRPr>
          </a:p>
          <a:p>
            <a:pPr>
              <a:lnSpc>
                <a:spcPct val="150000"/>
              </a:lnSpc>
              <a:buFontTx/>
              <a:buChar char="•"/>
            </a:pPr>
            <a:r>
              <a:rPr lang="it-IT" sz="2400" b="1">
                <a:solidFill>
                  <a:srgbClr val="FFFF00"/>
                </a:solidFill>
                <a:latin typeface="Comic Sans MS" pitchFamily="66" charset="0"/>
              </a:rPr>
              <a:t> </a:t>
            </a:r>
            <a:r>
              <a:rPr lang="it-IT" b="1">
                <a:solidFill>
                  <a:srgbClr val="FFFF00"/>
                </a:solidFill>
                <a:latin typeface="Comic Sans MS" pitchFamily="66" charset="0"/>
              </a:rPr>
              <a:t>differenti profili C1, C4 e C6 sharp</a:t>
            </a:r>
          </a:p>
          <a:p>
            <a:pPr>
              <a:lnSpc>
                <a:spcPct val="150000"/>
              </a:lnSpc>
              <a:buFontTx/>
              <a:buChar char="•"/>
            </a:pPr>
            <a:r>
              <a:rPr lang="it-IT" b="1">
                <a:solidFill>
                  <a:srgbClr val="FFFF00"/>
                </a:solidFill>
                <a:latin typeface="Comic Sans MS" pitchFamily="66" charset="0"/>
              </a:rPr>
              <a:t> diversa intensità segnali broad</a:t>
            </a:r>
          </a:p>
          <a:p>
            <a:pPr>
              <a:lnSpc>
                <a:spcPct val="150000"/>
              </a:lnSpc>
              <a:buFontTx/>
              <a:buChar char="•"/>
            </a:pPr>
            <a:r>
              <a:rPr lang="it-IT" b="1">
                <a:solidFill>
                  <a:srgbClr val="FFFF00"/>
                </a:solidFill>
                <a:latin typeface="Comic Sans MS" pitchFamily="66" charset="0"/>
              </a:rPr>
              <a:t> diversi chemical shift </a:t>
            </a:r>
          </a:p>
          <a:p>
            <a:endParaRPr lang="it-IT" b="1">
              <a:solidFill>
                <a:srgbClr val="FFFF00"/>
              </a:solidFill>
              <a:latin typeface="Comic Sans MS" pitchFamily="66" charset="0"/>
            </a:endParaRPr>
          </a:p>
        </p:txBody>
      </p:sp>
      <p:sp>
        <p:nvSpPr>
          <p:cNvPr id="30723" name="AutoShape 5"/>
          <p:cNvSpPr>
            <a:spLocks noChangeArrowheads="1"/>
          </p:cNvSpPr>
          <p:nvPr/>
        </p:nvSpPr>
        <p:spPr bwMode="auto">
          <a:xfrm>
            <a:off x="1016000" y="2730500"/>
            <a:ext cx="733425" cy="1214438"/>
          </a:xfrm>
          <a:prstGeom prst="curvedRightArrow">
            <a:avLst>
              <a:gd name="adj1" fmla="val 33117"/>
              <a:gd name="adj2" fmla="val 66234"/>
              <a:gd name="adj3" fmla="val 33333"/>
            </a:avLst>
          </a:prstGeom>
          <a:solidFill>
            <a:srgbClr val="FF0000"/>
          </a:solidFill>
          <a:ln w="9525">
            <a:solidFill>
              <a:schemeClr val="tx1"/>
            </a:solidFill>
            <a:miter lim="800000"/>
            <a:headEnd/>
            <a:tailEnd/>
          </a:ln>
        </p:spPr>
        <p:txBody>
          <a:bodyPr wrap="none" anchor="ctr"/>
          <a:lstStyle/>
          <a:p>
            <a:endParaRPr lang="it-IT"/>
          </a:p>
        </p:txBody>
      </p:sp>
      <p:sp>
        <p:nvSpPr>
          <p:cNvPr id="30724" name="Text Box 6"/>
          <p:cNvSpPr txBox="1">
            <a:spLocks noChangeArrowheads="1"/>
          </p:cNvSpPr>
          <p:nvPr/>
        </p:nvSpPr>
        <p:spPr bwMode="auto">
          <a:xfrm>
            <a:off x="2333625" y="3475038"/>
            <a:ext cx="6459538" cy="2292350"/>
          </a:xfrm>
          <a:prstGeom prst="rect">
            <a:avLst/>
          </a:prstGeom>
          <a:noFill/>
          <a:ln w="9525">
            <a:noFill/>
            <a:miter lim="800000"/>
            <a:headEnd/>
            <a:tailEnd/>
          </a:ln>
        </p:spPr>
        <p:txBody>
          <a:bodyPr>
            <a:spAutoFit/>
          </a:bodyPr>
          <a:lstStyle/>
          <a:p>
            <a:pPr algn="just">
              <a:lnSpc>
                <a:spcPct val="150000"/>
              </a:lnSpc>
            </a:pPr>
            <a:r>
              <a:rPr lang="it-IT" b="1">
                <a:solidFill>
                  <a:schemeClr val="bg1"/>
                </a:solidFill>
                <a:latin typeface="Comic Sans MS" pitchFamily="66" charset="0"/>
              </a:rPr>
              <a:t>IPOTESI:</a:t>
            </a:r>
            <a:r>
              <a:rPr lang="it-IT" b="1">
                <a:solidFill>
                  <a:srgbClr val="FFFF00"/>
                </a:solidFill>
                <a:latin typeface="Comic Sans MS" pitchFamily="66" charset="0"/>
              </a:rPr>
              <a:t> Eterogeneità nella struttura cristallina,</a:t>
            </a:r>
          </a:p>
          <a:p>
            <a:pPr algn="just">
              <a:lnSpc>
                <a:spcPct val="150000"/>
              </a:lnSpc>
            </a:pPr>
            <a:r>
              <a:rPr lang="it-IT" b="1">
                <a:solidFill>
                  <a:srgbClr val="FFFF00"/>
                </a:solidFill>
                <a:latin typeface="Comic Sans MS" pitchFamily="66" charset="0"/>
              </a:rPr>
              <a:t>	   2 forme cristalline differenti indipendenti 	   per quali gli anidroglucosi non risultano 	   equivalenti all’interno della cella cristallina</a:t>
            </a:r>
          </a:p>
          <a:p>
            <a:endParaRPr lang="it-IT">
              <a:solidFill>
                <a:srgbClr val="FFFF00"/>
              </a:solidFill>
              <a:latin typeface="Comic Sans MS" pitchFamily="66" charset="0"/>
            </a:endParaRPr>
          </a:p>
          <a:p>
            <a:endParaRPr lang="it-IT">
              <a:solidFill>
                <a:srgbClr val="FFFF00"/>
              </a:solidFill>
              <a:latin typeface="Comic Sans MS" pitchFamily="66" charset="0"/>
            </a:endParaRPr>
          </a:p>
        </p:txBody>
      </p:sp>
      <p:grpSp>
        <p:nvGrpSpPr>
          <p:cNvPr id="5" name="Group 30"/>
          <p:cNvGrpSpPr>
            <a:grpSpLocks/>
          </p:cNvGrpSpPr>
          <p:nvPr/>
        </p:nvGrpSpPr>
        <p:grpSpPr bwMode="auto">
          <a:xfrm>
            <a:off x="8316913" y="5734050"/>
            <a:ext cx="647700" cy="903288"/>
            <a:chOff x="2501" y="2750"/>
            <a:chExt cx="833" cy="1114"/>
          </a:xfrm>
        </p:grpSpPr>
        <p:sp>
          <p:nvSpPr>
            <p:cNvPr id="6"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7" name="Object 32"/>
            <p:cNvGraphicFramePr>
              <a:graphicFrameLocks/>
            </p:cNvGraphicFramePr>
            <p:nvPr/>
          </p:nvGraphicFramePr>
          <p:xfrm>
            <a:off x="2561" y="2769"/>
            <a:ext cx="728" cy="1023"/>
          </p:xfrm>
          <a:graphic>
            <a:graphicData uri="http://schemas.openxmlformats.org/presentationml/2006/ole">
              <p:oleObj spid="_x0000_s133122" name="Paint Shop Pro Image" r:id="rId3" imgW="1761840" imgH="2228760" progId="">
                <p:embed/>
              </p:oleObj>
            </a:graphicData>
          </a:graphic>
        </p:graphicFrame>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1"/>
          <a:tileRect/>
        </a:gradFill>
        <a:effectLst/>
      </p:bgPr>
    </p:bg>
    <p:spTree>
      <p:nvGrpSpPr>
        <p:cNvPr id="1" name=""/>
        <p:cNvGrpSpPr/>
        <p:nvPr/>
      </p:nvGrpSpPr>
      <p:grpSpPr>
        <a:xfrm>
          <a:off x="0" y="0"/>
          <a:ext cx="0" cy="0"/>
          <a:chOff x="0" y="0"/>
          <a:chExt cx="0" cy="0"/>
        </a:xfrm>
      </p:grpSpPr>
      <p:sp>
        <p:nvSpPr>
          <p:cNvPr id="7" name="CasellaDiTesto 6"/>
          <p:cNvSpPr txBox="1"/>
          <p:nvPr/>
        </p:nvSpPr>
        <p:spPr>
          <a:xfrm>
            <a:off x="0" y="261747"/>
            <a:ext cx="9142413" cy="2579296"/>
          </a:xfrm>
          <a:prstGeom prst="rect">
            <a:avLst/>
          </a:prstGeom>
          <a:noFill/>
        </p:spPr>
        <p:txBody>
          <a:bodyPr wrap="square" rtlCol="0">
            <a:spAutoFit/>
          </a:bodyPr>
          <a:lstStyle/>
          <a:p>
            <a:pPr>
              <a:lnSpc>
                <a:spcPct val="150000"/>
              </a:lnSpc>
            </a:pPr>
            <a:r>
              <a:rPr lang="en-US" sz="2000" b="1" i="1" spc="300" baseline="0" dirty="0" smtClean="0">
                <a:solidFill>
                  <a:srgbClr val="FF0000"/>
                </a:solidFill>
                <a:latin typeface="Verdana" pitchFamily="34" charset="0"/>
              </a:rPr>
              <a:t>Celluloses </a:t>
            </a:r>
            <a:r>
              <a:rPr lang="en-US" sz="2000" b="1" i="1" spc="300" baseline="0" dirty="0" err="1" smtClean="0">
                <a:solidFill>
                  <a:srgbClr val="FF0000"/>
                </a:solidFill>
                <a:latin typeface="Verdana" pitchFamily="34" charset="0"/>
              </a:rPr>
              <a:t>I</a:t>
            </a:r>
            <a:r>
              <a:rPr lang="en-US" sz="2000" b="1" i="1" spc="300" baseline="0" dirty="0" err="1" smtClean="0">
                <a:solidFill>
                  <a:srgbClr val="FF0000"/>
                </a:solidFill>
                <a:latin typeface="Symbol" pitchFamily="18" charset="2"/>
              </a:rPr>
              <a:t>a</a:t>
            </a:r>
            <a:r>
              <a:rPr lang="en-US" sz="2000" b="1" i="1" spc="300" baseline="0" dirty="0" smtClean="0">
                <a:solidFill>
                  <a:srgbClr val="FF0000"/>
                </a:solidFill>
                <a:latin typeface="Verdana" pitchFamily="34" charset="0"/>
              </a:rPr>
              <a:t> and I</a:t>
            </a:r>
            <a:r>
              <a:rPr lang="en-US" sz="2000" b="1" i="1" spc="300" baseline="0" dirty="0" smtClean="0">
                <a:solidFill>
                  <a:srgbClr val="FF0000"/>
                </a:solidFill>
                <a:latin typeface="Symbol" pitchFamily="18" charset="2"/>
              </a:rPr>
              <a:t>b</a:t>
            </a:r>
            <a:r>
              <a:rPr lang="en-US" sz="2000" b="1" i="1" spc="300" baseline="0" dirty="0" smtClean="0">
                <a:solidFill>
                  <a:srgbClr val="FF0000"/>
                </a:solidFill>
                <a:latin typeface="Verdana" pitchFamily="34" charset="0"/>
              </a:rPr>
              <a:t>. </a:t>
            </a:r>
          </a:p>
          <a:p>
            <a:pPr>
              <a:lnSpc>
                <a:spcPct val="150000"/>
              </a:lnSpc>
            </a:pPr>
            <a:endParaRPr lang="en-US" baseline="0" dirty="0" smtClean="0">
              <a:solidFill>
                <a:srgbClr val="000080"/>
              </a:solidFill>
              <a:latin typeface="Verdana" pitchFamily="34" charset="0"/>
            </a:endParaRPr>
          </a:p>
          <a:p>
            <a:pPr>
              <a:lnSpc>
                <a:spcPct val="150000"/>
              </a:lnSpc>
            </a:pPr>
            <a:r>
              <a:rPr lang="en-US" baseline="0" dirty="0" smtClean="0">
                <a:solidFill>
                  <a:srgbClr val="000080"/>
                </a:solidFill>
                <a:latin typeface="Verdana" pitchFamily="34" charset="0"/>
              </a:rPr>
              <a:t>First work suggested that, if celluloses from </a:t>
            </a:r>
            <a:r>
              <a:rPr lang="en-US" baseline="0" dirty="0" err="1" smtClean="0">
                <a:solidFill>
                  <a:srgbClr val="000080"/>
                </a:solidFill>
                <a:latin typeface="Verdana" pitchFamily="34" charset="0"/>
              </a:rPr>
              <a:t>Valonia</a:t>
            </a:r>
            <a:r>
              <a:rPr lang="en-US" baseline="0" dirty="0" smtClean="0">
                <a:solidFill>
                  <a:srgbClr val="000080"/>
                </a:solidFill>
                <a:latin typeface="Verdana" pitchFamily="34" charset="0"/>
              </a:rPr>
              <a:t> and bacterial sources had the same crystalline unit cell, native celluloses of different origins might, in the same way, crystallize in different arrangements with different dimensions.</a:t>
            </a:r>
            <a:endParaRPr lang="it-IT" dirty="0"/>
          </a:p>
        </p:txBody>
      </p:sp>
      <p:sp useBgFill="1">
        <p:nvSpPr>
          <p:cNvPr id="10" name="CasellaDiTesto 9"/>
          <p:cNvSpPr txBox="1"/>
          <p:nvPr/>
        </p:nvSpPr>
        <p:spPr>
          <a:xfrm>
            <a:off x="1" y="3053084"/>
            <a:ext cx="9142412" cy="3451888"/>
          </a:xfrm>
          <a:prstGeom prst="rect">
            <a:avLst/>
          </a:prstGeom>
          <a:ln cap="rnd" cmpd="dbl">
            <a:solidFill>
              <a:srgbClr val="92D050"/>
            </a:solidFill>
          </a:ln>
        </p:spPr>
        <p:txBody>
          <a:bodyPr wrap="square" rtlCol="0">
            <a:noAutofit/>
          </a:bodyPr>
          <a:lstStyle/>
          <a:p>
            <a:pPr>
              <a:lnSpc>
                <a:spcPct val="150000"/>
              </a:lnSpc>
            </a:pPr>
            <a:endParaRPr lang="en-US" baseline="0" dirty="0" smtClean="0">
              <a:solidFill>
                <a:srgbClr val="000080"/>
              </a:solidFill>
              <a:latin typeface="Verdana" pitchFamily="34" charset="0"/>
            </a:endParaRPr>
          </a:p>
          <a:p>
            <a:pPr>
              <a:lnSpc>
                <a:spcPct val="150000"/>
              </a:lnSpc>
            </a:pPr>
            <a:r>
              <a:rPr lang="en-US" baseline="0" dirty="0" smtClean="0">
                <a:solidFill>
                  <a:srgbClr val="000080"/>
                </a:solidFill>
                <a:latin typeface="Verdana" pitchFamily="34" charset="0"/>
              </a:rPr>
              <a:t>It was ten more years before the </a:t>
            </a:r>
            <a:r>
              <a:rPr lang="en-US" b="1" baseline="0" dirty="0" smtClean="0">
                <a:solidFill>
                  <a:srgbClr val="000080"/>
                </a:solidFill>
                <a:latin typeface="Verdana" pitchFamily="34" charset="0"/>
              </a:rPr>
              <a:t>existence of two families of native cellulose was confirmed by the application of solid state NMR </a:t>
            </a:r>
            <a:r>
              <a:rPr lang="en-US" baseline="0" dirty="0" smtClean="0">
                <a:solidFill>
                  <a:srgbClr val="000080"/>
                </a:solidFill>
                <a:latin typeface="Verdana" pitchFamily="34" charset="0"/>
              </a:rPr>
              <a:t>(</a:t>
            </a:r>
            <a:r>
              <a:rPr lang="en-US" baseline="30000" dirty="0" smtClean="0">
                <a:solidFill>
                  <a:srgbClr val="000080"/>
                </a:solidFill>
                <a:latin typeface="Verdana" pitchFamily="34" charset="0"/>
              </a:rPr>
              <a:t>13</a:t>
            </a:r>
            <a:r>
              <a:rPr lang="en-US" baseline="0" dirty="0" smtClean="0">
                <a:solidFill>
                  <a:srgbClr val="000080"/>
                </a:solidFill>
                <a:latin typeface="Verdana" pitchFamily="34" charset="0"/>
              </a:rPr>
              <a:t>C CP/MAS) to a range of cellulose samples of different origins. </a:t>
            </a:r>
          </a:p>
          <a:p>
            <a:pPr>
              <a:lnSpc>
                <a:spcPct val="150000"/>
              </a:lnSpc>
            </a:pPr>
            <a:r>
              <a:rPr lang="en-US" baseline="0" dirty="0" smtClean="0">
                <a:solidFill>
                  <a:srgbClr val="000080"/>
                </a:solidFill>
                <a:latin typeface="Verdana" pitchFamily="34" charset="0"/>
              </a:rPr>
              <a:t>From a detailed analysis of the carbon atom couplings observed in the solid state NMR spectrum, </a:t>
            </a:r>
            <a:r>
              <a:rPr lang="en-US" baseline="0" dirty="0" err="1" smtClean="0">
                <a:solidFill>
                  <a:srgbClr val="000080"/>
                </a:solidFill>
                <a:latin typeface="Verdana" pitchFamily="34" charset="0"/>
              </a:rPr>
              <a:t>Vanderhaart</a:t>
            </a:r>
            <a:r>
              <a:rPr lang="en-US" baseline="0" dirty="0" smtClean="0">
                <a:solidFill>
                  <a:srgbClr val="000080"/>
                </a:solidFill>
                <a:latin typeface="Verdana" pitchFamily="34" charset="0"/>
              </a:rPr>
              <a:t> and </a:t>
            </a:r>
            <a:r>
              <a:rPr lang="en-US" baseline="0" dirty="0" err="1" smtClean="0">
                <a:solidFill>
                  <a:srgbClr val="000080"/>
                </a:solidFill>
                <a:latin typeface="Verdana" pitchFamily="34" charset="0"/>
              </a:rPr>
              <a:t>Atalla</a:t>
            </a:r>
            <a:r>
              <a:rPr lang="en-US" baseline="0" dirty="0" smtClean="0">
                <a:solidFill>
                  <a:srgbClr val="000080"/>
                </a:solidFill>
                <a:latin typeface="Verdana" pitchFamily="34" charset="0"/>
              </a:rPr>
              <a:t> established that native cellulose was a composite </a:t>
            </a:r>
            <a:r>
              <a:rPr lang="en-US" b="1" baseline="0" dirty="0" smtClean="0">
                <a:solidFill>
                  <a:srgbClr val="000080"/>
                </a:solidFill>
                <a:latin typeface="Verdana" pitchFamily="34" charset="0"/>
              </a:rPr>
              <a:t>of two distinct crystalline phases named </a:t>
            </a:r>
            <a:r>
              <a:rPr lang="en-US" b="1" baseline="0" dirty="0" err="1" smtClean="0">
                <a:solidFill>
                  <a:srgbClr val="000080"/>
                </a:solidFill>
                <a:latin typeface="Verdana" pitchFamily="34" charset="0"/>
              </a:rPr>
              <a:t>I</a:t>
            </a:r>
            <a:r>
              <a:rPr lang="en-US" b="1" baseline="0" dirty="0" err="1" smtClean="0">
                <a:solidFill>
                  <a:srgbClr val="000080"/>
                </a:solidFill>
                <a:latin typeface="Symbol" pitchFamily="18" charset="2"/>
              </a:rPr>
              <a:t>a</a:t>
            </a:r>
            <a:r>
              <a:rPr lang="en-US" b="1" baseline="0" dirty="0" smtClean="0">
                <a:solidFill>
                  <a:srgbClr val="000080"/>
                </a:solidFill>
                <a:latin typeface="Verdana" pitchFamily="34" charset="0"/>
              </a:rPr>
              <a:t> and I</a:t>
            </a:r>
            <a:r>
              <a:rPr lang="en-US" b="1" baseline="0" dirty="0" smtClean="0">
                <a:solidFill>
                  <a:srgbClr val="000080"/>
                </a:solidFill>
                <a:latin typeface="Symbol" pitchFamily="18" charset="2"/>
              </a:rPr>
              <a:t>b</a:t>
            </a:r>
            <a:r>
              <a:rPr lang="en-US" baseline="0" dirty="0" smtClean="0">
                <a:solidFill>
                  <a:srgbClr val="000080"/>
                </a:solidFill>
                <a:latin typeface="Verdana" pitchFamily="34" charset="0"/>
              </a:rPr>
              <a:t>.</a:t>
            </a:r>
          </a:p>
          <a:p>
            <a:pPr>
              <a:lnSpc>
                <a:spcPct val="150000"/>
              </a:lnSpc>
            </a:pPr>
            <a:endParaRPr lang="it-IT" dirty="0">
              <a:latin typeface="Verdana" pitchFamily="34" charset="0"/>
            </a:endParaRPr>
          </a:p>
        </p:txBody>
      </p:sp>
      <p:grpSp>
        <p:nvGrpSpPr>
          <p:cNvPr id="4" name="Group 30"/>
          <p:cNvGrpSpPr>
            <a:grpSpLocks/>
          </p:cNvGrpSpPr>
          <p:nvPr/>
        </p:nvGrpSpPr>
        <p:grpSpPr bwMode="auto">
          <a:xfrm>
            <a:off x="8351638" y="5942400"/>
            <a:ext cx="647700" cy="903288"/>
            <a:chOff x="2501" y="2750"/>
            <a:chExt cx="833" cy="1114"/>
          </a:xfrm>
        </p:grpSpPr>
        <p:sp>
          <p:nvSpPr>
            <p:cNvPr id="5"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6" name="Object 32"/>
            <p:cNvGraphicFramePr>
              <a:graphicFrameLocks/>
            </p:cNvGraphicFramePr>
            <p:nvPr/>
          </p:nvGraphicFramePr>
          <p:xfrm>
            <a:off x="2561" y="2769"/>
            <a:ext cx="728" cy="1023"/>
          </p:xfrm>
          <a:graphic>
            <a:graphicData uri="http://schemas.openxmlformats.org/presentationml/2006/ole">
              <p:oleObj spid="_x0000_s134146" name="Paint Shop Pro Image" r:id="rId3" imgW="1761840" imgH="222876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45000">
              <a:srgbClr val="DDEBCF">
                <a:alpha val="98000"/>
              </a:srgbClr>
            </a:gs>
            <a:gs pos="50000">
              <a:srgbClr val="9CB86E"/>
            </a:gs>
            <a:gs pos="100000">
              <a:srgbClr val="156B13"/>
            </a:gs>
          </a:gsLst>
          <a:lin ang="2700000" scaled="0"/>
        </a:gradFill>
        <a:effectLst/>
      </p:bgPr>
    </p:bg>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1588" y="176213"/>
            <a:ext cx="9144001" cy="708025"/>
          </a:xfrm>
          <a:prstGeom prst="rect">
            <a:avLst/>
          </a:prstGeom>
          <a:noFill/>
          <a:ln w="9525">
            <a:noFill/>
            <a:miter lim="800000"/>
            <a:headEnd/>
            <a:tailEnd/>
          </a:ln>
        </p:spPr>
        <p:txBody>
          <a:bodyPr anchor="ctr">
            <a:spAutoFit/>
          </a:bodyPr>
          <a:lstStyle/>
          <a:p>
            <a:pPr algn="ctr" eaLnBrk="0" hangingPunct="0"/>
            <a:r>
              <a:rPr lang="en-US" sz="2000">
                <a:solidFill>
                  <a:srgbClr val="FF0000"/>
                </a:solidFill>
              </a:rPr>
              <a:t>   </a:t>
            </a:r>
            <a:r>
              <a:rPr lang="en-US" sz="2000" b="1" i="1">
                <a:solidFill>
                  <a:srgbClr val="FF0000"/>
                </a:solidFill>
              </a:rPr>
              <a:t>The relationship between the unit cells of monoclinic cellulose Iß and triclinic cellulose I</a:t>
            </a:r>
            <a:r>
              <a:rPr lang="en-US" sz="2000" b="1" i="1">
                <a:solidFill>
                  <a:srgbClr val="FF0000"/>
                </a:solidFill>
                <a:latin typeface="Symbol" pitchFamily="18" charset="2"/>
              </a:rPr>
              <a:t>a</a:t>
            </a:r>
            <a:r>
              <a:rPr lang="en-US" sz="2000">
                <a:solidFill>
                  <a:srgbClr val="FF0000"/>
                </a:solidFill>
              </a:rPr>
              <a:t> </a:t>
            </a:r>
          </a:p>
        </p:txBody>
      </p:sp>
      <p:pic>
        <p:nvPicPr>
          <p:cNvPr id="24579" name="Picture 2" descr="http://www.cermav.cnrs.fr/glyco3d/lessons/cellulose/contenu/Chap_5/Internet.jpg">
            <a:hlinkClick r:id="rId3"/>
          </p:cNvPr>
          <p:cNvPicPr>
            <a:picLocks noChangeAspect="1" noChangeArrowheads="1"/>
          </p:cNvPicPr>
          <p:nvPr/>
        </p:nvPicPr>
        <p:blipFill>
          <a:blip r:embed="rId4"/>
          <a:srcRect/>
          <a:stretch>
            <a:fillRect/>
          </a:stretch>
        </p:blipFill>
        <p:spPr bwMode="auto">
          <a:xfrm>
            <a:off x="1266825" y="1039813"/>
            <a:ext cx="6580188" cy="4995862"/>
          </a:xfrm>
          <a:prstGeom prst="rect">
            <a:avLst/>
          </a:prstGeom>
          <a:noFill/>
          <a:ln w="9525">
            <a:noFill/>
            <a:miter lim="800000"/>
            <a:headEnd/>
            <a:tailEnd/>
          </a:ln>
        </p:spPr>
      </p:pic>
      <p:grpSp>
        <p:nvGrpSpPr>
          <p:cNvPr id="4" name="Group 30"/>
          <p:cNvGrpSpPr>
            <a:grpSpLocks/>
          </p:cNvGrpSpPr>
          <p:nvPr/>
        </p:nvGrpSpPr>
        <p:grpSpPr bwMode="auto">
          <a:xfrm>
            <a:off x="8316913" y="5734050"/>
            <a:ext cx="647700" cy="903288"/>
            <a:chOff x="2501" y="2750"/>
            <a:chExt cx="833" cy="1114"/>
          </a:xfrm>
        </p:grpSpPr>
        <p:sp>
          <p:nvSpPr>
            <p:cNvPr id="5"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6" name="Object 32"/>
            <p:cNvGraphicFramePr>
              <a:graphicFrameLocks/>
            </p:cNvGraphicFramePr>
            <p:nvPr/>
          </p:nvGraphicFramePr>
          <p:xfrm>
            <a:off x="2561" y="2769"/>
            <a:ext cx="728" cy="1023"/>
          </p:xfrm>
          <a:graphic>
            <a:graphicData uri="http://schemas.openxmlformats.org/presentationml/2006/ole">
              <p:oleObj spid="_x0000_s135170" name="Paint Shop Pro Image" r:id="rId5" imgW="1761840" imgH="2228760" progId="">
                <p:embed/>
              </p:oleObj>
            </a:graphicData>
          </a:graphic>
        </p:graphicFrame>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Ovale 7"/>
          <p:cNvSpPr/>
          <p:nvPr/>
        </p:nvSpPr>
        <p:spPr>
          <a:xfrm>
            <a:off x="3267075" y="3914775"/>
            <a:ext cx="1133475" cy="10858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Ovale 6"/>
          <p:cNvSpPr/>
          <p:nvPr/>
        </p:nvSpPr>
        <p:spPr>
          <a:xfrm>
            <a:off x="3228975" y="942975"/>
            <a:ext cx="1114425"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3556" name="Rectangle 1"/>
          <p:cNvSpPr>
            <a:spLocks noChangeArrowheads="1"/>
          </p:cNvSpPr>
          <p:nvPr/>
        </p:nvSpPr>
        <p:spPr bwMode="auto">
          <a:xfrm>
            <a:off x="0" y="0"/>
            <a:ext cx="1616075" cy="6556375"/>
          </a:xfrm>
          <a:prstGeom prst="rect">
            <a:avLst/>
          </a:prstGeom>
          <a:noFill/>
          <a:ln w="9525">
            <a:noFill/>
            <a:miter lim="800000"/>
            <a:headEnd/>
            <a:tailEnd/>
          </a:ln>
        </p:spPr>
        <p:txBody>
          <a:bodyPr wrap="none" anchor="ctr">
            <a:spAutoFit/>
          </a:bodyPr>
          <a:lstStyle/>
          <a:p>
            <a:pPr eaLnBrk="0" hangingPunct="0"/>
            <a:r>
              <a:rPr lang="en-US"/>
              <a:t> </a:t>
            </a:r>
          </a:p>
          <a:p>
            <a:pPr eaLnBrk="0" hangingPunct="0"/>
            <a:r>
              <a:rPr lang="en-US"/>
              <a:t>  </a:t>
            </a:r>
            <a:r>
              <a:rPr lang="en-US" sz="36600"/>
              <a:t> </a:t>
            </a:r>
            <a:endParaRPr lang="en-US"/>
          </a:p>
          <a:p>
            <a:pPr eaLnBrk="0" hangingPunct="0"/>
            <a:endParaRPr lang="en-US"/>
          </a:p>
          <a:p>
            <a:pPr eaLnBrk="0" hangingPunct="0"/>
            <a:endParaRPr lang="en-US"/>
          </a:p>
        </p:txBody>
      </p:sp>
      <p:sp>
        <p:nvSpPr>
          <p:cNvPr id="23557" name="Rectangle 3"/>
          <p:cNvSpPr>
            <a:spLocks noChangeArrowheads="1"/>
          </p:cNvSpPr>
          <p:nvPr/>
        </p:nvSpPr>
        <p:spPr bwMode="auto">
          <a:xfrm>
            <a:off x="533400" y="5476875"/>
            <a:ext cx="3005138" cy="6002338"/>
          </a:xfrm>
          <a:prstGeom prst="rect">
            <a:avLst/>
          </a:prstGeom>
          <a:noFill/>
          <a:ln w="9525">
            <a:noFill/>
            <a:miter lim="800000"/>
            <a:headEnd/>
            <a:tailEnd/>
          </a:ln>
        </p:spPr>
        <p:txBody>
          <a:bodyPr anchor="ctr">
            <a:spAutoFit/>
          </a:bodyPr>
          <a:lstStyle/>
          <a:p>
            <a:pPr eaLnBrk="0" hangingPunct="0"/>
            <a:r>
              <a:rPr lang="en-US"/>
              <a:t> </a:t>
            </a:r>
          </a:p>
          <a:p>
            <a:pPr eaLnBrk="0" hangingPunct="0"/>
            <a:r>
              <a:rPr lang="en-US"/>
              <a:t>  </a:t>
            </a:r>
            <a:r>
              <a:rPr lang="en-US" sz="36600"/>
              <a:t> </a:t>
            </a:r>
            <a:endParaRPr lang="en-US"/>
          </a:p>
        </p:txBody>
      </p:sp>
      <p:pic>
        <p:nvPicPr>
          <p:cNvPr id="23558" name="Picture 4" descr="The two conformationally distinct cellulose layers in cellulose 1b"/>
          <p:cNvPicPr>
            <a:picLocks noChangeAspect="1" noChangeArrowheads="1"/>
          </p:cNvPicPr>
          <p:nvPr/>
        </p:nvPicPr>
        <p:blipFill>
          <a:blip r:embed="rId2"/>
          <a:srcRect/>
          <a:stretch>
            <a:fillRect/>
          </a:stretch>
        </p:blipFill>
        <p:spPr bwMode="auto">
          <a:xfrm>
            <a:off x="3200400" y="-338138"/>
            <a:ext cx="5942013" cy="7551738"/>
          </a:xfrm>
          <a:prstGeom prst="rect">
            <a:avLst/>
          </a:prstGeom>
          <a:solidFill>
            <a:schemeClr val="accent2">
              <a:lumMod val="20000"/>
              <a:lumOff val="80000"/>
              <a:alpha val="0"/>
            </a:schemeClr>
          </a:solidFill>
          <a:ln w="9525">
            <a:noFill/>
            <a:miter lim="800000"/>
            <a:headEnd/>
            <a:tailEnd/>
          </a:ln>
        </p:spPr>
      </p:pic>
      <p:sp>
        <p:nvSpPr>
          <p:cNvPr id="23559" name="CasellaDiTesto 5"/>
          <p:cNvSpPr txBox="1">
            <a:spLocks noChangeArrowheads="1"/>
          </p:cNvSpPr>
          <p:nvPr/>
        </p:nvSpPr>
        <p:spPr bwMode="auto">
          <a:xfrm>
            <a:off x="333375" y="800100"/>
            <a:ext cx="2365375" cy="3140075"/>
          </a:xfrm>
          <a:prstGeom prst="rect">
            <a:avLst/>
          </a:prstGeom>
          <a:noFill/>
          <a:ln w="9525">
            <a:noFill/>
            <a:miter lim="800000"/>
            <a:headEnd/>
            <a:tailEnd/>
          </a:ln>
        </p:spPr>
        <p:txBody>
          <a:bodyPr>
            <a:spAutoFit/>
          </a:bodyPr>
          <a:lstStyle/>
          <a:p>
            <a:r>
              <a:rPr lang="en-US" dirty="0"/>
              <a:t>La </a:t>
            </a:r>
            <a:r>
              <a:rPr lang="en-US" dirty="0" err="1"/>
              <a:t>cellulosa</a:t>
            </a:r>
            <a:r>
              <a:rPr lang="en-US" dirty="0"/>
              <a:t> </a:t>
            </a:r>
            <a:r>
              <a:rPr lang="en-US" dirty="0" err="1"/>
              <a:t>nativa</a:t>
            </a:r>
            <a:r>
              <a:rPr lang="en-US" dirty="0"/>
              <a:t> (I)</a:t>
            </a:r>
          </a:p>
          <a:p>
            <a:endParaRPr lang="en-US" dirty="0"/>
          </a:p>
          <a:p>
            <a:r>
              <a:rPr lang="en-US" dirty="0"/>
              <a:t> </a:t>
            </a:r>
            <a:r>
              <a:rPr lang="en-US" dirty="0" err="1"/>
              <a:t>si</a:t>
            </a:r>
            <a:r>
              <a:rPr lang="en-US" dirty="0"/>
              <a:t> </a:t>
            </a:r>
            <a:r>
              <a:rPr lang="en-US" dirty="0" err="1"/>
              <a:t>differenzia</a:t>
            </a:r>
            <a:r>
              <a:rPr lang="en-US" dirty="0"/>
              <a:t> in </a:t>
            </a:r>
          </a:p>
          <a:p>
            <a:endParaRPr lang="en-US" dirty="0"/>
          </a:p>
          <a:p>
            <a:endParaRPr lang="en-US" dirty="0"/>
          </a:p>
          <a:p>
            <a:r>
              <a:rPr lang="en-US" i="1" dirty="0" err="1"/>
              <a:t>cellulosa</a:t>
            </a:r>
            <a:r>
              <a:rPr lang="en-US" i="1" dirty="0"/>
              <a:t> </a:t>
            </a:r>
            <a:r>
              <a:rPr lang="en-US" i="1" dirty="0" err="1">
                <a:latin typeface="Times New Roman" pitchFamily="18" charset="0"/>
                <a:cs typeface="Times New Roman" pitchFamily="18" charset="0"/>
              </a:rPr>
              <a:t>I</a:t>
            </a:r>
            <a:r>
              <a:rPr lang="en-US" i="1" baseline="-30000" dirty="0" err="1"/>
              <a:t>α</a:t>
            </a:r>
            <a:r>
              <a:rPr lang="en-US" i="1" dirty="0"/>
              <a:t> </a:t>
            </a:r>
          </a:p>
          <a:p>
            <a:endParaRPr lang="en-US" dirty="0"/>
          </a:p>
          <a:p>
            <a:r>
              <a:rPr lang="en-US" dirty="0"/>
              <a:t>e</a:t>
            </a:r>
          </a:p>
          <a:p>
            <a:endParaRPr lang="en-US" dirty="0"/>
          </a:p>
          <a:p>
            <a:r>
              <a:rPr lang="en-US" i="1" dirty="0" err="1"/>
              <a:t>cellulosa</a:t>
            </a:r>
            <a:r>
              <a:rPr lang="en-US" i="1" dirty="0"/>
              <a:t> </a:t>
            </a:r>
            <a:r>
              <a:rPr lang="en-US" i="1" dirty="0" err="1">
                <a:latin typeface="Times New Roman" pitchFamily="18" charset="0"/>
                <a:cs typeface="Times New Roman" pitchFamily="18" charset="0"/>
              </a:rPr>
              <a:t>I</a:t>
            </a:r>
            <a:r>
              <a:rPr lang="en-US" i="1" baseline="-30000" dirty="0" err="1"/>
              <a:t>β</a:t>
            </a:r>
            <a:endParaRPr lang="en-US" i="1" dirty="0"/>
          </a:p>
          <a:p>
            <a:endParaRPr lang="it-IT" dirty="0"/>
          </a:p>
        </p:txBody>
      </p:sp>
      <p:cxnSp>
        <p:nvCxnSpPr>
          <p:cNvPr id="10" name="Connettore 2 9"/>
          <p:cNvCxnSpPr/>
          <p:nvPr/>
        </p:nvCxnSpPr>
        <p:spPr>
          <a:xfrm flipV="1">
            <a:off x="1781175" y="1781175"/>
            <a:ext cx="1343025" cy="62865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1752600" y="3457575"/>
            <a:ext cx="1209675" cy="59055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562" name="CasellaDiTesto 12"/>
          <p:cNvSpPr txBox="1">
            <a:spLocks noChangeArrowheads="1"/>
          </p:cNvSpPr>
          <p:nvPr/>
        </p:nvSpPr>
        <p:spPr bwMode="auto">
          <a:xfrm>
            <a:off x="257175" y="4848225"/>
            <a:ext cx="1824038" cy="1169988"/>
          </a:xfrm>
          <a:prstGeom prst="rect">
            <a:avLst/>
          </a:prstGeom>
          <a:noFill/>
          <a:ln w="9525">
            <a:noFill/>
            <a:miter lim="800000"/>
            <a:headEnd/>
            <a:tailEnd/>
          </a:ln>
        </p:spPr>
        <p:txBody>
          <a:bodyPr wrap="none">
            <a:spAutoFit/>
          </a:bodyPr>
          <a:lstStyle/>
          <a:p>
            <a:r>
              <a:rPr lang="it-IT" sz="1400"/>
              <a:t>Leggenda</a:t>
            </a:r>
          </a:p>
          <a:p>
            <a:endParaRPr lang="it-IT" sz="1400"/>
          </a:p>
          <a:p>
            <a:r>
              <a:rPr lang="it-IT" sz="1400"/>
              <a:t>Bianco	idrogeno</a:t>
            </a:r>
          </a:p>
          <a:p>
            <a:r>
              <a:rPr lang="it-IT" sz="1400"/>
              <a:t>Rosso	ossigeno</a:t>
            </a:r>
          </a:p>
          <a:p>
            <a:r>
              <a:rPr lang="it-IT" sz="1400"/>
              <a:t>Azzurro	carbonio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3500000" scaled="1"/>
          <a:tileRect/>
        </a:gradFill>
        <a:effectLst/>
      </p:bgPr>
    </p:bg>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457200" y="3489325"/>
            <a:ext cx="3657600" cy="1117600"/>
          </a:xfrm>
          <a:prstGeom prst="rect">
            <a:avLst/>
          </a:prstGeom>
          <a:noFill/>
          <a:ln w="9525">
            <a:noFill/>
            <a:miter lim="800000"/>
            <a:headEnd/>
            <a:tailEnd/>
          </a:ln>
        </p:spPr>
        <p:txBody>
          <a:bodyPr>
            <a:spAutoFit/>
          </a:bodyPr>
          <a:lstStyle/>
          <a:p>
            <a:pPr eaLnBrk="0" hangingPunct="0">
              <a:lnSpc>
                <a:spcPct val="120000"/>
              </a:lnSpc>
            </a:pPr>
            <a:r>
              <a:rPr lang="it-IT" sz="2000">
                <a:solidFill>
                  <a:srgbClr val="FF6600"/>
                </a:solidFill>
                <a:latin typeface="Comic Sans MS" pitchFamily="66" charset="0"/>
                <a:sym typeface="Symbol" pitchFamily="18" charset="2"/>
              </a:rPr>
              <a:t></a:t>
            </a:r>
            <a:r>
              <a:rPr lang="it-IT">
                <a:solidFill>
                  <a:srgbClr val="FF6600"/>
                </a:solidFill>
                <a:latin typeface="Comic Sans MS" pitchFamily="66" charset="0"/>
              </a:rPr>
              <a:t> Nelle piante giovani è </a:t>
            </a:r>
            <a:r>
              <a:rPr lang="it-IT">
                <a:solidFill>
                  <a:srgbClr val="FF6600"/>
                </a:solidFill>
                <a:latin typeface="Comic Sans MS" pitchFamily="66" charset="0"/>
                <a:sym typeface="Symbol" pitchFamily="18" charset="2"/>
              </a:rPr>
              <a:t> </a:t>
            </a:r>
            <a:r>
              <a:rPr lang="it-IT">
                <a:solidFill>
                  <a:srgbClr val="FF6600"/>
                </a:solidFill>
                <a:latin typeface="Comic Sans MS" pitchFamily="66" charset="0"/>
              </a:rPr>
              <a:t>15 % del peso secco, e diventa più del 50% nelle piante legnose adulte</a:t>
            </a:r>
          </a:p>
        </p:txBody>
      </p:sp>
      <p:sp>
        <p:nvSpPr>
          <p:cNvPr id="3076" name="Text Box 3"/>
          <p:cNvSpPr txBox="1">
            <a:spLocks noChangeArrowheads="1"/>
          </p:cNvSpPr>
          <p:nvPr/>
        </p:nvSpPr>
        <p:spPr bwMode="auto">
          <a:xfrm>
            <a:off x="457200" y="533400"/>
            <a:ext cx="3657600" cy="1117600"/>
          </a:xfrm>
          <a:prstGeom prst="rect">
            <a:avLst/>
          </a:prstGeom>
          <a:noFill/>
          <a:ln w="9525">
            <a:noFill/>
            <a:miter lim="800000"/>
            <a:headEnd/>
            <a:tailEnd/>
          </a:ln>
        </p:spPr>
        <p:txBody>
          <a:bodyPr>
            <a:spAutoFit/>
          </a:bodyPr>
          <a:lstStyle/>
          <a:p>
            <a:pPr eaLnBrk="0" hangingPunct="0">
              <a:lnSpc>
                <a:spcPct val="120000"/>
              </a:lnSpc>
            </a:pPr>
            <a:r>
              <a:rPr lang="it-IT" sz="2000">
                <a:solidFill>
                  <a:srgbClr val="FF6600"/>
                </a:solidFill>
                <a:latin typeface="Comic Sans MS" pitchFamily="66" charset="0"/>
                <a:sym typeface="Symbol" pitchFamily="18" charset="2"/>
              </a:rPr>
              <a:t> </a:t>
            </a:r>
            <a:r>
              <a:rPr lang="it-IT">
                <a:solidFill>
                  <a:srgbClr val="FF6600"/>
                </a:solidFill>
                <a:latin typeface="Comic Sans MS" pitchFamily="66" charset="0"/>
              </a:rPr>
              <a:t>La cellulosa ha una resistenza pari a quella di una lamina di acciaio di uguale spessore </a:t>
            </a:r>
          </a:p>
        </p:txBody>
      </p:sp>
      <p:sp>
        <p:nvSpPr>
          <p:cNvPr id="3077" name="Text Box 4"/>
          <p:cNvSpPr txBox="1">
            <a:spLocks noChangeArrowheads="1"/>
          </p:cNvSpPr>
          <p:nvPr/>
        </p:nvSpPr>
        <p:spPr bwMode="auto">
          <a:xfrm>
            <a:off x="457200" y="1828800"/>
            <a:ext cx="4114800" cy="1447800"/>
          </a:xfrm>
          <a:prstGeom prst="rect">
            <a:avLst/>
          </a:prstGeom>
          <a:noFill/>
          <a:ln w="9525">
            <a:noFill/>
            <a:miter lim="800000"/>
            <a:headEnd/>
            <a:tailEnd/>
          </a:ln>
        </p:spPr>
        <p:txBody>
          <a:bodyPr>
            <a:spAutoFit/>
          </a:bodyPr>
          <a:lstStyle/>
          <a:p>
            <a:pPr eaLnBrk="0" hangingPunct="0">
              <a:lnSpc>
                <a:spcPct val="120000"/>
              </a:lnSpc>
            </a:pPr>
            <a:r>
              <a:rPr lang="it-IT" sz="2000">
                <a:solidFill>
                  <a:srgbClr val="FF6600"/>
                </a:solidFill>
                <a:latin typeface="Comic Sans MS" pitchFamily="66" charset="0"/>
                <a:sym typeface="Symbol" pitchFamily="18" charset="2"/>
              </a:rPr>
              <a:t></a:t>
            </a:r>
            <a:r>
              <a:rPr lang="it-IT">
                <a:solidFill>
                  <a:srgbClr val="FF6600"/>
                </a:solidFill>
                <a:latin typeface="Comic Sans MS" pitchFamily="66" charset="0"/>
              </a:rPr>
              <a:t> La consistenza viene aumentata da altri polimeri: lignina,  </a:t>
            </a:r>
            <a:r>
              <a:rPr lang="it-IT" noProof="1">
                <a:solidFill>
                  <a:srgbClr val="FF6600"/>
                </a:solidFill>
                <a:latin typeface="Comic Sans MS" pitchFamily="66" charset="0"/>
              </a:rPr>
              <a:t>emicellulose </a:t>
            </a:r>
            <a:r>
              <a:rPr lang="it-IT">
                <a:solidFill>
                  <a:srgbClr val="FF6600"/>
                </a:solidFill>
                <a:latin typeface="Comic Sans MS" pitchFamily="66" charset="0"/>
              </a:rPr>
              <a:t>o pectine, riempiono gli spazi tra le molecole di cellulosa</a:t>
            </a:r>
          </a:p>
        </p:txBody>
      </p:sp>
      <p:grpSp>
        <p:nvGrpSpPr>
          <p:cNvPr id="3078" name="Group 5"/>
          <p:cNvGrpSpPr>
            <a:grpSpLocks/>
          </p:cNvGrpSpPr>
          <p:nvPr/>
        </p:nvGrpSpPr>
        <p:grpSpPr bwMode="auto">
          <a:xfrm>
            <a:off x="4546600" y="1981200"/>
            <a:ext cx="4113213" cy="2727325"/>
            <a:chOff x="2683" y="250"/>
            <a:chExt cx="2591" cy="1718"/>
          </a:xfrm>
        </p:grpSpPr>
        <p:graphicFrame>
          <p:nvGraphicFramePr>
            <p:cNvPr id="3074" name="Object 6"/>
            <p:cNvGraphicFramePr>
              <a:graphicFrameLocks noChangeAspect="1"/>
            </p:cNvGraphicFramePr>
            <p:nvPr/>
          </p:nvGraphicFramePr>
          <p:xfrm>
            <a:off x="3134" y="422"/>
            <a:ext cx="2140" cy="1361"/>
          </p:xfrm>
          <a:graphic>
            <a:graphicData uri="http://schemas.openxmlformats.org/presentationml/2006/ole">
              <p:oleObj spid="_x0000_s3074" name="Image" r:id="rId3" imgW="6290152" imgH="4002824" progId="">
                <p:embed/>
              </p:oleObj>
            </a:graphicData>
          </a:graphic>
        </p:graphicFrame>
        <p:sp>
          <p:nvSpPr>
            <p:cNvPr id="3080" name="Text Box 7"/>
            <p:cNvSpPr txBox="1">
              <a:spLocks noChangeAspect="1" noChangeArrowheads="1"/>
            </p:cNvSpPr>
            <p:nvPr/>
          </p:nvSpPr>
          <p:spPr bwMode="auto">
            <a:xfrm>
              <a:off x="2683" y="672"/>
              <a:ext cx="821" cy="192"/>
            </a:xfrm>
            <a:prstGeom prst="rect">
              <a:avLst/>
            </a:prstGeom>
            <a:noFill/>
            <a:ln w="9525">
              <a:noFill/>
              <a:miter lim="800000"/>
              <a:headEnd/>
              <a:tailEnd/>
            </a:ln>
          </p:spPr>
          <p:txBody>
            <a:bodyPr>
              <a:spAutoFit/>
            </a:bodyPr>
            <a:lstStyle/>
            <a:p>
              <a:pPr eaLnBrk="0" hangingPunct="0">
                <a:spcBef>
                  <a:spcPct val="50000"/>
                </a:spcBef>
              </a:pPr>
              <a:r>
                <a:rPr lang="it-IT" sz="1400" b="1" noProof="1">
                  <a:solidFill>
                    <a:srgbClr val="FF0000"/>
                  </a:solidFill>
                  <a:latin typeface="Comic Sans MS" pitchFamily="66" charset="0"/>
                </a:rPr>
                <a:t>Glicoproteina</a:t>
              </a:r>
              <a:endParaRPr lang="it-IT" sz="1400" b="1" noProof="1">
                <a:latin typeface="Comic Sans MS" pitchFamily="66" charset="0"/>
              </a:endParaRPr>
            </a:p>
          </p:txBody>
        </p:sp>
        <p:sp>
          <p:nvSpPr>
            <p:cNvPr id="3081" name="Text Box 8"/>
            <p:cNvSpPr txBox="1">
              <a:spLocks noChangeAspect="1" noChangeArrowheads="1"/>
            </p:cNvSpPr>
            <p:nvPr/>
          </p:nvSpPr>
          <p:spPr bwMode="auto">
            <a:xfrm>
              <a:off x="2736" y="940"/>
              <a:ext cx="821" cy="192"/>
            </a:xfrm>
            <a:prstGeom prst="rect">
              <a:avLst/>
            </a:prstGeom>
            <a:noFill/>
            <a:ln w="9525">
              <a:noFill/>
              <a:miter lim="800000"/>
              <a:headEnd/>
              <a:tailEnd/>
            </a:ln>
          </p:spPr>
          <p:txBody>
            <a:bodyPr>
              <a:spAutoFit/>
            </a:bodyPr>
            <a:lstStyle/>
            <a:p>
              <a:pPr eaLnBrk="0" hangingPunct="0">
                <a:spcBef>
                  <a:spcPct val="50000"/>
                </a:spcBef>
              </a:pPr>
              <a:r>
                <a:rPr lang="it-IT" sz="1400" b="1" noProof="1">
                  <a:solidFill>
                    <a:srgbClr val="FF0000"/>
                  </a:solidFill>
                  <a:latin typeface="Comic Sans MS" pitchFamily="66" charset="0"/>
                </a:rPr>
                <a:t>Microfibrilla</a:t>
              </a:r>
              <a:endParaRPr lang="it-IT" sz="1400" b="1">
                <a:latin typeface="Comic Sans MS" pitchFamily="66" charset="0"/>
              </a:endParaRPr>
            </a:p>
          </p:txBody>
        </p:sp>
        <p:sp>
          <p:nvSpPr>
            <p:cNvPr id="3082" name="Text Box 9"/>
            <p:cNvSpPr txBox="1">
              <a:spLocks noChangeAspect="1" noChangeArrowheads="1"/>
            </p:cNvSpPr>
            <p:nvPr/>
          </p:nvSpPr>
          <p:spPr bwMode="auto">
            <a:xfrm>
              <a:off x="3158" y="1113"/>
              <a:ext cx="538" cy="192"/>
            </a:xfrm>
            <a:prstGeom prst="rect">
              <a:avLst/>
            </a:prstGeom>
            <a:noFill/>
            <a:ln w="9525">
              <a:noFill/>
              <a:miter lim="800000"/>
              <a:headEnd/>
              <a:tailEnd/>
            </a:ln>
          </p:spPr>
          <p:txBody>
            <a:bodyPr>
              <a:spAutoFit/>
            </a:bodyPr>
            <a:lstStyle/>
            <a:p>
              <a:pPr eaLnBrk="0" hangingPunct="0">
                <a:spcBef>
                  <a:spcPct val="50000"/>
                </a:spcBef>
              </a:pPr>
              <a:r>
                <a:rPr lang="it-IT" sz="1400" b="1">
                  <a:solidFill>
                    <a:srgbClr val="FF0000"/>
                  </a:solidFill>
                  <a:latin typeface="Comic Sans MS" pitchFamily="66" charset="0"/>
                </a:rPr>
                <a:t>Pectine</a:t>
              </a:r>
              <a:endParaRPr lang="it-IT" sz="1400" b="1">
                <a:latin typeface="Comic Sans MS" pitchFamily="66" charset="0"/>
              </a:endParaRPr>
            </a:p>
          </p:txBody>
        </p:sp>
        <p:sp>
          <p:nvSpPr>
            <p:cNvPr id="3083" name="Text Box 10"/>
            <p:cNvSpPr txBox="1">
              <a:spLocks noChangeAspect="1" noChangeArrowheads="1"/>
            </p:cNvSpPr>
            <p:nvPr/>
          </p:nvSpPr>
          <p:spPr bwMode="auto">
            <a:xfrm>
              <a:off x="4076" y="1776"/>
              <a:ext cx="820" cy="192"/>
            </a:xfrm>
            <a:prstGeom prst="rect">
              <a:avLst/>
            </a:prstGeom>
            <a:noFill/>
            <a:ln w="9525">
              <a:noFill/>
              <a:miter lim="800000"/>
              <a:headEnd/>
              <a:tailEnd/>
            </a:ln>
          </p:spPr>
          <p:txBody>
            <a:bodyPr>
              <a:spAutoFit/>
            </a:bodyPr>
            <a:lstStyle/>
            <a:p>
              <a:pPr eaLnBrk="0" hangingPunct="0">
                <a:spcBef>
                  <a:spcPct val="50000"/>
                </a:spcBef>
              </a:pPr>
              <a:r>
                <a:rPr lang="it-IT" sz="1400" b="1" noProof="1">
                  <a:solidFill>
                    <a:srgbClr val="FF0000"/>
                  </a:solidFill>
                  <a:latin typeface="Comic Sans MS" pitchFamily="66" charset="0"/>
                </a:rPr>
                <a:t>Emicellulos</a:t>
              </a:r>
              <a:r>
                <a:rPr lang="it-IT" sz="1400" b="1">
                  <a:solidFill>
                    <a:srgbClr val="FF0000"/>
                  </a:solidFill>
                  <a:latin typeface="Comic Sans MS" pitchFamily="66" charset="0"/>
                </a:rPr>
                <a:t>a</a:t>
              </a:r>
              <a:endParaRPr lang="it-IT" sz="1400" b="1">
                <a:latin typeface="Comic Sans MS" pitchFamily="66" charset="0"/>
              </a:endParaRPr>
            </a:p>
          </p:txBody>
        </p:sp>
        <p:sp>
          <p:nvSpPr>
            <p:cNvPr id="3084" name="Text Box 11"/>
            <p:cNvSpPr txBox="1">
              <a:spLocks noChangeAspect="1" noChangeArrowheads="1"/>
            </p:cNvSpPr>
            <p:nvPr/>
          </p:nvSpPr>
          <p:spPr bwMode="auto">
            <a:xfrm>
              <a:off x="3984" y="250"/>
              <a:ext cx="1200" cy="326"/>
            </a:xfrm>
            <a:prstGeom prst="rect">
              <a:avLst/>
            </a:prstGeom>
            <a:noFill/>
            <a:ln w="9525">
              <a:noFill/>
              <a:miter lim="800000"/>
              <a:headEnd/>
              <a:tailEnd/>
            </a:ln>
          </p:spPr>
          <p:txBody>
            <a:bodyPr>
              <a:spAutoFit/>
            </a:bodyPr>
            <a:lstStyle/>
            <a:p>
              <a:pPr eaLnBrk="0" hangingPunct="0">
                <a:spcBef>
                  <a:spcPct val="50000"/>
                </a:spcBef>
              </a:pPr>
              <a:r>
                <a:rPr lang="it-IT" sz="1400" b="1">
                  <a:solidFill>
                    <a:srgbClr val="FF0000"/>
                  </a:solidFill>
                  <a:latin typeface="Comic Sans MS" pitchFamily="66" charset="0"/>
                </a:rPr>
                <a:t>Ponti di Ca</a:t>
              </a:r>
              <a:r>
                <a:rPr lang="it-IT" sz="1400" b="1" baseline="50000">
                  <a:solidFill>
                    <a:srgbClr val="FF0000"/>
                  </a:solidFill>
                  <a:latin typeface="Comic Sans MS" pitchFamily="66" charset="0"/>
                </a:rPr>
                <a:t>+</a:t>
              </a:r>
              <a:r>
                <a:rPr lang="it-IT" sz="1400" b="1" baseline="30000">
                  <a:solidFill>
                    <a:srgbClr val="FF0000"/>
                  </a:solidFill>
                  <a:latin typeface="Comic Sans MS" pitchFamily="66" charset="0"/>
                </a:rPr>
                <a:t>  </a:t>
              </a:r>
              <a:r>
                <a:rPr lang="it-IT" sz="1400" b="1">
                  <a:solidFill>
                    <a:srgbClr val="FF0000"/>
                  </a:solidFill>
                  <a:latin typeface="Comic Sans MS" pitchFamily="66" charset="0"/>
                </a:rPr>
                <a:t>tra le molecole di pectina</a:t>
              </a:r>
              <a:endParaRPr lang="it-IT" sz="1400" b="1">
                <a:latin typeface="Comic Sans MS" pitchFamily="66" charset="0"/>
              </a:endParaRPr>
            </a:p>
          </p:txBody>
        </p:sp>
        <p:sp>
          <p:nvSpPr>
            <p:cNvPr id="3085" name="Line 12"/>
            <p:cNvSpPr>
              <a:spLocks noChangeShapeType="1"/>
            </p:cNvSpPr>
            <p:nvPr/>
          </p:nvSpPr>
          <p:spPr bwMode="auto">
            <a:xfrm flipV="1">
              <a:off x="4529" y="544"/>
              <a:ext cx="0" cy="96"/>
            </a:xfrm>
            <a:prstGeom prst="line">
              <a:avLst/>
            </a:prstGeom>
            <a:noFill/>
            <a:ln w="19050">
              <a:solidFill>
                <a:schemeClr val="tx1"/>
              </a:solidFill>
              <a:round/>
              <a:headEnd/>
              <a:tailEnd/>
            </a:ln>
          </p:spPr>
          <p:txBody>
            <a:bodyPr wrap="none" anchor="ctr"/>
            <a:lstStyle/>
            <a:p>
              <a:endParaRPr lang="it-IT"/>
            </a:p>
          </p:txBody>
        </p:sp>
        <p:sp>
          <p:nvSpPr>
            <p:cNvPr id="3086" name="Line 13"/>
            <p:cNvSpPr>
              <a:spLocks noChangeShapeType="1"/>
            </p:cNvSpPr>
            <p:nvPr/>
          </p:nvSpPr>
          <p:spPr bwMode="auto">
            <a:xfrm flipH="1">
              <a:off x="3456" y="816"/>
              <a:ext cx="125" cy="0"/>
            </a:xfrm>
            <a:prstGeom prst="line">
              <a:avLst/>
            </a:prstGeom>
            <a:noFill/>
            <a:ln w="19050">
              <a:solidFill>
                <a:schemeClr val="tx1"/>
              </a:solidFill>
              <a:round/>
              <a:headEnd/>
              <a:tailEnd/>
            </a:ln>
          </p:spPr>
          <p:txBody>
            <a:bodyPr wrap="none" anchor="ctr"/>
            <a:lstStyle/>
            <a:p>
              <a:endParaRPr lang="it-IT"/>
            </a:p>
          </p:txBody>
        </p:sp>
        <p:sp>
          <p:nvSpPr>
            <p:cNvPr id="3087" name="Text Box 14"/>
            <p:cNvSpPr txBox="1">
              <a:spLocks noChangeArrowheads="1"/>
            </p:cNvSpPr>
            <p:nvPr/>
          </p:nvSpPr>
          <p:spPr bwMode="auto">
            <a:xfrm>
              <a:off x="3583" y="864"/>
              <a:ext cx="113" cy="91"/>
            </a:xfrm>
            <a:prstGeom prst="rect">
              <a:avLst/>
            </a:prstGeom>
            <a:solidFill>
              <a:schemeClr val="bg1"/>
            </a:solidFill>
            <a:ln w="9525">
              <a:noFill/>
              <a:miter lim="800000"/>
              <a:headEnd/>
              <a:tailEnd/>
            </a:ln>
          </p:spPr>
          <p:txBody>
            <a:bodyPr/>
            <a:lstStyle/>
            <a:p>
              <a:pPr eaLnBrk="0" hangingPunct="0">
                <a:spcBef>
                  <a:spcPct val="50000"/>
                </a:spcBef>
              </a:pPr>
              <a:endParaRPr lang="it-IT" sz="2400">
                <a:latin typeface="Comic Sans MS" pitchFamily="66" charset="0"/>
              </a:endParaRPr>
            </a:p>
          </p:txBody>
        </p:sp>
        <p:sp>
          <p:nvSpPr>
            <p:cNvPr id="3088" name="Text Box 15"/>
            <p:cNvSpPr txBox="1">
              <a:spLocks noChangeArrowheads="1"/>
            </p:cNvSpPr>
            <p:nvPr/>
          </p:nvSpPr>
          <p:spPr bwMode="auto">
            <a:xfrm>
              <a:off x="3648" y="1301"/>
              <a:ext cx="113" cy="91"/>
            </a:xfrm>
            <a:prstGeom prst="rect">
              <a:avLst/>
            </a:prstGeom>
            <a:solidFill>
              <a:schemeClr val="bg1"/>
            </a:solidFill>
            <a:ln w="9525">
              <a:noFill/>
              <a:miter lim="800000"/>
              <a:headEnd/>
              <a:tailEnd/>
            </a:ln>
          </p:spPr>
          <p:txBody>
            <a:bodyPr/>
            <a:lstStyle/>
            <a:p>
              <a:pPr eaLnBrk="0" hangingPunct="0">
                <a:spcBef>
                  <a:spcPct val="50000"/>
                </a:spcBef>
              </a:pPr>
              <a:endParaRPr lang="it-IT" sz="2400">
                <a:latin typeface="Comic Sans MS" pitchFamily="66" charset="0"/>
              </a:endParaRPr>
            </a:p>
          </p:txBody>
        </p:sp>
        <p:sp>
          <p:nvSpPr>
            <p:cNvPr id="3089" name="Line 16"/>
            <p:cNvSpPr>
              <a:spLocks noChangeShapeType="1"/>
            </p:cNvSpPr>
            <p:nvPr/>
          </p:nvSpPr>
          <p:spPr bwMode="auto">
            <a:xfrm>
              <a:off x="4320" y="1680"/>
              <a:ext cx="96" cy="96"/>
            </a:xfrm>
            <a:prstGeom prst="line">
              <a:avLst/>
            </a:prstGeom>
            <a:noFill/>
            <a:ln w="19050">
              <a:solidFill>
                <a:schemeClr val="tx1"/>
              </a:solidFill>
              <a:round/>
              <a:headEnd/>
              <a:tailEnd/>
            </a:ln>
          </p:spPr>
          <p:txBody>
            <a:bodyPr wrap="none" anchor="ctr"/>
            <a:lstStyle/>
            <a:p>
              <a:endParaRPr lang="it-IT"/>
            </a:p>
          </p:txBody>
        </p:sp>
      </p:grpSp>
      <p:sp>
        <p:nvSpPr>
          <p:cNvPr id="3079" name="Text Box 17"/>
          <p:cNvSpPr txBox="1">
            <a:spLocks noChangeArrowheads="1"/>
          </p:cNvSpPr>
          <p:nvPr/>
        </p:nvSpPr>
        <p:spPr bwMode="auto">
          <a:xfrm>
            <a:off x="457200" y="4784725"/>
            <a:ext cx="2971800" cy="1778000"/>
          </a:xfrm>
          <a:prstGeom prst="rect">
            <a:avLst/>
          </a:prstGeom>
          <a:noFill/>
          <a:ln w="9525">
            <a:noFill/>
            <a:miter lim="800000"/>
            <a:headEnd/>
            <a:tailEnd/>
          </a:ln>
        </p:spPr>
        <p:txBody>
          <a:bodyPr>
            <a:spAutoFit/>
          </a:bodyPr>
          <a:lstStyle/>
          <a:p>
            <a:pPr eaLnBrk="0" hangingPunct="0">
              <a:lnSpc>
                <a:spcPct val="120000"/>
              </a:lnSpc>
            </a:pPr>
            <a:r>
              <a:rPr lang="it-IT" sz="2000">
                <a:solidFill>
                  <a:srgbClr val="FF6600"/>
                </a:solidFill>
                <a:latin typeface="Comic Sans MS" pitchFamily="66" charset="0"/>
                <a:sym typeface="Symbol" pitchFamily="18" charset="2"/>
              </a:rPr>
              <a:t></a:t>
            </a:r>
            <a:r>
              <a:rPr lang="it-IT">
                <a:solidFill>
                  <a:srgbClr val="FF6600"/>
                </a:solidFill>
                <a:latin typeface="Comic Sans MS" pitchFamily="66" charset="0"/>
              </a:rPr>
              <a:t>  E’ il composto organico </a:t>
            </a:r>
          </a:p>
          <a:p>
            <a:pPr eaLnBrk="0" hangingPunct="0">
              <a:lnSpc>
                <a:spcPct val="120000"/>
              </a:lnSpc>
            </a:pPr>
            <a:r>
              <a:rPr lang="it-IT">
                <a:solidFill>
                  <a:srgbClr val="FF6600"/>
                </a:solidFill>
                <a:latin typeface="Comic Sans MS" pitchFamily="66" charset="0"/>
              </a:rPr>
              <a:t>più abbondante in natura  </a:t>
            </a:r>
          </a:p>
          <a:p>
            <a:pPr eaLnBrk="0" hangingPunct="0">
              <a:lnSpc>
                <a:spcPct val="120000"/>
              </a:lnSpc>
            </a:pPr>
            <a:r>
              <a:rPr lang="it-IT">
                <a:solidFill>
                  <a:srgbClr val="FF6600"/>
                </a:solidFill>
                <a:latin typeface="Comic Sans MS" pitchFamily="66" charset="0"/>
              </a:rPr>
              <a:t>e substrato di attiva degradazione in svariati ambienti.    </a:t>
            </a:r>
          </a:p>
        </p:txBody>
      </p:sp>
      <p:grpSp>
        <p:nvGrpSpPr>
          <p:cNvPr id="18" name="Group 30"/>
          <p:cNvGrpSpPr>
            <a:grpSpLocks/>
          </p:cNvGrpSpPr>
          <p:nvPr/>
        </p:nvGrpSpPr>
        <p:grpSpPr bwMode="auto">
          <a:xfrm>
            <a:off x="8316913" y="5734050"/>
            <a:ext cx="647700" cy="903288"/>
            <a:chOff x="2501" y="2750"/>
            <a:chExt cx="833" cy="1114"/>
          </a:xfrm>
        </p:grpSpPr>
        <p:sp>
          <p:nvSpPr>
            <p:cNvPr id="19"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20" name="Object 32"/>
            <p:cNvGraphicFramePr>
              <a:graphicFrameLocks/>
            </p:cNvGraphicFramePr>
            <p:nvPr/>
          </p:nvGraphicFramePr>
          <p:xfrm>
            <a:off x="2561" y="2798"/>
            <a:ext cx="728" cy="1023"/>
          </p:xfrm>
          <a:graphic>
            <a:graphicData uri="http://schemas.openxmlformats.org/presentationml/2006/ole">
              <p:oleObj spid="_x0000_s3075" name="Paint Shop Pro Image" r:id="rId4" imgW="1761840" imgH="2228760" progId="">
                <p:embed/>
              </p:oleObj>
            </a:graphicData>
          </a:graphic>
        </p:graphicFrame>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9CB86E"/>
            </a:gs>
            <a:gs pos="50000">
              <a:srgbClr val="9CB86E"/>
            </a:gs>
            <a:gs pos="100000">
              <a:srgbClr val="DDEBCF"/>
            </a:gs>
          </a:gsLst>
          <a:lin ang="27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it-IT" sz="2400" b="1" smtClean="0">
                <a:solidFill>
                  <a:srgbClr val="FFFF00"/>
                </a:solidFill>
                <a:latin typeface="Comic Sans MS" pitchFamily="66" charset="0"/>
              </a:rPr>
              <a:t>Struttura cristallina cellulosa I</a:t>
            </a:r>
            <a:r>
              <a:rPr lang="en-US" sz="4000" b="1" smtClean="0">
                <a:solidFill>
                  <a:srgbClr val="FFFF00"/>
                </a:solidFill>
              </a:rPr>
              <a:t/>
            </a:r>
            <a:br>
              <a:rPr lang="en-US" sz="4000" b="1" smtClean="0">
                <a:solidFill>
                  <a:srgbClr val="FFFF00"/>
                </a:solidFill>
              </a:rPr>
            </a:br>
            <a:endParaRPr lang="en-US" sz="4000" b="1" smtClean="0">
              <a:solidFill>
                <a:srgbClr val="FFFF00"/>
              </a:solidFill>
            </a:endParaRPr>
          </a:p>
        </p:txBody>
      </p:sp>
      <p:sp>
        <p:nvSpPr>
          <p:cNvPr id="25603" name="Text Box 4"/>
          <p:cNvSpPr txBox="1">
            <a:spLocks noChangeArrowheads="1"/>
          </p:cNvSpPr>
          <p:nvPr/>
        </p:nvSpPr>
        <p:spPr bwMode="auto">
          <a:xfrm>
            <a:off x="441325" y="1325563"/>
            <a:ext cx="3759200" cy="396875"/>
          </a:xfrm>
          <a:prstGeom prst="rect">
            <a:avLst/>
          </a:prstGeom>
          <a:noFill/>
          <a:ln w="9525">
            <a:noFill/>
            <a:miter lim="800000"/>
            <a:headEnd/>
            <a:tailEnd/>
          </a:ln>
        </p:spPr>
        <p:txBody>
          <a:bodyPr wrap="none">
            <a:spAutoFit/>
          </a:bodyPr>
          <a:lstStyle/>
          <a:p>
            <a:r>
              <a:rPr lang="en-US" sz="2000" b="1">
                <a:solidFill>
                  <a:schemeClr val="bg1"/>
                </a:solidFill>
                <a:latin typeface="Comic Sans MS" pitchFamily="66" charset="0"/>
              </a:rPr>
              <a:t>I</a:t>
            </a:r>
            <a:r>
              <a:rPr lang="en-US" sz="2000" b="1">
                <a:solidFill>
                  <a:schemeClr val="bg1"/>
                </a:solidFill>
                <a:latin typeface="Symbol" pitchFamily="18" charset="2"/>
              </a:rPr>
              <a:t>a  </a:t>
            </a:r>
            <a:r>
              <a:rPr lang="en-US" sz="2000" b="1">
                <a:solidFill>
                  <a:schemeClr val="bg1"/>
                </a:solidFill>
                <a:latin typeface="Comic Sans MS" pitchFamily="66" charset="0"/>
              </a:rPr>
              <a:t>cella unitaria triclina (P1)</a:t>
            </a:r>
          </a:p>
        </p:txBody>
      </p:sp>
      <p:sp>
        <p:nvSpPr>
          <p:cNvPr id="25604" name="Rectangle 5"/>
          <p:cNvSpPr>
            <a:spLocks noChangeArrowheads="1"/>
          </p:cNvSpPr>
          <p:nvPr/>
        </p:nvSpPr>
        <p:spPr bwMode="auto">
          <a:xfrm>
            <a:off x="5146675" y="1333500"/>
            <a:ext cx="3729038" cy="366713"/>
          </a:xfrm>
          <a:prstGeom prst="rect">
            <a:avLst/>
          </a:prstGeom>
          <a:noFill/>
          <a:ln w="9525">
            <a:noFill/>
            <a:miter lim="800000"/>
            <a:headEnd/>
            <a:tailEnd/>
          </a:ln>
        </p:spPr>
        <p:txBody>
          <a:bodyPr wrap="none">
            <a:spAutoFit/>
          </a:bodyPr>
          <a:lstStyle/>
          <a:p>
            <a:r>
              <a:rPr lang="en-US" b="1">
                <a:solidFill>
                  <a:schemeClr val="bg1"/>
                </a:solidFill>
                <a:latin typeface="Comic Sans MS" pitchFamily="66" charset="0"/>
              </a:rPr>
              <a:t>I</a:t>
            </a:r>
            <a:r>
              <a:rPr lang="en-US" b="1">
                <a:solidFill>
                  <a:schemeClr val="bg1"/>
                </a:solidFill>
                <a:latin typeface="Symbol" pitchFamily="18" charset="2"/>
              </a:rPr>
              <a:t>b  </a:t>
            </a:r>
            <a:r>
              <a:rPr lang="en-US" b="1">
                <a:solidFill>
                  <a:schemeClr val="bg1"/>
                </a:solidFill>
                <a:latin typeface="Comic Sans MS" pitchFamily="66" charset="0"/>
              </a:rPr>
              <a:t>cella unitaria monoclina (P2</a:t>
            </a:r>
            <a:r>
              <a:rPr lang="en-US" b="1" baseline="-25000">
                <a:solidFill>
                  <a:schemeClr val="bg1"/>
                </a:solidFill>
                <a:latin typeface="Comic Sans MS" pitchFamily="66" charset="0"/>
              </a:rPr>
              <a:t>1</a:t>
            </a:r>
            <a:r>
              <a:rPr lang="en-US" b="1">
                <a:solidFill>
                  <a:schemeClr val="bg1"/>
                </a:solidFill>
                <a:latin typeface="Comic Sans MS" pitchFamily="66" charset="0"/>
              </a:rPr>
              <a:t>)</a:t>
            </a:r>
          </a:p>
        </p:txBody>
      </p:sp>
      <p:pic>
        <p:nvPicPr>
          <p:cNvPr id="25605" name="Picture 6"/>
          <p:cNvPicPr>
            <a:picLocks noChangeAspect="1" noChangeArrowheads="1"/>
          </p:cNvPicPr>
          <p:nvPr/>
        </p:nvPicPr>
        <p:blipFill>
          <a:blip r:embed="rId3"/>
          <a:srcRect/>
          <a:stretch>
            <a:fillRect/>
          </a:stretch>
        </p:blipFill>
        <p:spPr bwMode="auto">
          <a:xfrm>
            <a:off x="557213" y="1889125"/>
            <a:ext cx="3470275" cy="3095625"/>
          </a:xfrm>
          <a:prstGeom prst="rect">
            <a:avLst/>
          </a:prstGeom>
          <a:noFill/>
          <a:ln w="9525">
            <a:noFill/>
            <a:miter lim="800000"/>
            <a:headEnd/>
            <a:tailEnd/>
          </a:ln>
        </p:spPr>
      </p:pic>
      <p:pic>
        <p:nvPicPr>
          <p:cNvPr id="25606" name="Picture 7"/>
          <p:cNvPicPr>
            <a:picLocks noChangeAspect="1" noChangeArrowheads="1"/>
          </p:cNvPicPr>
          <p:nvPr/>
        </p:nvPicPr>
        <p:blipFill>
          <a:blip r:embed="rId4"/>
          <a:srcRect/>
          <a:stretch>
            <a:fillRect/>
          </a:stretch>
        </p:blipFill>
        <p:spPr bwMode="auto">
          <a:xfrm>
            <a:off x="4862513" y="1995488"/>
            <a:ext cx="4002087" cy="2924175"/>
          </a:xfrm>
          <a:prstGeom prst="rect">
            <a:avLst/>
          </a:prstGeom>
          <a:noFill/>
          <a:ln w="9525">
            <a:noFill/>
            <a:miter lim="800000"/>
            <a:headEnd/>
            <a:tailEnd/>
          </a:ln>
        </p:spPr>
      </p:pic>
      <p:sp>
        <p:nvSpPr>
          <p:cNvPr id="25607" name="Text Box 8"/>
          <p:cNvSpPr txBox="1">
            <a:spLocks noChangeArrowheads="1"/>
          </p:cNvSpPr>
          <p:nvPr/>
        </p:nvSpPr>
        <p:spPr bwMode="auto">
          <a:xfrm>
            <a:off x="504825" y="6056313"/>
            <a:ext cx="184150" cy="366712"/>
          </a:xfrm>
          <a:prstGeom prst="rect">
            <a:avLst/>
          </a:prstGeom>
          <a:noFill/>
          <a:ln w="9525">
            <a:noFill/>
            <a:miter lim="800000"/>
            <a:headEnd/>
            <a:tailEnd/>
          </a:ln>
        </p:spPr>
        <p:txBody>
          <a:bodyPr wrap="none">
            <a:spAutoFit/>
          </a:bodyPr>
          <a:lstStyle/>
          <a:p>
            <a:endParaRPr lang="it-IT"/>
          </a:p>
        </p:txBody>
      </p:sp>
      <p:sp>
        <p:nvSpPr>
          <p:cNvPr id="25608" name="Rectangle 9"/>
          <p:cNvSpPr>
            <a:spLocks noChangeArrowheads="1"/>
          </p:cNvSpPr>
          <p:nvPr/>
        </p:nvSpPr>
        <p:spPr bwMode="auto">
          <a:xfrm>
            <a:off x="622300" y="6032500"/>
            <a:ext cx="5888038" cy="304800"/>
          </a:xfrm>
          <a:prstGeom prst="rect">
            <a:avLst/>
          </a:prstGeom>
          <a:noFill/>
          <a:ln w="9525">
            <a:noFill/>
            <a:miter lim="800000"/>
            <a:headEnd/>
            <a:tailEnd/>
          </a:ln>
        </p:spPr>
        <p:txBody>
          <a:bodyPr wrap="none" anchor="ctr">
            <a:spAutoFit/>
          </a:bodyPr>
          <a:lstStyle/>
          <a:p>
            <a:pPr algn="just"/>
            <a:r>
              <a:rPr lang="en-US" sz="1400" b="1" i="1">
                <a:solidFill>
                  <a:srgbClr val="FF0000"/>
                </a:solidFill>
                <a:latin typeface="Comic Sans MS" pitchFamily="66" charset="0"/>
              </a:rPr>
              <a:t>J. Sudyama, R. Vuong, H. Chanzy, Macromolecules, 1-19 (1991)</a:t>
            </a:r>
          </a:p>
        </p:txBody>
      </p:sp>
      <p:grpSp>
        <p:nvGrpSpPr>
          <p:cNvPr id="9" name="Group 30"/>
          <p:cNvGrpSpPr>
            <a:grpSpLocks/>
          </p:cNvGrpSpPr>
          <p:nvPr/>
        </p:nvGrpSpPr>
        <p:grpSpPr bwMode="auto">
          <a:xfrm>
            <a:off x="8316913" y="5734050"/>
            <a:ext cx="647700" cy="903288"/>
            <a:chOff x="2501" y="2750"/>
            <a:chExt cx="833" cy="1114"/>
          </a:xfrm>
        </p:grpSpPr>
        <p:sp>
          <p:nvSpPr>
            <p:cNvPr id="10"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11" name="Object 32"/>
            <p:cNvGraphicFramePr>
              <a:graphicFrameLocks/>
            </p:cNvGraphicFramePr>
            <p:nvPr/>
          </p:nvGraphicFramePr>
          <p:xfrm>
            <a:off x="2561" y="2769"/>
            <a:ext cx="728" cy="1023"/>
          </p:xfrm>
          <a:graphic>
            <a:graphicData uri="http://schemas.openxmlformats.org/presentationml/2006/ole">
              <p:oleObj spid="_x0000_s136194" name="Paint Shop Pro Image" r:id="rId5" imgW="1761840" imgH="2228760" progId="">
                <p:embed/>
              </p:oleObj>
            </a:graphicData>
          </a:graphic>
        </p:graphicFrame>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13500000" scaled="1"/>
          <a:tileRect/>
        </a:gradFill>
        <a:effectLst/>
      </p:bgPr>
    </p:bg>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srcRect/>
          <a:stretch>
            <a:fillRect/>
          </a:stretch>
        </p:blipFill>
        <p:spPr bwMode="auto">
          <a:xfrm>
            <a:off x="1315749" y="1102230"/>
            <a:ext cx="6529387" cy="4755789"/>
          </a:xfrm>
          <a:prstGeom prst="rect">
            <a:avLst/>
          </a:prstGeom>
          <a:noFill/>
          <a:ln w="9525">
            <a:noFill/>
            <a:miter lim="800000"/>
            <a:headEnd/>
            <a:tailEnd/>
          </a:ln>
        </p:spPr>
      </p:pic>
      <p:sp>
        <p:nvSpPr>
          <p:cNvPr id="31747" name="Rectangle 5"/>
          <p:cNvSpPr>
            <a:spLocks noChangeArrowheads="1"/>
          </p:cNvSpPr>
          <p:nvPr/>
        </p:nvSpPr>
        <p:spPr bwMode="auto">
          <a:xfrm>
            <a:off x="165100" y="6400800"/>
            <a:ext cx="8004175" cy="304800"/>
          </a:xfrm>
          <a:prstGeom prst="rect">
            <a:avLst/>
          </a:prstGeom>
          <a:noFill/>
          <a:ln w="9525">
            <a:noFill/>
            <a:miter lim="800000"/>
            <a:headEnd/>
            <a:tailEnd/>
          </a:ln>
        </p:spPr>
        <p:txBody>
          <a:bodyPr wrap="none" anchor="ctr">
            <a:spAutoFit/>
          </a:bodyPr>
          <a:lstStyle/>
          <a:p>
            <a:pPr algn="just"/>
            <a:r>
              <a:rPr lang="en-US" sz="1400" b="1" i="1">
                <a:solidFill>
                  <a:srgbClr val="FF0000"/>
                </a:solidFill>
                <a:latin typeface="Comic Sans MS" pitchFamily="66" charset="0"/>
              </a:rPr>
              <a:t>R.H. Atalla, D.L. VanderHart, Solid State Nuclear Magnetic Resonance 15, 1-19 (1999)</a:t>
            </a:r>
          </a:p>
        </p:txBody>
      </p:sp>
      <p:sp>
        <p:nvSpPr>
          <p:cNvPr id="31748" name="Rectangle 6"/>
          <p:cNvSpPr>
            <a:spLocks noChangeArrowheads="1"/>
          </p:cNvSpPr>
          <p:nvPr/>
        </p:nvSpPr>
        <p:spPr bwMode="auto">
          <a:xfrm>
            <a:off x="128588" y="177800"/>
            <a:ext cx="8923337" cy="457200"/>
          </a:xfrm>
          <a:prstGeom prst="rect">
            <a:avLst/>
          </a:prstGeom>
          <a:noFill/>
          <a:ln w="9525">
            <a:noFill/>
            <a:miter lim="800000"/>
            <a:headEnd/>
            <a:tailEnd/>
          </a:ln>
        </p:spPr>
        <p:txBody>
          <a:bodyPr wrap="none">
            <a:spAutoFit/>
          </a:bodyPr>
          <a:lstStyle/>
          <a:p>
            <a:pPr algn="ctr"/>
            <a:r>
              <a:rPr lang="it-IT" sz="2400" b="1" baseline="30000">
                <a:solidFill>
                  <a:srgbClr val="FFFF00"/>
                </a:solidFill>
                <a:latin typeface="Comic Sans MS" pitchFamily="66" charset="0"/>
              </a:rPr>
              <a:t>13</a:t>
            </a:r>
            <a:r>
              <a:rPr lang="it-IT" sz="2400" b="1">
                <a:solidFill>
                  <a:srgbClr val="FFFF00"/>
                </a:solidFill>
                <a:latin typeface="Comic Sans MS" pitchFamily="66" charset="0"/>
              </a:rPr>
              <a:t>C CP-MAS delle due diverse forme cristalline: I</a:t>
            </a:r>
            <a:r>
              <a:rPr lang="it-IT" sz="2400" b="1">
                <a:solidFill>
                  <a:srgbClr val="FFFF00"/>
                </a:solidFill>
                <a:latin typeface="Symbol" pitchFamily="18" charset="2"/>
              </a:rPr>
              <a:t>a</a:t>
            </a:r>
            <a:r>
              <a:rPr lang="it-IT" sz="2400" b="1">
                <a:solidFill>
                  <a:srgbClr val="FFFF00"/>
                </a:solidFill>
                <a:latin typeface="Comic Sans MS" pitchFamily="66" charset="0"/>
              </a:rPr>
              <a:t> and I</a:t>
            </a:r>
            <a:r>
              <a:rPr lang="it-IT" sz="2400" b="1">
                <a:solidFill>
                  <a:srgbClr val="FFFF00"/>
                </a:solidFill>
                <a:latin typeface="Symbol" pitchFamily="18" charset="2"/>
              </a:rPr>
              <a:t>b</a:t>
            </a:r>
          </a:p>
        </p:txBody>
      </p:sp>
      <p:sp>
        <p:nvSpPr>
          <p:cNvPr id="31749" name="Rectangle 7"/>
          <p:cNvSpPr>
            <a:spLocks noChangeArrowheads="1"/>
          </p:cNvSpPr>
          <p:nvPr/>
        </p:nvSpPr>
        <p:spPr bwMode="auto">
          <a:xfrm>
            <a:off x="2314575" y="1701800"/>
            <a:ext cx="465138" cy="366713"/>
          </a:xfrm>
          <a:prstGeom prst="rect">
            <a:avLst/>
          </a:prstGeom>
          <a:noFill/>
          <a:ln w="9525">
            <a:noFill/>
            <a:miter lim="800000"/>
            <a:headEnd/>
            <a:tailEnd/>
          </a:ln>
        </p:spPr>
        <p:txBody>
          <a:bodyPr wrap="none">
            <a:spAutoFit/>
          </a:bodyPr>
          <a:lstStyle/>
          <a:p>
            <a:r>
              <a:rPr lang="en-US" b="1">
                <a:solidFill>
                  <a:srgbClr val="006600"/>
                </a:solidFill>
                <a:latin typeface="Comic Sans MS" pitchFamily="66" charset="0"/>
              </a:rPr>
              <a:t>C1</a:t>
            </a:r>
          </a:p>
        </p:txBody>
      </p:sp>
      <p:sp>
        <p:nvSpPr>
          <p:cNvPr id="31750" name="Rectangle 8"/>
          <p:cNvSpPr>
            <a:spLocks noChangeArrowheads="1"/>
          </p:cNvSpPr>
          <p:nvPr/>
        </p:nvSpPr>
        <p:spPr bwMode="auto">
          <a:xfrm>
            <a:off x="3749675" y="2120900"/>
            <a:ext cx="465138" cy="366713"/>
          </a:xfrm>
          <a:prstGeom prst="rect">
            <a:avLst/>
          </a:prstGeom>
          <a:noFill/>
          <a:ln w="9525">
            <a:noFill/>
            <a:miter lim="800000"/>
            <a:headEnd/>
            <a:tailEnd/>
          </a:ln>
        </p:spPr>
        <p:txBody>
          <a:bodyPr wrap="none">
            <a:spAutoFit/>
          </a:bodyPr>
          <a:lstStyle/>
          <a:p>
            <a:r>
              <a:rPr lang="en-US" b="1">
                <a:solidFill>
                  <a:srgbClr val="006600"/>
                </a:solidFill>
                <a:latin typeface="Comic Sans MS" pitchFamily="66" charset="0"/>
              </a:rPr>
              <a:t>C4</a:t>
            </a:r>
          </a:p>
        </p:txBody>
      </p:sp>
      <p:sp>
        <p:nvSpPr>
          <p:cNvPr id="31751" name="Rectangle 9"/>
          <p:cNvSpPr>
            <a:spLocks noChangeArrowheads="1"/>
          </p:cNvSpPr>
          <p:nvPr/>
        </p:nvSpPr>
        <p:spPr bwMode="auto">
          <a:xfrm>
            <a:off x="4054475" y="1727200"/>
            <a:ext cx="941388" cy="366713"/>
          </a:xfrm>
          <a:prstGeom prst="rect">
            <a:avLst/>
          </a:prstGeom>
          <a:noFill/>
          <a:ln w="9525">
            <a:noFill/>
            <a:miter lim="800000"/>
            <a:headEnd/>
            <a:tailEnd/>
          </a:ln>
        </p:spPr>
        <p:txBody>
          <a:bodyPr wrap="none">
            <a:spAutoFit/>
          </a:bodyPr>
          <a:lstStyle/>
          <a:p>
            <a:r>
              <a:rPr lang="en-US" b="1">
                <a:solidFill>
                  <a:srgbClr val="006600"/>
                </a:solidFill>
                <a:latin typeface="Comic Sans MS" pitchFamily="66" charset="0"/>
              </a:rPr>
              <a:t>C2,3,5</a:t>
            </a:r>
          </a:p>
        </p:txBody>
      </p:sp>
      <p:sp>
        <p:nvSpPr>
          <p:cNvPr id="31752" name="Rectangle 10"/>
          <p:cNvSpPr>
            <a:spLocks noChangeArrowheads="1"/>
          </p:cNvSpPr>
          <p:nvPr/>
        </p:nvSpPr>
        <p:spPr bwMode="auto">
          <a:xfrm>
            <a:off x="5730875" y="1739900"/>
            <a:ext cx="465138" cy="366713"/>
          </a:xfrm>
          <a:prstGeom prst="rect">
            <a:avLst/>
          </a:prstGeom>
          <a:noFill/>
          <a:ln w="9525">
            <a:noFill/>
            <a:miter lim="800000"/>
            <a:headEnd/>
            <a:tailEnd/>
          </a:ln>
        </p:spPr>
        <p:txBody>
          <a:bodyPr wrap="none">
            <a:spAutoFit/>
          </a:bodyPr>
          <a:lstStyle/>
          <a:p>
            <a:r>
              <a:rPr lang="en-US" b="1">
                <a:solidFill>
                  <a:srgbClr val="006600"/>
                </a:solidFill>
                <a:latin typeface="Comic Sans MS" pitchFamily="66" charset="0"/>
              </a:rPr>
              <a:t>C6</a:t>
            </a:r>
          </a:p>
        </p:txBody>
      </p:sp>
      <p:grpSp>
        <p:nvGrpSpPr>
          <p:cNvPr id="9" name="Group 30"/>
          <p:cNvGrpSpPr>
            <a:grpSpLocks/>
          </p:cNvGrpSpPr>
          <p:nvPr/>
        </p:nvGrpSpPr>
        <p:grpSpPr bwMode="auto">
          <a:xfrm>
            <a:off x="8316913" y="5734050"/>
            <a:ext cx="647700" cy="903288"/>
            <a:chOff x="2501" y="2750"/>
            <a:chExt cx="833" cy="1114"/>
          </a:xfrm>
        </p:grpSpPr>
        <p:sp>
          <p:nvSpPr>
            <p:cNvPr id="10"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11" name="Object 32"/>
            <p:cNvGraphicFramePr>
              <a:graphicFrameLocks/>
            </p:cNvGraphicFramePr>
            <p:nvPr/>
          </p:nvGraphicFramePr>
          <p:xfrm>
            <a:off x="2561" y="2769"/>
            <a:ext cx="728" cy="1023"/>
          </p:xfrm>
          <a:graphic>
            <a:graphicData uri="http://schemas.openxmlformats.org/presentationml/2006/ole">
              <p:oleObj spid="_x0000_s137218" name="Paint Shop Pro Image" r:id="rId4" imgW="1761840" imgH="2228760" progId="">
                <p:embed/>
              </p:oleObj>
            </a:graphicData>
          </a:graphic>
        </p:graphicFrame>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2700000" scaled="0"/>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628650" y="2447925"/>
            <a:ext cx="5256213" cy="1800225"/>
            <a:chOff x="476" y="3022"/>
            <a:chExt cx="3311" cy="1134"/>
          </a:xfrm>
        </p:grpSpPr>
        <p:pic>
          <p:nvPicPr>
            <p:cNvPr id="33800" name="Picture 3"/>
            <p:cNvPicPr>
              <a:picLocks noChangeAspect="1" noChangeArrowheads="1"/>
            </p:cNvPicPr>
            <p:nvPr/>
          </p:nvPicPr>
          <p:blipFill>
            <a:blip r:embed="rId3"/>
            <a:srcRect/>
            <a:stretch>
              <a:fillRect/>
            </a:stretch>
          </p:blipFill>
          <p:spPr bwMode="auto">
            <a:xfrm>
              <a:off x="476" y="3022"/>
              <a:ext cx="3305" cy="1128"/>
            </a:xfrm>
            <a:prstGeom prst="rect">
              <a:avLst/>
            </a:prstGeom>
            <a:solidFill>
              <a:srgbClr val="99CCFF">
                <a:alpha val="70979"/>
              </a:srgbClr>
            </a:solidFill>
            <a:ln w="25400">
              <a:noFill/>
              <a:miter lim="800000"/>
              <a:headEnd/>
              <a:tailEnd/>
            </a:ln>
          </p:spPr>
        </p:pic>
        <p:sp>
          <p:nvSpPr>
            <p:cNvPr id="33801" name="Rectangle 4"/>
            <p:cNvSpPr>
              <a:spLocks noChangeArrowheads="1"/>
            </p:cNvSpPr>
            <p:nvPr/>
          </p:nvSpPr>
          <p:spPr bwMode="auto">
            <a:xfrm>
              <a:off x="476" y="3022"/>
              <a:ext cx="3311" cy="1134"/>
            </a:xfrm>
            <a:prstGeom prst="rect">
              <a:avLst/>
            </a:prstGeom>
            <a:noFill/>
            <a:ln w="25400">
              <a:solidFill>
                <a:srgbClr val="000066"/>
              </a:solidFill>
              <a:miter lim="800000"/>
              <a:headEnd/>
              <a:tailEnd/>
            </a:ln>
          </p:spPr>
          <p:txBody>
            <a:bodyPr wrap="none" anchor="ctr"/>
            <a:lstStyle/>
            <a:p>
              <a:endParaRPr lang="it-IT"/>
            </a:p>
          </p:txBody>
        </p:sp>
      </p:grpSp>
      <p:sp>
        <p:nvSpPr>
          <p:cNvPr id="33795" name="Rectangle 5"/>
          <p:cNvSpPr>
            <a:spLocks noChangeArrowheads="1"/>
          </p:cNvSpPr>
          <p:nvPr/>
        </p:nvSpPr>
        <p:spPr bwMode="auto">
          <a:xfrm>
            <a:off x="3813175" y="273050"/>
            <a:ext cx="1745991" cy="830997"/>
          </a:xfrm>
          <a:prstGeom prst="rect">
            <a:avLst/>
          </a:prstGeom>
          <a:noFill/>
          <a:ln w="9525">
            <a:noFill/>
            <a:miter lim="800000"/>
            <a:headEnd/>
            <a:tailEnd/>
          </a:ln>
        </p:spPr>
        <p:txBody>
          <a:bodyPr wrap="none">
            <a:spAutoFit/>
          </a:bodyPr>
          <a:lstStyle/>
          <a:p>
            <a:r>
              <a:rPr lang="it-IT" sz="2400" b="1" dirty="0">
                <a:solidFill>
                  <a:srgbClr val="FF0000"/>
                </a:solidFill>
                <a:latin typeface="Comic Sans MS" pitchFamily="66" charset="0"/>
              </a:rPr>
              <a:t>Cellulosa I</a:t>
            </a:r>
            <a:r>
              <a:rPr lang="en-US" sz="2400" b="1" dirty="0">
                <a:solidFill>
                  <a:srgbClr val="FF0000"/>
                </a:solidFill>
                <a:latin typeface="Comic Sans MS" pitchFamily="66" charset="0"/>
              </a:rPr>
              <a:t/>
            </a:r>
            <a:br>
              <a:rPr lang="en-US" sz="2400" b="1" dirty="0">
                <a:solidFill>
                  <a:srgbClr val="FF0000"/>
                </a:solidFill>
                <a:latin typeface="Comic Sans MS" pitchFamily="66" charset="0"/>
              </a:rPr>
            </a:br>
            <a:endParaRPr lang="en-US" sz="2400" b="1" dirty="0">
              <a:solidFill>
                <a:srgbClr val="FF0000"/>
              </a:solidFill>
              <a:latin typeface="Comic Sans MS" pitchFamily="66" charset="0"/>
            </a:endParaRPr>
          </a:p>
        </p:txBody>
      </p:sp>
      <p:sp>
        <p:nvSpPr>
          <p:cNvPr id="33796" name="Line 6"/>
          <p:cNvSpPr>
            <a:spLocks noChangeShapeType="1"/>
          </p:cNvSpPr>
          <p:nvPr/>
        </p:nvSpPr>
        <p:spPr bwMode="auto">
          <a:xfrm flipV="1">
            <a:off x="2603500" y="1968500"/>
            <a:ext cx="774700" cy="622300"/>
          </a:xfrm>
          <a:prstGeom prst="line">
            <a:avLst/>
          </a:prstGeom>
          <a:noFill/>
          <a:ln w="38100">
            <a:solidFill>
              <a:srgbClr val="FF0000"/>
            </a:solidFill>
            <a:round/>
            <a:headEnd/>
            <a:tailEnd type="triangle" w="med" len="med"/>
          </a:ln>
        </p:spPr>
        <p:txBody>
          <a:bodyPr/>
          <a:lstStyle/>
          <a:p>
            <a:endParaRPr lang="it-IT"/>
          </a:p>
        </p:txBody>
      </p:sp>
      <p:sp>
        <p:nvSpPr>
          <p:cNvPr id="33797" name="Line 7"/>
          <p:cNvSpPr>
            <a:spLocks noChangeShapeType="1"/>
          </p:cNvSpPr>
          <p:nvPr/>
        </p:nvSpPr>
        <p:spPr bwMode="auto">
          <a:xfrm>
            <a:off x="2654300" y="4089400"/>
            <a:ext cx="901700" cy="939800"/>
          </a:xfrm>
          <a:prstGeom prst="line">
            <a:avLst/>
          </a:prstGeom>
          <a:noFill/>
          <a:ln w="38100">
            <a:solidFill>
              <a:srgbClr val="FF0000"/>
            </a:solidFill>
            <a:round/>
            <a:headEnd/>
            <a:tailEnd type="triangle" w="med" len="med"/>
          </a:ln>
        </p:spPr>
        <p:txBody>
          <a:bodyPr/>
          <a:lstStyle/>
          <a:p>
            <a:endParaRPr lang="it-IT"/>
          </a:p>
        </p:txBody>
      </p:sp>
      <p:sp>
        <p:nvSpPr>
          <p:cNvPr id="33798" name="Text Box 8"/>
          <p:cNvSpPr txBox="1">
            <a:spLocks noChangeArrowheads="1"/>
          </p:cNvSpPr>
          <p:nvPr/>
        </p:nvSpPr>
        <p:spPr bwMode="auto">
          <a:xfrm>
            <a:off x="3413125" y="1717675"/>
            <a:ext cx="2320925" cy="366713"/>
          </a:xfrm>
          <a:prstGeom prst="rect">
            <a:avLst/>
          </a:prstGeom>
          <a:noFill/>
          <a:ln w="9525">
            <a:noFill/>
            <a:miter lim="800000"/>
            <a:headEnd/>
            <a:tailEnd/>
          </a:ln>
        </p:spPr>
        <p:txBody>
          <a:bodyPr wrap="none">
            <a:spAutoFit/>
          </a:bodyPr>
          <a:lstStyle/>
          <a:p>
            <a:r>
              <a:rPr lang="en-US" b="1" dirty="0" err="1">
                <a:solidFill>
                  <a:srgbClr val="0000CC"/>
                </a:solidFill>
                <a:latin typeface="Comic Sans MS" pitchFamily="66" charset="0"/>
              </a:rPr>
              <a:t>Segnali</a:t>
            </a:r>
            <a:r>
              <a:rPr lang="en-US" b="1" dirty="0">
                <a:solidFill>
                  <a:srgbClr val="0000CC"/>
                </a:solidFill>
                <a:latin typeface="Comic Sans MS" pitchFamily="66" charset="0"/>
              </a:rPr>
              <a:t> NMR broad</a:t>
            </a:r>
          </a:p>
        </p:txBody>
      </p:sp>
      <p:sp>
        <p:nvSpPr>
          <p:cNvPr id="33799" name="Rectangle 9"/>
          <p:cNvSpPr>
            <a:spLocks noChangeArrowheads="1"/>
          </p:cNvSpPr>
          <p:nvPr/>
        </p:nvSpPr>
        <p:spPr bwMode="auto">
          <a:xfrm>
            <a:off x="3686175" y="4927600"/>
            <a:ext cx="2295525" cy="366713"/>
          </a:xfrm>
          <a:prstGeom prst="rect">
            <a:avLst/>
          </a:prstGeom>
          <a:noFill/>
          <a:ln w="9525">
            <a:noFill/>
            <a:miter lim="800000"/>
            <a:headEnd/>
            <a:tailEnd/>
          </a:ln>
        </p:spPr>
        <p:txBody>
          <a:bodyPr wrap="none">
            <a:spAutoFit/>
          </a:bodyPr>
          <a:lstStyle/>
          <a:p>
            <a:r>
              <a:rPr lang="en-US" b="1" dirty="0" err="1">
                <a:solidFill>
                  <a:srgbClr val="0000CC"/>
                </a:solidFill>
                <a:latin typeface="Comic Sans MS" pitchFamily="66" charset="0"/>
              </a:rPr>
              <a:t>Segnali</a:t>
            </a:r>
            <a:r>
              <a:rPr lang="en-US" b="1" dirty="0">
                <a:solidFill>
                  <a:srgbClr val="0000CC"/>
                </a:solidFill>
                <a:latin typeface="Comic Sans MS" pitchFamily="66" charset="0"/>
              </a:rPr>
              <a:t> NMR sharp</a:t>
            </a:r>
          </a:p>
        </p:txBody>
      </p:sp>
      <p:grpSp>
        <p:nvGrpSpPr>
          <p:cNvPr id="10" name="Group 30"/>
          <p:cNvGrpSpPr>
            <a:grpSpLocks/>
          </p:cNvGrpSpPr>
          <p:nvPr/>
        </p:nvGrpSpPr>
        <p:grpSpPr bwMode="auto">
          <a:xfrm>
            <a:off x="8316913" y="5734050"/>
            <a:ext cx="647700" cy="903288"/>
            <a:chOff x="2501" y="2750"/>
            <a:chExt cx="833" cy="1114"/>
          </a:xfrm>
        </p:grpSpPr>
        <p:sp>
          <p:nvSpPr>
            <p:cNvPr id="11"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12" name="Object 32"/>
            <p:cNvGraphicFramePr>
              <a:graphicFrameLocks/>
            </p:cNvGraphicFramePr>
            <p:nvPr/>
          </p:nvGraphicFramePr>
          <p:xfrm>
            <a:off x="2561" y="2769"/>
            <a:ext cx="728" cy="1023"/>
          </p:xfrm>
          <a:graphic>
            <a:graphicData uri="http://schemas.openxmlformats.org/presentationml/2006/ole">
              <p:oleObj spid="_x0000_s138242" name="Paint Shop Pro Image" r:id="rId4" imgW="1761840" imgH="2228760" progId="">
                <p:embed/>
              </p:oleObj>
            </a:graphicData>
          </a:graphic>
        </p:graphicFrame>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l="3328" t="4719"/>
          <a:stretch>
            <a:fillRect/>
          </a:stretch>
        </p:blipFill>
        <p:spPr bwMode="auto">
          <a:xfrm>
            <a:off x="1817224" y="2257063"/>
            <a:ext cx="5532699" cy="4292192"/>
          </a:xfrm>
          <a:prstGeom prst="rect">
            <a:avLst/>
          </a:prstGeom>
          <a:ln w="12700">
            <a:noFill/>
            <a:miter lim="800000"/>
            <a:headEnd/>
            <a:tailEnd/>
          </a:ln>
        </p:spPr>
      </p:pic>
      <p:grpSp>
        <p:nvGrpSpPr>
          <p:cNvPr id="4" name="Group 30"/>
          <p:cNvGrpSpPr>
            <a:grpSpLocks noChangeAspect="1"/>
          </p:cNvGrpSpPr>
          <p:nvPr/>
        </p:nvGrpSpPr>
        <p:grpSpPr bwMode="auto">
          <a:xfrm>
            <a:off x="1138283" y="405089"/>
            <a:ext cx="6422317" cy="3557584"/>
            <a:chOff x="387" y="1712"/>
            <a:chExt cx="4340" cy="1882"/>
          </a:xfrm>
        </p:grpSpPr>
        <p:sp>
          <p:nvSpPr>
            <p:cNvPr id="6" name="Freeform 31"/>
            <p:cNvSpPr>
              <a:spLocks/>
            </p:cNvSpPr>
            <p:nvPr/>
          </p:nvSpPr>
          <p:spPr bwMode="auto">
            <a:xfrm>
              <a:off x="387" y="1712"/>
              <a:ext cx="4323" cy="1740"/>
            </a:xfrm>
            <a:custGeom>
              <a:avLst/>
              <a:gdLst>
                <a:gd name="T0" fmla="*/ 67 w 853"/>
                <a:gd name="T1" fmla="*/ 1687 h 488"/>
                <a:gd name="T2" fmla="*/ 139 w 853"/>
                <a:gd name="T3" fmla="*/ 1708 h 488"/>
                <a:gd name="T4" fmla="*/ 206 w 853"/>
                <a:gd name="T5" fmla="*/ 1679 h 488"/>
                <a:gd name="T6" fmla="*/ 273 w 853"/>
                <a:gd name="T7" fmla="*/ 1672 h 488"/>
                <a:gd name="T8" fmla="*/ 340 w 853"/>
                <a:gd name="T9" fmla="*/ 1694 h 488"/>
                <a:gd name="T10" fmla="*/ 412 w 853"/>
                <a:gd name="T11" fmla="*/ 1697 h 488"/>
                <a:gd name="T12" fmla="*/ 479 w 853"/>
                <a:gd name="T13" fmla="*/ 1665 h 488"/>
                <a:gd name="T14" fmla="*/ 551 w 853"/>
                <a:gd name="T15" fmla="*/ 1679 h 488"/>
                <a:gd name="T16" fmla="*/ 618 w 853"/>
                <a:gd name="T17" fmla="*/ 1683 h 488"/>
                <a:gd name="T18" fmla="*/ 685 w 853"/>
                <a:gd name="T19" fmla="*/ 1679 h 488"/>
                <a:gd name="T20" fmla="*/ 758 w 853"/>
                <a:gd name="T21" fmla="*/ 1651 h 488"/>
                <a:gd name="T22" fmla="*/ 825 w 853"/>
                <a:gd name="T23" fmla="*/ 1544 h 488"/>
                <a:gd name="T24" fmla="*/ 892 w 853"/>
                <a:gd name="T25" fmla="*/ 1112 h 488"/>
                <a:gd name="T26" fmla="*/ 964 w 853"/>
                <a:gd name="T27" fmla="*/ 763 h 488"/>
                <a:gd name="T28" fmla="*/ 1031 w 853"/>
                <a:gd name="T29" fmla="*/ 1137 h 488"/>
                <a:gd name="T30" fmla="*/ 1098 w 853"/>
                <a:gd name="T31" fmla="*/ 1530 h 488"/>
                <a:gd name="T32" fmla="*/ 1170 w 853"/>
                <a:gd name="T33" fmla="*/ 1633 h 488"/>
                <a:gd name="T34" fmla="*/ 1237 w 853"/>
                <a:gd name="T35" fmla="*/ 1679 h 488"/>
                <a:gd name="T36" fmla="*/ 1304 w 853"/>
                <a:gd name="T37" fmla="*/ 1690 h 488"/>
                <a:gd name="T38" fmla="*/ 1376 w 853"/>
                <a:gd name="T39" fmla="*/ 1697 h 488"/>
                <a:gd name="T40" fmla="*/ 1443 w 853"/>
                <a:gd name="T41" fmla="*/ 1676 h 488"/>
                <a:gd name="T42" fmla="*/ 1510 w 853"/>
                <a:gd name="T43" fmla="*/ 1683 h 488"/>
                <a:gd name="T44" fmla="*/ 1582 w 853"/>
                <a:gd name="T45" fmla="*/ 1697 h 488"/>
                <a:gd name="T46" fmla="*/ 1649 w 853"/>
                <a:gd name="T47" fmla="*/ 1708 h 488"/>
                <a:gd name="T48" fmla="*/ 1716 w 853"/>
                <a:gd name="T49" fmla="*/ 1640 h 488"/>
                <a:gd name="T50" fmla="*/ 1788 w 853"/>
                <a:gd name="T51" fmla="*/ 1440 h 488"/>
                <a:gd name="T52" fmla="*/ 1855 w 853"/>
                <a:gd name="T53" fmla="*/ 1155 h 488"/>
                <a:gd name="T54" fmla="*/ 1927 w 853"/>
                <a:gd name="T55" fmla="*/ 1401 h 488"/>
                <a:gd name="T56" fmla="*/ 1994 w 853"/>
                <a:gd name="T57" fmla="*/ 1505 h 488"/>
                <a:gd name="T58" fmla="*/ 2061 w 853"/>
                <a:gd name="T59" fmla="*/ 1451 h 488"/>
                <a:gd name="T60" fmla="*/ 2128 w 853"/>
                <a:gd name="T61" fmla="*/ 1444 h 488"/>
                <a:gd name="T62" fmla="*/ 2201 w 853"/>
                <a:gd name="T63" fmla="*/ 1494 h 488"/>
                <a:gd name="T64" fmla="*/ 2268 w 853"/>
                <a:gd name="T65" fmla="*/ 1569 h 488"/>
                <a:gd name="T66" fmla="*/ 2340 w 853"/>
                <a:gd name="T67" fmla="*/ 1608 h 488"/>
                <a:gd name="T68" fmla="*/ 2407 w 853"/>
                <a:gd name="T69" fmla="*/ 1558 h 488"/>
                <a:gd name="T70" fmla="*/ 2474 w 853"/>
                <a:gd name="T71" fmla="*/ 1391 h 488"/>
                <a:gd name="T72" fmla="*/ 2546 w 853"/>
                <a:gd name="T73" fmla="*/ 859 h 488"/>
                <a:gd name="T74" fmla="*/ 2613 w 853"/>
                <a:gd name="T75" fmla="*/ 153 h 488"/>
                <a:gd name="T76" fmla="*/ 2680 w 853"/>
                <a:gd name="T77" fmla="*/ 339 h 488"/>
                <a:gd name="T78" fmla="*/ 2752 w 853"/>
                <a:gd name="T79" fmla="*/ 14 h 488"/>
                <a:gd name="T80" fmla="*/ 2819 w 853"/>
                <a:gd name="T81" fmla="*/ 314 h 488"/>
                <a:gd name="T82" fmla="*/ 2886 w 853"/>
                <a:gd name="T83" fmla="*/ 1294 h 488"/>
                <a:gd name="T84" fmla="*/ 2958 w 853"/>
                <a:gd name="T85" fmla="*/ 1523 h 488"/>
                <a:gd name="T86" fmla="*/ 3025 w 853"/>
                <a:gd name="T87" fmla="*/ 1523 h 488"/>
                <a:gd name="T88" fmla="*/ 3092 w 853"/>
                <a:gd name="T89" fmla="*/ 1284 h 488"/>
                <a:gd name="T90" fmla="*/ 3164 w 853"/>
                <a:gd name="T91" fmla="*/ 970 h 488"/>
                <a:gd name="T92" fmla="*/ 3231 w 853"/>
                <a:gd name="T93" fmla="*/ 1269 h 488"/>
                <a:gd name="T94" fmla="*/ 3298 w 853"/>
                <a:gd name="T95" fmla="*/ 1309 h 488"/>
                <a:gd name="T96" fmla="*/ 3370 w 853"/>
                <a:gd name="T97" fmla="*/ 1451 h 488"/>
                <a:gd name="T98" fmla="*/ 3437 w 853"/>
                <a:gd name="T99" fmla="*/ 1526 h 488"/>
                <a:gd name="T100" fmla="*/ 3504 w 853"/>
                <a:gd name="T101" fmla="*/ 1629 h 488"/>
                <a:gd name="T102" fmla="*/ 3577 w 853"/>
                <a:gd name="T103" fmla="*/ 1626 h 488"/>
                <a:gd name="T104" fmla="*/ 3644 w 853"/>
                <a:gd name="T105" fmla="*/ 1697 h 488"/>
                <a:gd name="T106" fmla="*/ 3711 w 853"/>
                <a:gd name="T107" fmla="*/ 1658 h 488"/>
                <a:gd name="T108" fmla="*/ 3783 w 853"/>
                <a:gd name="T109" fmla="*/ 1683 h 488"/>
                <a:gd name="T110" fmla="*/ 3850 w 853"/>
                <a:gd name="T111" fmla="*/ 1644 h 488"/>
                <a:gd name="T112" fmla="*/ 3917 w 853"/>
                <a:gd name="T113" fmla="*/ 1715 h 488"/>
                <a:gd name="T114" fmla="*/ 3989 w 853"/>
                <a:gd name="T115" fmla="*/ 1715 h 488"/>
                <a:gd name="T116" fmla="*/ 4056 w 853"/>
                <a:gd name="T117" fmla="*/ 1676 h 488"/>
                <a:gd name="T118" fmla="*/ 4128 w 853"/>
                <a:gd name="T119" fmla="*/ 1683 h 488"/>
                <a:gd name="T120" fmla="*/ 4195 w 853"/>
                <a:gd name="T121" fmla="*/ 1704 h 488"/>
                <a:gd name="T122" fmla="*/ 4262 w 853"/>
                <a:gd name="T123" fmla="*/ 1672 h 488"/>
                <a:gd name="T124" fmla="*/ 4334 w 853"/>
                <a:gd name="T125" fmla="*/ 1722 h 4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3"/>
                <a:gd name="T190" fmla="*/ 0 h 488"/>
                <a:gd name="T191" fmla="*/ 853 w 853"/>
                <a:gd name="T192" fmla="*/ 488 h 4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3" h="488">
                  <a:moveTo>
                    <a:pt x="0" y="478"/>
                  </a:moveTo>
                  <a:lnTo>
                    <a:pt x="0" y="478"/>
                  </a:lnTo>
                  <a:lnTo>
                    <a:pt x="0" y="479"/>
                  </a:lnTo>
                  <a:lnTo>
                    <a:pt x="1" y="479"/>
                  </a:lnTo>
                  <a:lnTo>
                    <a:pt x="2" y="479"/>
                  </a:lnTo>
                  <a:lnTo>
                    <a:pt x="3" y="479"/>
                  </a:lnTo>
                  <a:lnTo>
                    <a:pt x="3" y="480"/>
                  </a:lnTo>
                  <a:lnTo>
                    <a:pt x="4" y="480"/>
                  </a:lnTo>
                  <a:lnTo>
                    <a:pt x="4" y="479"/>
                  </a:lnTo>
                  <a:lnTo>
                    <a:pt x="5" y="479"/>
                  </a:lnTo>
                  <a:lnTo>
                    <a:pt x="5" y="478"/>
                  </a:lnTo>
                  <a:lnTo>
                    <a:pt x="5" y="477"/>
                  </a:lnTo>
                  <a:lnTo>
                    <a:pt x="6" y="477"/>
                  </a:lnTo>
                  <a:lnTo>
                    <a:pt x="6" y="476"/>
                  </a:lnTo>
                  <a:lnTo>
                    <a:pt x="7" y="475"/>
                  </a:lnTo>
                  <a:lnTo>
                    <a:pt x="7" y="474"/>
                  </a:lnTo>
                  <a:lnTo>
                    <a:pt x="7" y="473"/>
                  </a:lnTo>
                  <a:lnTo>
                    <a:pt x="8" y="473"/>
                  </a:lnTo>
                  <a:lnTo>
                    <a:pt x="8" y="472"/>
                  </a:lnTo>
                  <a:lnTo>
                    <a:pt x="9" y="472"/>
                  </a:lnTo>
                  <a:lnTo>
                    <a:pt x="10" y="472"/>
                  </a:lnTo>
                  <a:lnTo>
                    <a:pt x="10" y="473"/>
                  </a:lnTo>
                  <a:lnTo>
                    <a:pt x="10" y="474"/>
                  </a:lnTo>
                  <a:lnTo>
                    <a:pt x="11" y="474"/>
                  </a:lnTo>
                  <a:lnTo>
                    <a:pt x="11" y="475"/>
                  </a:lnTo>
                  <a:lnTo>
                    <a:pt x="12" y="475"/>
                  </a:lnTo>
                  <a:lnTo>
                    <a:pt x="13" y="474"/>
                  </a:lnTo>
                  <a:lnTo>
                    <a:pt x="13" y="473"/>
                  </a:lnTo>
                  <a:lnTo>
                    <a:pt x="13" y="472"/>
                  </a:lnTo>
                  <a:lnTo>
                    <a:pt x="14" y="471"/>
                  </a:lnTo>
                  <a:lnTo>
                    <a:pt x="14" y="470"/>
                  </a:lnTo>
                  <a:lnTo>
                    <a:pt x="15" y="469"/>
                  </a:lnTo>
                  <a:lnTo>
                    <a:pt x="15" y="470"/>
                  </a:lnTo>
                  <a:lnTo>
                    <a:pt x="15" y="471"/>
                  </a:lnTo>
                  <a:lnTo>
                    <a:pt x="16" y="471"/>
                  </a:lnTo>
                  <a:lnTo>
                    <a:pt x="16" y="472"/>
                  </a:lnTo>
                  <a:lnTo>
                    <a:pt x="16" y="473"/>
                  </a:lnTo>
                  <a:lnTo>
                    <a:pt x="16" y="474"/>
                  </a:lnTo>
                  <a:lnTo>
                    <a:pt x="16" y="475"/>
                  </a:lnTo>
                  <a:lnTo>
                    <a:pt x="16" y="476"/>
                  </a:lnTo>
                  <a:lnTo>
                    <a:pt x="17" y="476"/>
                  </a:lnTo>
                  <a:lnTo>
                    <a:pt x="17" y="477"/>
                  </a:lnTo>
                  <a:lnTo>
                    <a:pt x="17" y="478"/>
                  </a:lnTo>
                  <a:lnTo>
                    <a:pt x="17" y="479"/>
                  </a:lnTo>
                  <a:lnTo>
                    <a:pt x="18" y="479"/>
                  </a:lnTo>
                  <a:lnTo>
                    <a:pt x="18" y="480"/>
                  </a:lnTo>
                  <a:lnTo>
                    <a:pt x="18" y="481"/>
                  </a:lnTo>
                  <a:lnTo>
                    <a:pt x="19" y="481"/>
                  </a:lnTo>
                  <a:lnTo>
                    <a:pt x="19" y="482"/>
                  </a:lnTo>
                  <a:lnTo>
                    <a:pt x="20" y="482"/>
                  </a:lnTo>
                  <a:lnTo>
                    <a:pt x="20" y="483"/>
                  </a:lnTo>
                  <a:lnTo>
                    <a:pt x="21" y="483"/>
                  </a:lnTo>
                  <a:lnTo>
                    <a:pt x="21" y="484"/>
                  </a:lnTo>
                  <a:lnTo>
                    <a:pt x="22" y="484"/>
                  </a:lnTo>
                  <a:lnTo>
                    <a:pt x="22" y="485"/>
                  </a:lnTo>
                  <a:lnTo>
                    <a:pt x="22" y="486"/>
                  </a:lnTo>
                  <a:lnTo>
                    <a:pt x="22" y="487"/>
                  </a:lnTo>
                  <a:lnTo>
                    <a:pt x="23" y="487"/>
                  </a:lnTo>
                  <a:lnTo>
                    <a:pt x="23" y="488"/>
                  </a:lnTo>
                  <a:lnTo>
                    <a:pt x="23" y="487"/>
                  </a:lnTo>
                  <a:lnTo>
                    <a:pt x="24" y="487"/>
                  </a:lnTo>
                  <a:lnTo>
                    <a:pt x="24" y="486"/>
                  </a:lnTo>
                  <a:lnTo>
                    <a:pt x="24" y="485"/>
                  </a:lnTo>
                  <a:lnTo>
                    <a:pt x="24" y="484"/>
                  </a:lnTo>
                  <a:lnTo>
                    <a:pt x="24" y="483"/>
                  </a:lnTo>
                  <a:lnTo>
                    <a:pt x="25" y="483"/>
                  </a:lnTo>
                  <a:lnTo>
                    <a:pt x="25" y="482"/>
                  </a:lnTo>
                  <a:lnTo>
                    <a:pt x="25" y="481"/>
                  </a:lnTo>
                  <a:lnTo>
                    <a:pt x="25" y="480"/>
                  </a:lnTo>
                  <a:lnTo>
                    <a:pt x="26" y="480"/>
                  </a:lnTo>
                  <a:lnTo>
                    <a:pt x="26" y="479"/>
                  </a:lnTo>
                  <a:lnTo>
                    <a:pt x="27" y="479"/>
                  </a:lnTo>
                  <a:lnTo>
                    <a:pt x="27" y="478"/>
                  </a:lnTo>
                  <a:lnTo>
                    <a:pt x="28" y="478"/>
                  </a:lnTo>
                  <a:lnTo>
                    <a:pt x="28" y="477"/>
                  </a:lnTo>
                  <a:lnTo>
                    <a:pt x="28" y="476"/>
                  </a:lnTo>
                  <a:lnTo>
                    <a:pt x="29" y="476"/>
                  </a:lnTo>
                  <a:lnTo>
                    <a:pt x="29" y="475"/>
                  </a:lnTo>
                  <a:lnTo>
                    <a:pt x="29" y="474"/>
                  </a:lnTo>
                  <a:lnTo>
                    <a:pt x="30" y="474"/>
                  </a:lnTo>
                  <a:lnTo>
                    <a:pt x="30" y="473"/>
                  </a:lnTo>
                  <a:lnTo>
                    <a:pt x="30" y="472"/>
                  </a:lnTo>
                  <a:lnTo>
                    <a:pt x="31" y="472"/>
                  </a:lnTo>
                  <a:lnTo>
                    <a:pt x="31" y="471"/>
                  </a:lnTo>
                  <a:lnTo>
                    <a:pt x="31" y="470"/>
                  </a:lnTo>
                  <a:lnTo>
                    <a:pt x="32" y="470"/>
                  </a:lnTo>
                  <a:lnTo>
                    <a:pt x="32" y="469"/>
                  </a:lnTo>
                  <a:lnTo>
                    <a:pt x="33" y="469"/>
                  </a:lnTo>
                  <a:lnTo>
                    <a:pt x="34" y="469"/>
                  </a:lnTo>
                  <a:lnTo>
                    <a:pt x="34" y="470"/>
                  </a:lnTo>
                  <a:lnTo>
                    <a:pt x="35" y="470"/>
                  </a:lnTo>
                  <a:lnTo>
                    <a:pt x="35" y="471"/>
                  </a:lnTo>
                  <a:lnTo>
                    <a:pt x="36" y="471"/>
                  </a:lnTo>
                  <a:lnTo>
                    <a:pt x="36" y="472"/>
                  </a:lnTo>
                  <a:lnTo>
                    <a:pt x="37" y="472"/>
                  </a:lnTo>
                  <a:lnTo>
                    <a:pt x="38" y="472"/>
                  </a:lnTo>
                  <a:lnTo>
                    <a:pt x="38" y="471"/>
                  </a:lnTo>
                  <a:lnTo>
                    <a:pt x="39" y="471"/>
                  </a:lnTo>
                  <a:lnTo>
                    <a:pt x="39" y="470"/>
                  </a:lnTo>
                  <a:lnTo>
                    <a:pt x="39" y="471"/>
                  </a:lnTo>
                  <a:lnTo>
                    <a:pt x="40" y="471"/>
                  </a:lnTo>
                  <a:lnTo>
                    <a:pt x="41" y="471"/>
                  </a:lnTo>
                  <a:lnTo>
                    <a:pt x="42" y="471"/>
                  </a:lnTo>
                  <a:lnTo>
                    <a:pt x="42" y="470"/>
                  </a:lnTo>
                  <a:lnTo>
                    <a:pt x="43" y="470"/>
                  </a:lnTo>
                  <a:lnTo>
                    <a:pt x="43" y="469"/>
                  </a:lnTo>
                  <a:lnTo>
                    <a:pt x="44" y="469"/>
                  </a:lnTo>
                  <a:lnTo>
                    <a:pt x="44" y="468"/>
                  </a:lnTo>
                  <a:lnTo>
                    <a:pt x="44" y="467"/>
                  </a:lnTo>
                  <a:lnTo>
                    <a:pt x="44" y="466"/>
                  </a:lnTo>
                  <a:lnTo>
                    <a:pt x="45" y="466"/>
                  </a:lnTo>
                  <a:lnTo>
                    <a:pt x="45" y="465"/>
                  </a:lnTo>
                  <a:lnTo>
                    <a:pt x="46" y="465"/>
                  </a:lnTo>
                  <a:lnTo>
                    <a:pt x="46" y="466"/>
                  </a:lnTo>
                  <a:lnTo>
                    <a:pt x="46" y="467"/>
                  </a:lnTo>
                  <a:lnTo>
                    <a:pt x="47" y="468"/>
                  </a:lnTo>
                  <a:lnTo>
                    <a:pt x="47" y="469"/>
                  </a:lnTo>
                  <a:lnTo>
                    <a:pt x="47" y="470"/>
                  </a:lnTo>
                  <a:lnTo>
                    <a:pt x="48" y="471"/>
                  </a:lnTo>
                  <a:lnTo>
                    <a:pt x="48" y="472"/>
                  </a:lnTo>
                  <a:lnTo>
                    <a:pt x="49" y="472"/>
                  </a:lnTo>
                  <a:lnTo>
                    <a:pt x="49" y="473"/>
                  </a:lnTo>
                  <a:lnTo>
                    <a:pt x="50" y="473"/>
                  </a:lnTo>
                  <a:lnTo>
                    <a:pt x="50" y="474"/>
                  </a:lnTo>
                  <a:lnTo>
                    <a:pt x="51" y="474"/>
                  </a:lnTo>
                  <a:lnTo>
                    <a:pt x="51" y="473"/>
                  </a:lnTo>
                  <a:lnTo>
                    <a:pt x="51" y="472"/>
                  </a:lnTo>
                  <a:lnTo>
                    <a:pt x="51" y="471"/>
                  </a:lnTo>
                  <a:lnTo>
                    <a:pt x="52" y="471"/>
                  </a:lnTo>
                  <a:lnTo>
                    <a:pt x="52" y="470"/>
                  </a:lnTo>
                  <a:lnTo>
                    <a:pt x="52" y="469"/>
                  </a:lnTo>
                  <a:lnTo>
                    <a:pt x="53" y="469"/>
                  </a:lnTo>
                  <a:lnTo>
                    <a:pt x="54" y="470"/>
                  </a:lnTo>
                  <a:lnTo>
                    <a:pt x="54" y="471"/>
                  </a:lnTo>
                  <a:lnTo>
                    <a:pt x="54" y="472"/>
                  </a:lnTo>
                  <a:lnTo>
                    <a:pt x="55" y="472"/>
                  </a:lnTo>
                  <a:lnTo>
                    <a:pt x="55" y="473"/>
                  </a:lnTo>
                  <a:lnTo>
                    <a:pt x="55" y="474"/>
                  </a:lnTo>
                  <a:lnTo>
                    <a:pt x="56" y="474"/>
                  </a:lnTo>
                  <a:lnTo>
                    <a:pt x="57" y="474"/>
                  </a:lnTo>
                  <a:lnTo>
                    <a:pt x="57" y="473"/>
                  </a:lnTo>
                  <a:lnTo>
                    <a:pt x="58" y="473"/>
                  </a:lnTo>
                  <a:lnTo>
                    <a:pt x="59" y="473"/>
                  </a:lnTo>
                  <a:lnTo>
                    <a:pt x="59" y="472"/>
                  </a:lnTo>
                  <a:lnTo>
                    <a:pt x="60" y="472"/>
                  </a:lnTo>
                  <a:lnTo>
                    <a:pt x="60" y="471"/>
                  </a:lnTo>
                  <a:lnTo>
                    <a:pt x="61" y="472"/>
                  </a:lnTo>
                  <a:lnTo>
                    <a:pt x="61" y="473"/>
                  </a:lnTo>
                  <a:lnTo>
                    <a:pt x="62" y="473"/>
                  </a:lnTo>
                  <a:lnTo>
                    <a:pt x="62" y="474"/>
                  </a:lnTo>
                  <a:lnTo>
                    <a:pt x="62" y="475"/>
                  </a:lnTo>
                  <a:lnTo>
                    <a:pt x="63" y="475"/>
                  </a:lnTo>
                  <a:lnTo>
                    <a:pt x="63" y="476"/>
                  </a:lnTo>
                  <a:lnTo>
                    <a:pt x="64" y="475"/>
                  </a:lnTo>
                  <a:lnTo>
                    <a:pt x="65" y="475"/>
                  </a:lnTo>
                  <a:lnTo>
                    <a:pt x="66" y="475"/>
                  </a:lnTo>
                  <a:lnTo>
                    <a:pt x="67" y="475"/>
                  </a:lnTo>
                  <a:lnTo>
                    <a:pt x="67" y="476"/>
                  </a:lnTo>
                  <a:lnTo>
                    <a:pt x="68" y="476"/>
                  </a:lnTo>
                  <a:lnTo>
                    <a:pt x="68" y="477"/>
                  </a:lnTo>
                  <a:lnTo>
                    <a:pt x="69" y="477"/>
                  </a:lnTo>
                  <a:lnTo>
                    <a:pt x="69" y="476"/>
                  </a:lnTo>
                  <a:lnTo>
                    <a:pt x="70" y="476"/>
                  </a:lnTo>
                  <a:lnTo>
                    <a:pt x="70" y="475"/>
                  </a:lnTo>
                  <a:lnTo>
                    <a:pt x="70" y="474"/>
                  </a:lnTo>
                  <a:lnTo>
                    <a:pt x="70" y="473"/>
                  </a:lnTo>
                  <a:lnTo>
                    <a:pt x="71" y="473"/>
                  </a:lnTo>
                  <a:lnTo>
                    <a:pt x="71" y="474"/>
                  </a:lnTo>
                  <a:lnTo>
                    <a:pt x="72" y="474"/>
                  </a:lnTo>
                  <a:lnTo>
                    <a:pt x="72" y="475"/>
                  </a:lnTo>
                  <a:lnTo>
                    <a:pt x="72" y="476"/>
                  </a:lnTo>
                  <a:lnTo>
                    <a:pt x="72" y="477"/>
                  </a:lnTo>
                  <a:lnTo>
                    <a:pt x="73" y="478"/>
                  </a:lnTo>
                  <a:lnTo>
                    <a:pt x="73" y="479"/>
                  </a:lnTo>
                  <a:lnTo>
                    <a:pt x="74" y="479"/>
                  </a:lnTo>
                  <a:lnTo>
                    <a:pt x="74" y="478"/>
                  </a:lnTo>
                  <a:lnTo>
                    <a:pt x="74" y="477"/>
                  </a:lnTo>
                  <a:lnTo>
                    <a:pt x="75" y="477"/>
                  </a:lnTo>
                  <a:lnTo>
                    <a:pt x="75" y="476"/>
                  </a:lnTo>
                  <a:lnTo>
                    <a:pt x="76" y="476"/>
                  </a:lnTo>
                  <a:lnTo>
                    <a:pt x="76" y="477"/>
                  </a:lnTo>
                  <a:lnTo>
                    <a:pt x="77" y="477"/>
                  </a:lnTo>
                  <a:lnTo>
                    <a:pt x="77" y="478"/>
                  </a:lnTo>
                  <a:lnTo>
                    <a:pt x="78" y="478"/>
                  </a:lnTo>
                  <a:lnTo>
                    <a:pt x="79" y="478"/>
                  </a:lnTo>
                  <a:lnTo>
                    <a:pt x="79" y="477"/>
                  </a:lnTo>
                  <a:lnTo>
                    <a:pt x="80" y="477"/>
                  </a:lnTo>
                  <a:lnTo>
                    <a:pt x="80" y="476"/>
                  </a:lnTo>
                  <a:lnTo>
                    <a:pt x="80" y="475"/>
                  </a:lnTo>
                  <a:lnTo>
                    <a:pt x="81" y="475"/>
                  </a:lnTo>
                  <a:lnTo>
                    <a:pt x="81" y="474"/>
                  </a:lnTo>
                  <a:lnTo>
                    <a:pt x="81" y="473"/>
                  </a:lnTo>
                  <a:lnTo>
                    <a:pt x="81" y="472"/>
                  </a:lnTo>
                  <a:lnTo>
                    <a:pt x="82" y="472"/>
                  </a:lnTo>
                  <a:lnTo>
                    <a:pt x="82" y="471"/>
                  </a:lnTo>
                  <a:lnTo>
                    <a:pt x="82" y="470"/>
                  </a:lnTo>
                  <a:lnTo>
                    <a:pt x="82" y="469"/>
                  </a:lnTo>
                  <a:lnTo>
                    <a:pt x="83" y="469"/>
                  </a:lnTo>
                  <a:lnTo>
                    <a:pt x="83" y="468"/>
                  </a:lnTo>
                  <a:lnTo>
                    <a:pt x="84" y="468"/>
                  </a:lnTo>
                  <a:lnTo>
                    <a:pt x="84" y="467"/>
                  </a:lnTo>
                  <a:lnTo>
                    <a:pt x="84" y="466"/>
                  </a:lnTo>
                  <a:lnTo>
                    <a:pt x="85" y="466"/>
                  </a:lnTo>
                  <a:lnTo>
                    <a:pt x="86" y="466"/>
                  </a:lnTo>
                  <a:lnTo>
                    <a:pt x="86" y="467"/>
                  </a:lnTo>
                  <a:lnTo>
                    <a:pt x="86" y="468"/>
                  </a:lnTo>
                  <a:lnTo>
                    <a:pt x="87" y="468"/>
                  </a:lnTo>
                  <a:lnTo>
                    <a:pt x="87" y="469"/>
                  </a:lnTo>
                  <a:lnTo>
                    <a:pt x="88" y="470"/>
                  </a:lnTo>
                  <a:lnTo>
                    <a:pt x="89" y="470"/>
                  </a:lnTo>
                  <a:lnTo>
                    <a:pt x="90" y="470"/>
                  </a:lnTo>
                  <a:lnTo>
                    <a:pt x="90" y="471"/>
                  </a:lnTo>
                  <a:lnTo>
                    <a:pt x="91" y="471"/>
                  </a:lnTo>
                  <a:lnTo>
                    <a:pt x="91" y="470"/>
                  </a:lnTo>
                  <a:lnTo>
                    <a:pt x="92" y="469"/>
                  </a:lnTo>
                  <a:lnTo>
                    <a:pt x="92" y="468"/>
                  </a:lnTo>
                  <a:lnTo>
                    <a:pt x="92" y="467"/>
                  </a:lnTo>
                  <a:lnTo>
                    <a:pt x="93" y="467"/>
                  </a:lnTo>
                  <a:lnTo>
                    <a:pt x="93" y="468"/>
                  </a:lnTo>
                  <a:lnTo>
                    <a:pt x="94" y="468"/>
                  </a:lnTo>
                  <a:lnTo>
                    <a:pt x="94" y="469"/>
                  </a:lnTo>
                  <a:lnTo>
                    <a:pt x="94" y="470"/>
                  </a:lnTo>
                  <a:lnTo>
                    <a:pt x="94" y="471"/>
                  </a:lnTo>
                  <a:lnTo>
                    <a:pt x="94" y="472"/>
                  </a:lnTo>
                  <a:lnTo>
                    <a:pt x="95" y="472"/>
                  </a:lnTo>
                  <a:lnTo>
                    <a:pt x="96" y="472"/>
                  </a:lnTo>
                  <a:lnTo>
                    <a:pt x="96" y="471"/>
                  </a:lnTo>
                  <a:lnTo>
                    <a:pt x="96" y="470"/>
                  </a:lnTo>
                  <a:lnTo>
                    <a:pt x="97" y="470"/>
                  </a:lnTo>
                  <a:lnTo>
                    <a:pt x="97" y="469"/>
                  </a:lnTo>
                  <a:lnTo>
                    <a:pt x="97" y="468"/>
                  </a:lnTo>
                  <a:lnTo>
                    <a:pt x="98" y="468"/>
                  </a:lnTo>
                  <a:lnTo>
                    <a:pt x="98" y="469"/>
                  </a:lnTo>
                  <a:lnTo>
                    <a:pt x="99" y="469"/>
                  </a:lnTo>
                  <a:lnTo>
                    <a:pt x="99" y="470"/>
                  </a:lnTo>
                  <a:lnTo>
                    <a:pt x="99" y="471"/>
                  </a:lnTo>
                  <a:lnTo>
                    <a:pt x="100" y="471"/>
                  </a:lnTo>
                  <a:lnTo>
                    <a:pt x="100" y="472"/>
                  </a:lnTo>
                  <a:lnTo>
                    <a:pt x="100" y="473"/>
                  </a:lnTo>
                  <a:lnTo>
                    <a:pt x="101" y="473"/>
                  </a:lnTo>
                  <a:lnTo>
                    <a:pt x="101" y="474"/>
                  </a:lnTo>
                  <a:lnTo>
                    <a:pt x="101" y="475"/>
                  </a:lnTo>
                  <a:lnTo>
                    <a:pt x="102" y="475"/>
                  </a:lnTo>
                  <a:lnTo>
                    <a:pt x="103" y="474"/>
                  </a:lnTo>
                  <a:lnTo>
                    <a:pt x="103" y="473"/>
                  </a:lnTo>
                  <a:lnTo>
                    <a:pt x="103" y="472"/>
                  </a:lnTo>
                  <a:lnTo>
                    <a:pt x="104" y="472"/>
                  </a:lnTo>
                  <a:lnTo>
                    <a:pt x="104" y="471"/>
                  </a:lnTo>
                  <a:lnTo>
                    <a:pt x="104" y="470"/>
                  </a:lnTo>
                  <a:lnTo>
                    <a:pt x="104" y="469"/>
                  </a:lnTo>
                  <a:lnTo>
                    <a:pt x="105" y="469"/>
                  </a:lnTo>
                  <a:lnTo>
                    <a:pt x="105" y="468"/>
                  </a:lnTo>
                  <a:lnTo>
                    <a:pt x="105" y="469"/>
                  </a:lnTo>
                  <a:lnTo>
                    <a:pt x="106" y="469"/>
                  </a:lnTo>
                  <a:lnTo>
                    <a:pt x="106" y="470"/>
                  </a:lnTo>
                  <a:lnTo>
                    <a:pt x="107" y="471"/>
                  </a:lnTo>
                  <a:lnTo>
                    <a:pt x="107" y="472"/>
                  </a:lnTo>
                  <a:lnTo>
                    <a:pt x="108" y="472"/>
                  </a:lnTo>
                  <a:lnTo>
                    <a:pt x="108" y="473"/>
                  </a:lnTo>
                  <a:lnTo>
                    <a:pt x="108" y="474"/>
                  </a:lnTo>
                  <a:lnTo>
                    <a:pt x="109" y="474"/>
                  </a:lnTo>
                  <a:lnTo>
                    <a:pt x="109" y="475"/>
                  </a:lnTo>
                  <a:lnTo>
                    <a:pt x="109" y="476"/>
                  </a:lnTo>
                  <a:lnTo>
                    <a:pt x="110" y="476"/>
                  </a:lnTo>
                  <a:lnTo>
                    <a:pt x="111" y="476"/>
                  </a:lnTo>
                  <a:lnTo>
                    <a:pt x="111" y="475"/>
                  </a:lnTo>
                  <a:lnTo>
                    <a:pt x="112" y="475"/>
                  </a:lnTo>
                  <a:lnTo>
                    <a:pt x="113" y="475"/>
                  </a:lnTo>
                  <a:lnTo>
                    <a:pt x="114" y="475"/>
                  </a:lnTo>
                  <a:lnTo>
                    <a:pt x="114" y="474"/>
                  </a:lnTo>
                  <a:lnTo>
                    <a:pt x="115" y="474"/>
                  </a:lnTo>
                  <a:lnTo>
                    <a:pt x="115" y="473"/>
                  </a:lnTo>
                  <a:lnTo>
                    <a:pt x="116" y="473"/>
                  </a:lnTo>
                  <a:lnTo>
                    <a:pt x="116" y="472"/>
                  </a:lnTo>
                  <a:lnTo>
                    <a:pt x="117" y="472"/>
                  </a:lnTo>
                  <a:lnTo>
                    <a:pt x="117" y="471"/>
                  </a:lnTo>
                  <a:lnTo>
                    <a:pt x="118" y="471"/>
                  </a:lnTo>
                  <a:lnTo>
                    <a:pt x="119" y="471"/>
                  </a:lnTo>
                  <a:lnTo>
                    <a:pt x="119" y="472"/>
                  </a:lnTo>
                  <a:lnTo>
                    <a:pt x="120" y="472"/>
                  </a:lnTo>
                  <a:lnTo>
                    <a:pt x="121" y="473"/>
                  </a:lnTo>
                  <a:lnTo>
                    <a:pt x="121" y="474"/>
                  </a:lnTo>
                  <a:lnTo>
                    <a:pt x="122" y="475"/>
                  </a:lnTo>
                  <a:lnTo>
                    <a:pt x="122" y="476"/>
                  </a:lnTo>
                  <a:lnTo>
                    <a:pt x="122" y="477"/>
                  </a:lnTo>
                  <a:lnTo>
                    <a:pt x="122" y="478"/>
                  </a:lnTo>
                  <a:lnTo>
                    <a:pt x="123" y="478"/>
                  </a:lnTo>
                  <a:lnTo>
                    <a:pt x="123" y="479"/>
                  </a:lnTo>
                  <a:lnTo>
                    <a:pt x="123" y="480"/>
                  </a:lnTo>
                  <a:lnTo>
                    <a:pt x="124" y="480"/>
                  </a:lnTo>
                  <a:lnTo>
                    <a:pt x="124" y="479"/>
                  </a:lnTo>
                  <a:lnTo>
                    <a:pt x="124" y="478"/>
                  </a:lnTo>
                  <a:lnTo>
                    <a:pt x="125" y="477"/>
                  </a:lnTo>
                  <a:lnTo>
                    <a:pt x="125" y="476"/>
                  </a:lnTo>
                  <a:lnTo>
                    <a:pt x="125" y="475"/>
                  </a:lnTo>
                  <a:lnTo>
                    <a:pt x="125" y="474"/>
                  </a:lnTo>
                  <a:lnTo>
                    <a:pt x="125" y="473"/>
                  </a:lnTo>
                  <a:lnTo>
                    <a:pt x="126" y="473"/>
                  </a:lnTo>
                  <a:lnTo>
                    <a:pt x="126" y="472"/>
                  </a:lnTo>
                  <a:lnTo>
                    <a:pt x="126" y="471"/>
                  </a:lnTo>
                  <a:lnTo>
                    <a:pt x="127" y="470"/>
                  </a:lnTo>
                  <a:lnTo>
                    <a:pt x="128" y="470"/>
                  </a:lnTo>
                  <a:lnTo>
                    <a:pt x="129" y="470"/>
                  </a:lnTo>
                  <a:lnTo>
                    <a:pt x="129" y="471"/>
                  </a:lnTo>
                  <a:lnTo>
                    <a:pt x="130" y="471"/>
                  </a:lnTo>
                  <a:lnTo>
                    <a:pt x="131" y="471"/>
                  </a:lnTo>
                  <a:lnTo>
                    <a:pt x="131" y="470"/>
                  </a:lnTo>
                  <a:lnTo>
                    <a:pt x="132" y="470"/>
                  </a:lnTo>
                  <a:lnTo>
                    <a:pt x="132" y="471"/>
                  </a:lnTo>
                  <a:lnTo>
                    <a:pt x="133" y="471"/>
                  </a:lnTo>
                  <a:lnTo>
                    <a:pt x="134" y="471"/>
                  </a:lnTo>
                  <a:lnTo>
                    <a:pt x="134" y="470"/>
                  </a:lnTo>
                  <a:lnTo>
                    <a:pt x="134" y="469"/>
                  </a:lnTo>
                  <a:lnTo>
                    <a:pt x="135" y="469"/>
                  </a:lnTo>
                  <a:lnTo>
                    <a:pt x="135" y="468"/>
                  </a:lnTo>
                  <a:lnTo>
                    <a:pt x="135" y="467"/>
                  </a:lnTo>
                  <a:lnTo>
                    <a:pt x="136" y="466"/>
                  </a:lnTo>
                  <a:lnTo>
                    <a:pt x="136" y="465"/>
                  </a:lnTo>
                  <a:lnTo>
                    <a:pt x="137" y="465"/>
                  </a:lnTo>
                  <a:lnTo>
                    <a:pt x="137" y="466"/>
                  </a:lnTo>
                  <a:lnTo>
                    <a:pt x="138" y="466"/>
                  </a:lnTo>
                  <a:lnTo>
                    <a:pt x="139" y="466"/>
                  </a:lnTo>
                  <a:lnTo>
                    <a:pt x="139" y="465"/>
                  </a:lnTo>
                  <a:lnTo>
                    <a:pt x="140" y="464"/>
                  </a:lnTo>
                  <a:lnTo>
                    <a:pt x="140" y="463"/>
                  </a:lnTo>
                  <a:lnTo>
                    <a:pt x="141" y="463"/>
                  </a:lnTo>
                  <a:lnTo>
                    <a:pt x="141" y="462"/>
                  </a:lnTo>
                  <a:lnTo>
                    <a:pt x="142" y="462"/>
                  </a:lnTo>
                  <a:lnTo>
                    <a:pt x="143" y="462"/>
                  </a:lnTo>
                  <a:lnTo>
                    <a:pt x="144" y="462"/>
                  </a:lnTo>
                  <a:lnTo>
                    <a:pt x="145" y="462"/>
                  </a:lnTo>
                  <a:lnTo>
                    <a:pt x="146" y="462"/>
                  </a:lnTo>
                  <a:lnTo>
                    <a:pt x="146" y="463"/>
                  </a:lnTo>
                  <a:lnTo>
                    <a:pt x="147" y="463"/>
                  </a:lnTo>
                  <a:lnTo>
                    <a:pt x="147" y="464"/>
                  </a:lnTo>
                  <a:lnTo>
                    <a:pt x="148" y="464"/>
                  </a:lnTo>
                  <a:lnTo>
                    <a:pt x="148" y="463"/>
                  </a:lnTo>
                  <a:lnTo>
                    <a:pt x="148" y="462"/>
                  </a:lnTo>
                  <a:lnTo>
                    <a:pt x="149" y="462"/>
                  </a:lnTo>
                  <a:lnTo>
                    <a:pt x="149" y="461"/>
                  </a:lnTo>
                  <a:lnTo>
                    <a:pt x="149" y="460"/>
                  </a:lnTo>
                  <a:lnTo>
                    <a:pt x="149" y="459"/>
                  </a:lnTo>
                  <a:lnTo>
                    <a:pt x="149" y="458"/>
                  </a:lnTo>
                  <a:lnTo>
                    <a:pt x="149" y="457"/>
                  </a:lnTo>
                  <a:lnTo>
                    <a:pt x="150" y="457"/>
                  </a:lnTo>
                  <a:lnTo>
                    <a:pt x="150" y="456"/>
                  </a:lnTo>
                  <a:lnTo>
                    <a:pt x="150" y="455"/>
                  </a:lnTo>
                  <a:lnTo>
                    <a:pt x="150" y="454"/>
                  </a:lnTo>
                  <a:lnTo>
                    <a:pt x="150" y="453"/>
                  </a:lnTo>
                  <a:lnTo>
                    <a:pt x="151" y="453"/>
                  </a:lnTo>
                  <a:lnTo>
                    <a:pt x="151" y="452"/>
                  </a:lnTo>
                  <a:lnTo>
                    <a:pt x="151" y="451"/>
                  </a:lnTo>
                  <a:lnTo>
                    <a:pt x="152" y="451"/>
                  </a:lnTo>
                  <a:lnTo>
                    <a:pt x="152" y="450"/>
                  </a:lnTo>
                  <a:lnTo>
                    <a:pt x="152" y="449"/>
                  </a:lnTo>
                  <a:lnTo>
                    <a:pt x="152" y="448"/>
                  </a:lnTo>
                  <a:lnTo>
                    <a:pt x="153" y="448"/>
                  </a:lnTo>
                  <a:lnTo>
                    <a:pt x="153" y="447"/>
                  </a:lnTo>
                  <a:lnTo>
                    <a:pt x="153" y="446"/>
                  </a:lnTo>
                  <a:lnTo>
                    <a:pt x="154" y="446"/>
                  </a:lnTo>
                  <a:lnTo>
                    <a:pt x="155" y="446"/>
                  </a:lnTo>
                  <a:lnTo>
                    <a:pt x="156" y="446"/>
                  </a:lnTo>
                  <a:lnTo>
                    <a:pt x="156" y="445"/>
                  </a:lnTo>
                  <a:lnTo>
                    <a:pt x="157" y="445"/>
                  </a:lnTo>
                  <a:lnTo>
                    <a:pt x="157" y="444"/>
                  </a:lnTo>
                  <a:lnTo>
                    <a:pt x="158" y="444"/>
                  </a:lnTo>
                  <a:lnTo>
                    <a:pt x="158" y="443"/>
                  </a:lnTo>
                  <a:lnTo>
                    <a:pt x="158" y="442"/>
                  </a:lnTo>
                  <a:lnTo>
                    <a:pt x="158" y="441"/>
                  </a:lnTo>
                  <a:lnTo>
                    <a:pt x="158" y="440"/>
                  </a:lnTo>
                  <a:lnTo>
                    <a:pt x="159" y="440"/>
                  </a:lnTo>
                  <a:lnTo>
                    <a:pt x="159" y="439"/>
                  </a:lnTo>
                  <a:lnTo>
                    <a:pt x="159" y="438"/>
                  </a:lnTo>
                  <a:lnTo>
                    <a:pt x="159" y="437"/>
                  </a:lnTo>
                  <a:lnTo>
                    <a:pt x="159" y="436"/>
                  </a:lnTo>
                  <a:lnTo>
                    <a:pt x="160" y="435"/>
                  </a:lnTo>
                  <a:lnTo>
                    <a:pt x="160" y="434"/>
                  </a:lnTo>
                  <a:lnTo>
                    <a:pt x="160" y="433"/>
                  </a:lnTo>
                  <a:lnTo>
                    <a:pt x="160" y="432"/>
                  </a:lnTo>
                  <a:lnTo>
                    <a:pt x="161" y="432"/>
                  </a:lnTo>
                  <a:lnTo>
                    <a:pt x="161" y="431"/>
                  </a:lnTo>
                  <a:lnTo>
                    <a:pt x="161" y="430"/>
                  </a:lnTo>
                  <a:lnTo>
                    <a:pt x="162" y="430"/>
                  </a:lnTo>
                  <a:lnTo>
                    <a:pt x="162" y="429"/>
                  </a:lnTo>
                  <a:lnTo>
                    <a:pt x="162" y="428"/>
                  </a:lnTo>
                  <a:lnTo>
                    <a:pt x="162" y="427"/>
                  </a:lnTo>
                  <a:lnTo>
                    <a:pt x="163" y="427"/>
                  </a:lnTo>
                  <a:lnTo>
                    <a:pt x="163" y="426"/>
                  </a:lnTo>
                  <a:lnTo>
                    <a:pt x="163" y="425"/>
                  </a:lnTo>
                  <a:lnTo>
                    <a:pt x="163" y="424"/>
                  </a:lnTo>
                  <a:lnTo>
                    <a:pt x="163" y="423"/>
                  </a:lnTo>
                  <a:lnTo>
                    <a:pt x="164" y="423"/>
                  </a:lnTo>
                  <a:lnTo>
                    <a:pt x="164" y="422"/>
                  </a:lnTo>
                  <a:lnTo>
                    <a:pt x="164" y="421"/>
                  </a:lnTo>
                  <a:lnTo>
                    <a:pt x="164" y="420"/>
                  </a:lnTo>
                  <a:lnTo>
                    <a:pt x="164" y="419"/>
                  </a:lnTo>
                  <a:lnTo>
                    <a:pt x="164" y="418"/>
                  </a:lnTo>
                  <a:lnTo>
                    <a:pt x="165" y="417"/>
                  </a:lnTo>
                  <a:lnTo>
                    <a:pt x="165" y="416"/>
                  </a:lnTo>
                  <a:lnTo>
                    <a:pt x="165" y="415"/>
                  </a:lnTo>
                  <a:lnTo>
                    <a:pt x="165" y="414"/>
                  </a:lnTo>
                  <a:lnTo>
                    <a:pt x="165" y="413"/>
                  </a:lnTo>
                  <a:lnTo>
                    <a:pt x="165" y="412"/>
                  </a:lnTo>
                  <a:lnTo>
                    <a:pt x="165" y="411"/>
                  </a:lnTo>
                  <a:lnTo>
                    <a:pt x="166" y="410"/>
                  </a:lnTo>
                  <a:lnTo>
                    <a:pt x="166" y="409"/>
                  </a:lnTo>
                  <a:lnTo>
                    <a:pt x="166" y="408"/>
                  </a:lnTo>
                  <a:lnTo>
                    <a:pt x="166" y="407"/>
                  </a:lnTo>
                  <a:lnTo>
                    <a:pt x="166" y="406"/>
                  </a:lnTo>
                  <a:lnTo>
                    <a:pt x="166" y="405"/>
                  </a:lnTo>
                  <a:lnTo>
                    <a:pt x="166" y="404"/>
                  </a:lnTo>
                  <a:lnTo>
                    <a:pt x="166" y="403"/>
                  </a:lnTo>
                  <a:lnTo>
                    <a:pt x="167" y="402"/>
                  </a:lnTo>
                  <a:lnTo>
                    <a:pt x="167" y="401"/>
                  </a:lnTo>
                  <a:lnTo>
                    <a:pt x="167" y="400"/>
                  </a:lnTo>
                  <a:lnTo>
                    <a:pt x="167" y="399"/>
                  </a:lnTo>
                  <a:lnTo>
                    <a:pt x="167" y="398"/>
                  </a:lnTo>
                  <a:lnTo>
                    <a:pt x="167" y="397"/>
                  </a:lnTo>
                  <a:lnTo>
                    <a:pt x="167" y="396"/>
                  </a:lnTo>
                  <a:lnTo>
                    <a:pt x="167" y="395"/>
                  </a:lnTo>
                  <a:lnTo>
                    <a:pt x="167" y="394"/>
                  </a:lnTo>
                  <a:lnTo>
                    <a:pt x="167" y="393"/>
                  </a:lnTo>
                  <a:lnTo>
                    <a:pt x="167" y="392"/>
                  </a:lnTo>
                  <a:lnTo>
                    <a:pt x="168" y="391"/>
                  </a:lnTo>
                  <a:lnTo>
                    <a:pt x="168" y="389"/>
                  </a:lnTo>
                  <a:lnTo>
                    <a:pt x="168" y="388"/>
                  </a:lnTo>
                  <a:lnTo>
                    <a:pt x="168" y="387"/>
                  </a:lnTo>
                  <a:lnTo>
                    <a:pt x="168" y="386"/>
                  </a:lnTo>
                  <a:lnTo>
                    <a:pt x="168" y="385"/>
                  </a:lnTo>
                  <a:lnTo>
                    <a:pt x="168" y="384"/>
                  </a:lnTo>
                  <a:lnTo>
                    <a:pt x="168" y="383"/>
                  </a:lnTo>
                  <a:lnTo>
                    <a:pt x="168" y="382"/>
                  </a:lnTo>
                  <a:lnTo>
                    <a:pt x="168" y="381"/>
                  </a:lnTo>
                  <a:lnTo>
                    <a:pt x="169" y="380"/>
                  </a:lnTo>
                  <a:lnTo>
                    <a:pt x="169" y="379"/>
                  </a:lnTo>
                  <a:lnTo>
                    <a:pt x="169" y="378"/>
                  </a:lnTo>
                  <a:lnTo>
                    <a:pt x="169" y="377"/>
                  </a:lnTo>
                  <a:lnTo>
                    <a:pt x="169" y="376"/>
                  </a:lnTo>
                  <a:lnTo>
                    <a:pt x="169" y="375"/>
                  </a:lnTo>
                  <a:lnTo>
                    <a:pt x="169" y="374"/>
                  </a:lnTo>
                  <a:lnTo>
                    <a:pt x="169" y="373"/>
                  </a:lnTo>
                  <a:lnTo>
                    <a:pt x="169" y="372"/>
                  </a:lnTo>
                  <a:lnTo>
                    <a:pt x="169" y="371"/>
                  </a:lnTo>
                  <a:lnTo>
                    <a:pt x="170" y="369"/>
                  </a:lnTo>
                  <a:lnTo>
                    <a:pt x="170" y="368"/>
                  </a:lnTo>
                  <a:lnTo>
                    <a:pt x="170" y="367"/>
                  </a:lnTo>
                  <a:lnTo>
                    <a:pt x="170" y="366"/>
                  </a:lnTo>
                  <a:lnTo>
                    <a:pt x="170" y="365"/>
                  </a:lnTo>
                  <a:lnTo>
                    <a:pt x="170" y="363"/>
                  </a:lnTo>
                  <a:lnTo>
                    <a:pt x="170" y="362"/>
                  </a:lnTo>
                  <a:lnTo>
                    <a:pt x="170" y="361"/>
                  </a:lnTo>
                  <a:lnTo>
                    <a:pt x="170" y="360"/>
                  </a:lnTo>
                  <a:lnTo>
                    <a:pt x="171" y="359"/>
                  </a:lnTo>
                  <a:lnTo>
                    <a:pt x="171" y="357"/>
                  </a:lnTo>
                  <a:lnTo>
                    <a:pt x="171" y="356"/>
                  </a:lnTo>
                  <a:lnTo>
                    <a:pt x="171" y="354"/>
                  </a:lnTo>
                  <a:lnTo>
                    <a:pt x="171" y="353"/>
                  </a:lnTo>
                  <a:lnTo>
                    <a:pt x="171" y="352"/>
                  </a:lnTo>
                  <a:lnTo>
                    <a:pt x="171" y="350"/>
                  </a:lnTo>
                  <a:lnTo>
                    <a:pt x="171" y="349"/>
                  </a:lnTo>
                  <a:lnTo>
                    <a:pt x="171" y="347"/>
                  </a:lnTo>
                  <a:lnTo>
                    <a:pt x="171" y="346"/>
                  </a:lnTo>
                  <a:lnTo>
                    <a:pt x="171" y="344"/>
                  </a:lnTo>
                  <a:lnTo>
                    <a:pt x="171" y="343"/>
                  </a:lnTo>
                  <a:lnTo>
                    <a:pt x="172" y="341"/>
                  </a:lnTo>
                  <a:lnTo>
                    <a:pt x="172" y="340"/>
                  </a:lnTo>
                  <a:lnTo>
                    <a:pt x="172" y="338"/>
                  </a:lnTo>
                  <a:lnTo>
                    <a:pt x="172" y="336"/>
                  </a:lnTo>
                  <a:lnTo>
                    <a:pt x="172" y="335"/>
                  </a:lnTo>
                  <a:lnTo>
                    <a:pt x="172" y="333"/>
                  </a:lnTo>
                  <a:lnTo>
                    <a:pt x="172" y="331"/>
                  </a:lnTo>
                  <a:lnTo>
                    <a:pt x="172" y="330"/>
                  </a:lnTo>
                  <a:lnTo>
                    <a:pt x="172" y="328"/>
                  </a:lnTo>
                  <a:lnTo>
                    <a:pt x="172" y="326"/>
                  </a:lnTo>
                  <a:lnTo>
                    <a:pt x="173" y="325"/>
                  </a:lnTo>
                  <a:lnTo>
                    <a:pt x="173" y="323"/>
                  </a:lnTo>
                  <a:lnTo>
                    <a:pt x="173" y="321"/>
                  </a:lnTo>
                  <a:lnTo>
                    <a:pt x="173" y="319"/>
                  </a:lnTo>
                  <a:lnTo>
                    <a:pt x="173" y="317"/>
                  </a:lnTo>
                  <a:lnTo>
                    <a:pt x="173" y="316"/>
                  </a:lnTo>
                  <a:lnTo>
                    <a:pt x="173" y="314"/>
                  </a:lnTo>
                  <a:lnTo>
                    <a:pt x="173" y="312"/>
                  </a:lnTo>
                  <a:lnTo>
                    <a:pt x="173" y="310"/>
                  </a:lnTo>
                  <a:lnTo>
                    <a:pt x="174" y="308"/>
                  </a:lnTo>
                  <a:lnTo>
                    <a:pt x="174" y="306"/>
                  </a:lnTo>
                  <a:lnTo>
                    <a:pt x="174" y="305"/>
                  </a:lnTo>
                  <a:lnTo>
                    <a:pt x="174" y="303"/>
                  </a:lnTo>
                  <a:lnTo>
                    <a:pt x="174" y="301"/>
                  </a:lnTo>
                  <a:lnTo>
                    <a:pt x="174" y="299"/>
                  </a:lnTo>
                  <a:lnTo>
                    <a:pt x="174" y="297"/>
                  </a:lnTo>
                  <a:lnTo>
                    <a:pt x="174" y="296"/>
                  </a:lnTo>
                  <a:lnTo>
                    <a:pt x="174" y="294"/>
                  </a:lnTo>
                  <a:lnTo>
                    <a:pt x="174" y="292"/>
                  </a:lnTo>
                  <a:lnTo>
                    <a:pt x="175" y="291"/>
                  </a:lnTo>
                  <a:lnTo>
                    <a:pt x="175" y="289"/>
                  </a:lnTo>
                  <a:lnTo>
                    <a:pt x="175" y="287"/>
                  </a:lnTo>
                  <a:lnTo>
                    <a:pt x="175" y="286"/>
                  </a:lnTo>
                  <a:lnTo>
                    <a:pt x="175" y="284"/>
                  </a:lnTo>
                  <a:lnTo>
                    <a:pt x="175" y="283"/>
                  </a:lnTo>
                  <a:lnTo>
                    <a:pt x="175" y="281"/>
                  </a:lnTo>
                  <a:lnTo>
                    <a:pt x="175" y="280"/>
                  </a:lnTo>
                  <a:lnTo>
                    <a:pt x="175" y="278"/>
                  </a:lnTo>
                  <a:lnTo>
                    <a:pt x="175" y="277"/>
                  </a:lnTo>
                  <a:lnTo>
                    <a:pt x="175" y="276"/>
                  </a:lnTo>
                  <a:lnTo>
                    <a:pt x="175" y="274"/>
                  </a:lnTo>
                  <a:lnTo>
                    <a:pt x="176" y="273"/>
                  </a:lnTo>
                  <a:lnTo>
                    <a:pt x="176" y="272"/>
                  </a:lnTo>
                  <a:lnTo>
                    <a:pt x="176" y="271"/>
                  </a:lnTo>
                  <a:lnTo>
                    <a:pt x="176" y="269"/>
                  </a:lnTo>
                  <a:lnTo>
                    <a:pt x="176" y="268"/>
                  </a:lnTo>
                  <a:lnTo>
                    <a:pt x="176" y="267"/>
                  </a:lnTo>
                  <a:lnTo>
                    <a:pt x="176" y="266"/>
                  </a:lnTo>
                  <a:lnTo>
                    <a:pt x="176" y="265"/>
                  </a:lnTo>
                  <a:lnTo>
                    <a:pt x="176" y="264"/>
                  </a:lnTo>
                  <a:lnTo>
                    <a:pt x="177" y="263"/>
                  </a:lnTo>
                  <a:lnTo>
                    <a:pt x="177" y="262"/>
                  </a:lnTo>
                  <a:lnTo>
                    <a:pt x="177" y="261"/>
                  </a:lnTo>
                  <a:lnTo>
                    <a:pt x="177" y="260"/>
                  </a:lnTo>
                  <a:lnTo>
                    <a:pt x="177" y="259"/>
                  </a:lnTo>
                  <a:lnTo>
                    <a:pt x="177" y="258"/>
                  </a:lnTo>
                  <a:lnTo>
                    <a:pt x="177" y="257"/>
                  </a:lnTo>
                  <a:lnTo>
                    <a:pt x="177" y="256"/>
                  </a:lnTo>
                  <a:lnTo>
                    <a:pt x="177" y="255"/>
                  </a:lnTo>
                  <a:lnTo>
                    <a:pt x="177" y="254"/>
                  </a:lnTo>
                  <a:lnTo>
                    <a:pt x="178" y="253"/>
                  </a:lnTo>
                  <a:lnTo>
                    <a:pt x="178" y="252"/>
                  </a:lnTo>
                  <a:lnTo>
                    <a:pt x="178" y="251"/>
                  </a:lnTo>
                  <a:lnTo>
                    <a:pt x="178" y="250"/>
                  </a:lnTo>
                  <a:lnTo>
                    <a:pt x="178" y="249"/>
                  </a:lnTo>
                  <a:lnTo>
                    <a:pt x="178" y="248"/>
                  </a:lnTo>
                  <a:lnTo>
                    <a:pt x="178" y="247"/>
                  </a:lnTo>
                  <a:lnTo>
                    <a:pt x="178" y="246"/>
                  </a:lnTo>
                  <a:lnTo>
                    <a:pt x="179" y="246"/>
                  </a:lnTo>
                  <a:lnTo>
                    <a:pt x="179" y="245"/>
                  </a:lnTo>
                  <a:lnTo>
                    <a:pt x="179" y="244"/>
                  </a:lnTo>
                  <a:lnTo>
                    <a:pt x="179" y="243"/>
                  </a:lnTo>
                  <a:lnTo>
                    <a:pt x="179" y="242"/>
                  </a:lnTo>
                  <a:lnTo>
                    <a:pt x="179" y="241"/>
                  </a:lnTo>
                  <a:lnTo>
                    <a:pt x="179" y="240"/>
                  </a:lnTo>
                  <a:lnTo>
                    <a:pt x="179" y="239"/>
                  </a:lnTo>
                  <a:lnTo>
                    <a:pt x="179" y="238"/>
                  </a:lnTo>
                  <a:lnTo>
                    <a:pt x="180" y="237"/>
                  </a:lnTo>
                  <a:lnTo>
                    <a:pt x="180" y="236"/>
                  </a:lnTo>
                  <a:lnTo>
                    <a:pt x="180" y="235"/>
                  </a:lnTo>
                  <a:lnTo>
                    <a:pt x="180" y="234"/>
                  </a:lnTo>
                  <a:lnTo>
                    <a:pt x="180" y="233"/>
                  </a:lnTo>
                  <a:lnTo>
                    <a:pt x="180" y="232"/>
                  </a:lnTo>
                  <a:lnTo>
                    <a:pt x="180" y="231"/>
                  </a:lnTo>
                  <a:lnTo>
                    <a:pt x="180" y="230"/>
                  </a:lnTo>
                  <a:lnTo>
                    <a:pt x="181" y="229"/>
                  </a:lnTo>
                  <a:lnTo>
                    <a:pt x="181" y="228"/>
                  </a:lnTo>
                  <a:lnTo>
                    <a:pt x="181" y="227"/>
                  </a:lnTo>
                  <a:lnTo>
                    <a:pt x="181" y="226"/>
                  </a:lnTo>
                  <a:lnTo>
                    <a:pt x="181" y="225"/>
                  </a:lnTo>
                  <a:lnTo>
                    <a:pt x="181" y="224"/>
                  </a:lnTo>
                  <a:lnTo>
                    <a:pt x="181" y="223"/>
                  </a:lnTo>
                  <a:lnTo>
                    <a:pt x="182" y="223"/>
                  </a:lnTo>
                  <a:lnTo>
                    <a:pt x="182" y="222"/>
                  </a:lnTo>
                  <a:lnTo>
                    <a:pt x="182" y="221"/>
                  </a:lnTo>
                  <a:lnTo>
                    <a:pt x="182" y="220"/>
                  </a:lnTo>
                  <a:lnTo>
                    <a:pt x="182" y="219"/>
                  </a:lnTo>
                  <a:lnTo>
                    <a:pt x="183" y="218"/>
                  </a:lnTo>
                  <a:lnTo>
                    <a:pt x="183" y="217"/>
                  </a:lnTo>
                  <a:lnTo>
                    <a:pt x="183" y="216"/>
                  </a:lnTo>
                  <a:lnTo>
                    <a:pt x="183" y="215"/>
                  </a:lnTo>
                  <a:lnTo>
                    <a:pt x="183" y="214"/>
                  </a:lnTo>
                  <a:lnTo>
                    <a:pt x="184" y="214"/>
                  </a:lnTo>
                  <a:lnTo>
                    <a:pt x="184" y="213"/>
                  </a:lnTo>
                  <a:lnTo>
                    <a:pt x="184" y="212"/>
                  </a:lnTo>
                  <a:lnTo>
                    <a:pt x="184" y="211"/>
                  </a:lnTo>
                  <a:lnTo>
                    <a:pt x="185" y="211"/>
                  </a:lnTo>
                  <a:lnTo>
                    <a:pt x="186" y="211"/>
                  </a:lnTo>
                  <a:lnTo>
                    <a:pt x="186" y="212"/>
                  </a:lnTo>
                  <a:lnTo>
                    <a:pt x="186" y="213"/>
                  </a:lnTo>
                  <a:lnTo>
                    <a:pt x="187" y="213"/>
                  </a:lnTo>
                  <a:lnTo>
                    <a:pt x="187" y="214"/>
                  </a:lnTo>
                  <a:lnTo>
                    <a:pt x="187" y="215"/>
                  </a:lnTo>
                  <a:lnTo>
                    <a:pt x="187" y="216"/>
                  </a:lnTo>
                  <a:lnTo>
                    <a:pt x="188" y="216"/>
                  </a:lnTo>
                  <a:lnTo>
                    <a:pt x="188" y="217"/>
                  </a:lnTo>
                  <a:lnTo>
                    <a:pt x="188" y="218"/>
                  </a:lnTo>
                  <a:lnTo>
                    <a:pt x="188" y="219"/>
                  </a:lnTo>
                  <a:lnTo>
                    <a:pt x="189" y="220"/>
                  </a:lnTo>
                  <a:lnTo>
                    <a:pt x="189" y="221"/>
                  </a:lnTo>
                  <a:lnTo>
                    <a:pt x="189" y="222"/>
                  </a:lnTo>
                  <a:lnTo>
                    <a:pt x="189" y="223"/>
                  </a:lnTo>
                  <a:lnTo>
                    <a:pt x="190" y="223"/>
                  </a:lnTo>
                  <a:lnTo>
                    <a:pt x="190" y="224"/>
                  </a:lnTo>
                  <a:lnTo>
                    <a:pt x="191" y="224"/>
                  </a:lnTo>
                  <a:lnTo>
                    <a:pt x="191" y="225"/>
                  </a:lnTo>
                  <a:lnTo>
                    <a:pt x="191" y="226"/>
                  </a:lnTo>
                  <a:lnTo>
                    <a:pt x="192" y="226"/>
                  </a:lnTo>
                  <a:lnTo>
                    <a:pt x="192" y="227"/>
                  </a:lnTo>
                  <a:lnTo>
                    <a:pt x="192" y="228"/>
                  </a:lnTo>
                  <a:lnTo>
                    <a:pt x="192" y="229"/>
                  </a:lnTo>
                  <a:lnTo>
                    <a:pt x="192" y="230"/>
                  </a:lnTo>
                  <a:lnTo>
                    <a:pt x="192" y="231"/>
                  </a:lnTo>
                  <a:lnTo>
                    <a:pt x="192" y="232"/>
                  </a:lnTo>
                  <a:lnTo>
                    <a:pt x="192" y="233"/>
                  </a:lnTo>
                  <a:lnTo>
                    <a:pt x="193" y="234"/>
                  </a:lnTo>
                  <a:lnTo>
                    <a:pt x="193" y="235"/>
                  </a:lnTo>
                  <a:lnTo>
                    <a:pt x="193" y="236"/>
                  </a:lnTo>
                  <a:lnTo>
                    <a:pt x="193" y="237"/>
                  </a:lnTo>
                  <a:lnTo>
                    <a:pt x="193" y="238"/>
                  </a:lnTo>
                  <a:lnTo>
                    <a:pt x="193" y="239"/>
                  </a:lnTo>
                  <a:lnTo>
                    <a:pt x="193" y="240"/>
                  </a:lnTo>
                  <a:lnTo>
                    <a:pt x="193" y="241"/>
                  </a:lnTo>
                  <a:lnTo>
                    <a:pt x="194" y="242"/>
                  </a:lnTo>
                  <a:lnTo>
                    <a:pt x="194" y="243"/>
                  </a:lnTo>
                  <a:lnTo>
                    <a:pt x="194" y="244"/>
                  </a:lnTo>
                  <a:lnTo>
                    <a:pt x="194" y="245"/>
                  </a:lnTo>
                  <a:lnTo>
                    <a:pt x="194" y="246"/>
                  </a:lnTo>
                  <a:lnTo>
                    <a:pt x="194" y="247"/>
                  </a:lnTo>
                  <a:lnTo>
                    <a:pt x="194" y="248"/>
                  </a:lnTo>
                  <a:lnTo>
                    <a:pt x="194" y="249"/>
                  </a:lnTo>
                  <a:lnTo>
                    <a:pt x="195" y="250"/>
                  </a:lnTo>
                  <a:lnTo>
                    <a:pt x="195" y="251"/>
                  </a:lnTo>
                  <a:lnTo>
                    <a:pt x="195" y="252"/>
                  </a:lnTo>
                  <a:lnTo>
                    <a:pt x="195" y="253"/>
                  </a:lnTo>
                  <a:lnTo>
                    <a:pt x="195" y="254"/>
                  </a:lnTo>
                  <a:lnTo>
                    <a:pt x="195" y="255"/>
                  </a:lnTo>
                  <a:lnTo>
                    <a:pt x="195" y="256"/>
                  </a:lnTo>
                  <a:lnTo>
                    <a:pt x="195" y="257"/>
                  </a:lnTo>
                  <a:lnTo>
                    <a:pt x="195" y="258"/>
                  </a:lnTo>
                  <a:lnTo>
                    <a:pt x="195" y="259"/>
                  </a:lnTo>
                  <a:lnTo>
                    <a:pt x="196" y="260"/>
                  </a:lnTo>
                  <a:lnTo>
                    <a:pt x="196" y="261"/>
                  </a:lnTo>
                  <a:lnTo>
                    <a:pt x="196" y="262"/>
                  </a:lnTo>
                  <a:lnTo>
                    <a:pt x="196" y="263"/>
                  </a:lnTo>
                  <a:lnTo>
                    <a:pt x="196" y="265"/>
                  </a:lnTo>
                  <a:lnTo>
                    <a:pt x="196" y="266"/>
                  </a:lnTo>
                  <a:lnTo>
                    <a:pt x="196" y="267"/>
                  </a:lnTo>
                  <a:lnTo>
                    <a:pt x="196" y="268"/>
                  </a:lnTo>
                  <a:lnTo>
                    <a:pt x="196" y="269"/>
                  </a:lnTo>
                  <a:lnTo>
                    <a:pt x="197" y="270"/>
                  </a:lnTo>
                  <a:lnTo>
                    <a:pt x="197" y="271"/>
                  </a:lnTo>
                  <a:lnTo>
                    <a:pt x="197" y="272"/>
                  </a:lnTo>
                  <a:lnTo>
                    <a:pt x="197" y="274"/>
                  </a:lnTo>
                  <a:lnTo>
                    <a:pt x="197" y="275"/>
                  </a:lnTo>
                  <a:lnTo>
                    <a:pt x="197" y="276"/>
                  </a:lnTo>
                  <a:lnTo>
                    <a:pt x="197" y="277"/>
                  </a:lnTo>
                  <a:lnTo>
                    <a:pt x="197" y="278"/>
                  </a:lnTo>
                  <a:lnTo>
                    <a:pt x="197" y="279"/>
                  </a:lnTo>
                  <a:lnTo>
                    <a:pt x="197" y="281"/>
                  </a:lnTo>
                  <a:lnTo>
                    <a:pt x="198" y="282"/>
                  </a:lnTo>
                  <a:lnTo>
                    <a:pt x="198" y="283"/>
                  </a:lnTo>
                  <a:lnTo>
                    <a:pt x="198" y="284"/>
                  </a:lnTo>
                  <a:lnTo>
                    <a:pt x="198" y="286"/>
                  </a:lnTo>
                  <a:lnTo>
                    <a:pt x="198" y="287"/>
                  </a:lnTo>
                  <a:lnTo>
                    <a:pt x="198" y="288"/>
                  </a:lnTo>
                  <a:lnTo>
                    <a:pt x="198" y="290"/>
                  </a:lnTo>
                  <a:lnTo>
                    <a:pt x="198" y="291"/>
                  </a:lnTo>
                  <a:lnTo>
                    <a:pt x="198" y="292"/>
                  </a:lnTo>
                  <a:lnTo>
                    <a:pt x="198" y="294"/>
                  </a:lnTo>
                  <a:lnTo>
                    <a:pt x="199" y="295"/>
                  </a:lnTo>
                  <a:lnTo>
                    <a:pt x="199" y="297"/>
                  </a:lnTo>
                  <a:lnTo>
                    <a:pt x="199" y="298"/>
                  </a:lnTo>
                  <a:lnTo>
                    <a:pt x="199" y="300"/>
                  </a:lnTo>
                  <a:lnTo>
                    <a:pt x="199" y="301"/>
                  </a:lnTo>
                  <a:lnTo>
                    <a:pt x="199" y="303"/>
                  </a:lnTo>
                  <a:lnTo>
                    <a:pt x="199" y="305"/>
                  </a:lnTo>
                  <a:lnTo>
                    <a:pt x="199" y="306"/>
                  </a:lnTo>
                  <a:lnTo>
                    <a:pt x="199" y="308"/>
                  </a:lnTo>
                  <a:lnTo>
                    <a:pt x="199" y="310"/>
                  </a:lnTo>
                  <a:lnTo>
                    <a:pt x="199" y="311"/>
                  </a:lnTo>
                  <a:lnTo>
                    <a:pt x="200" y="313"/>
                  </a:lnTo>
                  <a:lnTo>
                    <a:pt x="200" y="315"/>
                  </a:lnTo>
                  <a:lnTo>
                    <a:pt x="200" y="316"/>
                  </a:lnTo>
                  <a:lnTo>
                    <a:pt x="200" y="318"/>
                  </a:lnTo>
                  <a:lnTo>
                    <a:pt x="200" y="319"/>
                  </a:lnTo>
                  <a:lnTo>
                    <a:pt x="200" y="321"/>
                  </a:lnTo>
                  <a:lnTo>
                    <a:pt x="200" y="323"/>
                  </a:lnTo>
                  <a:lnTo>
                    <a:pt x="200" y="324"/>
                  </a:lnTo>
                  <a:lnTo>
                    <a:pt x="200" y="326"/>
                  </a:lnTo>
                  <a:lnTo>
                    <a:pt x="200" y="327"/>
                  </a:lnTo>
                  <a:lnTo>
                    <a:pt x="201" y="329"/>
                  </a:lnTo>
                  <a:lnTo>
                    <a:pt x="201" y="330"/>
                  </a:lnTo>
                  <a:lnTo>
                    <a:pt x="201" y="331"/>
                  </a:lnTo>
                  <a:lnTo>
                    <a:pt x="201" y="333"/>
                  </a:lnTo>
                  <a:lnTo>
                    <a:pt x="201" y="334"/>
                  </a:lnTo>
                  <a:lnTo>
                    <a:pt x="201" y="335"/>
                  </a:lnTo>
                  <a:lnTo>
                    <a:pt x="201" y="337"/>
                  </a:lnTo>
                  <a:lnTo>
                    <a:pt x="201" y="338"/>
                  </a:lnTo>
                  <a:lnTo>
                    <a:pt x="201" y="339"/>
                  </a:lnTo>
                  <a:lnTo>
                    <a:pt x="201" y="340"/>
                  </a:lnTo>
                  <a:lnTo>
                    <a:pt x="202" y="342"/>
                  </a:lnTo>
                  <a:lnTo>
                    <a:pt x="202" y="343"/>
                  </a:lnTo>
                  <a:lnTo>
                    <a:pt x="202" y="344"/>
                  </a:lnTo>
                  <a:lnTo>
                    <a:pt x="202" y="345"/>
                  </a:lnTo>
                  <a:lnTo>
                    <a:pt x="202" y="346"/>
                  </a:lnTo>
                  <a:lnTo>
                    <a:pt x="202" y="348"/>
                  </a:lnTo>
                  <a:lnTo>
                    <a:pt x="202" y="349"/>
                  </a:lnTo>
                  <a:lnTo>
                    <a:pt x="202" y="350"/>
                  </a:lnTo>
                  <a:lnTo>
                    <a:pt x="202" y="352"/>
                  </a:lnTo>
                  <a:lnTo>
                    <a:pt x="202" y="353"/>
                  </a:lnTo>
                  <a:lnTo>
                    <a:pt x="202" y="354"/>
                  </a:lnTo>
                  <a:lnTo>
                    <a:pt x="203" y="356"/>
                  </a:lnTo>
                  <a:lnTo>
                    <a:pt x="203" y="357"/>
                  </a:lnTo>
                  <a:lnTo>
                    <a:pt x="203" y="358"/>
                  </a:lnTo>
                  <a:lnTo>
                    <a:pt x="203" y="360"/>
                  </a:lnTo>
                  <a:lnTo>
                    <a:pt x="203" y="361"/>
                  </a:lnTo>
                  <a:lnTo>
                    <a:pt x="203" y="363"/>
                  </a:lnTo>
                  <a:lnTo>
                    <a:pt x="203" y="364"/>
                  </a:lnTo>
                  <a:lnTo>
                    <a:pt x="203" y="365"/>
                  </a:lnTo>
                  <a:lnTo>
                    <a:pt x="203" y="367"/>
                  </a:lnTo>
                  <a:lnTo>
                    <a:pt x="203" y="368"/>
                  </a:lnTo>
                  <a:lnTo>
                    <a:pt x="204" y="369"/>
                  </a:lnTo>
                  <a:lnTo>
                    <a:pt x="204" y="371"/>
                  </a:lnTo>
                  <a:lnTo>
                    <a:pt x="204" y="372"/>
                  </a:lnTo>
                  <a:lnTo>
                    <a:pt x="204" y="373"/>
                  </a:lnTo>
                  <a:lnTo>
                    <a:pt x="204" y="374"/>
                  </a:lnTo>
                  <a:lnTo>
                    <a:pt x="204" y="375"/>
                  </a:lnTo>
                  <a:lnTo>
                    <a:pt x="204" y="376"/>
                  </a:lnTo>
                  <a:lnTo>
                    <a:pt x="204" y="377"/>
                  </a:lnTo>
                  <a:lnTo>
                    <a:pt x="204" y="378"/>
                  </a:lnTo>
                  <a:lnTo>
                    <a:pt x="204" y="379"/>
                  </a:lnTo>
                  <a:lnTo>
                    <a:pt x="205" y="380"/>
                  </a:lnTo>
                  <a:lnTo>
                    <a:pt x="205" y="381"/>
                  </a:lnTo>
                  <a:lnTo>
                    <a:pt x="205" y="382"/>
                  </a:lnTo>
                  <a:lnTo>
                    <a:pt x="205" y="383"/>
                  </a:lnTo>
                  <a:lnTo>
                    <a:pt x="205" y="384"/>
                  </a:lnTo>
                  <a:lnTo>
                    <a:pt x="205" y="385"/>
                  </a:lnTo>
                  <a:lnTo>
                    <a:pt x="206" y="386"/>
                  </a:lnTo>
                  <a:lnTo>
                    <a:pt x="206" y="387"/>
                  </a:lnTo>
                  <a:lnTo>
                    <a:pt x="206" y="388"/>
                  </a:lnTo>
                  <a:lnTo>
                    <a:pt x="206" y="389"/>
                  </a:lnTo>
                  <a:lnTo>
                    <a:pt x="206" y="390"/>
                  </a:lnTo>
                  <a:lnTo>
                    <a:pt x="206" y="391"/>
                  </a:lnTo>
                  <a:lnTo>
                    <a:pt x="206" y="392"/>
                  </a:lnTo>
                  <a:lnTo>
                    <a:pt x="207" y="393"/>
                  </a:lnTo>
                  <a:lnTo>
                    <a:pt x="207" y="394"/>
                  </a:lnTo>
                  <a:lnTo>
                    <a:pt x="207" y="395"/>
                  </a:lnTo>
                  <a:lnTo>
                    <a:pt x="207" y="396"/>
                  </a:lnTo>
                  <a:lnTo>
                    <a:pt x="207" y="397"/>
                  </a:lnTo>
                  <a:lnTo>
                    <a:pt x="207" y="398"/>
                  </a:lnTo>
                  <a:lnTo>
                    <a:pt x="207" y="399"/>
                  </a:lnTo>
                  <a:lnTo>
                    <a:pt x="207" y="400"/>
                  </a:lnTo>
                  <a:lnTo>
                    <a:pt x="208" y="400"/>
                  </a:lnTo>
                  <a:lnTo>
                    <a:pt x="208" y="401"/>
                  </a:lnTo>
                  <a:lnTo>
                    <a:pt x="208" y="402"/>
                  </a:lnTo>
                  <a:lnTo>
                    <a:pt x="208" y="403"/>
                  </a:lnTo>
                  <a:lnTo>
                    <a:pt x="208" y="404"/>
                  </a:lnTo>
                  <a:lnTo>
                    <a:pt x="208" y="405"/>
                  </a:lnTo>
                  <a:lnTo>
                    <a:pt x="208" y="406"/>
                  </a:lnTo>
                  <a:lnTo>
                    <a:pt x="209" y="407"/>
                  </a:lnTo>
                  <a:lnTo>
                    <a:pt x="209" y="408"/>
                  </a:lnTo>
                  <a:lnTo>
                    <a:pt x="209" y="409"/>
                  </a:lnTo>
                  <a:lnTo>
                    <a:pt x="209" y="410"/>
                  </a:lnTo>
                  <a:lnTo>
                    <a:pt x="209" y="411"/>
                  </a:lnTo>
                  <a:lnTo>
                    <a:pt x="209" y="412"/>
                  </a:lnTo>
                  <a:lnTo>
                    <a:pt x="209" y="413"/>
                  </a:lnTo>
                  <a:lnTo>
                    <a:pt x="210" y="414"/>
                  </a:lnTo>
                  <a:lnTo>
                    <a:pt x="210" y="415"/>
                  </a:lnTo>
                  <a:lnTo>
                    <a:pt x="210" y="416"/>
                  </a:lnTo>
                  <a:lnTo>
                    <a:pt x="210" y="417"/>
                  </a:lnTo>
                  <a:lnTo>
                    <a:pt x="210" y="418"/>
                  </a:lnTo>
                  <a:lnTo>
                    <a:pt x="210" y="419"/>
                  </a:lnTo>
                  <a:lnTo>
                    <a:pt x="210" y="420"/>
                  </a:lnTo>
                  <a:lnTo>
                    <a:pt x="211" y="421"/>
                  </a:lnTo>
                  <a:lnTo>
                    <a:pt x="211" y="422"/>
                  </a:lnTo>
                  <a:lnTo>
                    <a:pt x="211" y="423"/>
                  </a:lnTo>
                  <a:lnTo>
                    <a:pt x="211" y="424"/>
                  </a:lnTo>
                  <a:lnTo>
                    <a:pt x="212" y="424"/>
                  </a:lnTo>
                  <a:lnTo>
                    <a:pt x="212" y="425"/>
                  </a:lnTo>
                  <a:lnTo>
                    <a:pt x="212" y="426"/>
                  </a:lnTo>
                  <a:lnTo>
                    <a:pt x="212" y="427"/>
                  </a:lnTo>
                  <a:lnTo>
                    <a:pt x="213" y="427"/>
                  </a:lnTo>
                  <a:lnTo>
                    <a:pt x="213" y="428"/>
                  </a:lnTo>
                  <a:lnTo>
                    <a:pt x="213" y="429"/>
                  </a:lnTo>
                  <a:lnTo>
                    <a:pt x="214" y="430"/>
                  </a:lnTo>
                  <a:lnTo>
                    <a:pt x="214" y="431"/>
                  </a:lnTo>
                  <a:lnTo>
                    <a:pt x="214" y="432"/>
                  </a:lnTo>
                  <a:lnTo>
                    <a:pt x="215" y="432"/>
                  </a:lnTo>
                  <a:lnTo>
                    <a:pt x="215" y="433"/>
                  </a:lnTo>
                  <a:lnTo>
                    <a:pt x="215" y="434"/>
                  </a:lnTo>
                  <a:lnTo>
                    <a:pt x="215" y="435"/>
                  </a:lnTo>
                  <a:lnTo>
                    <a:pt x="216" y="436"/>
                  </a:lnTo>
                  <a:lnTo>
                    <a:pt x="216" y="437"/>
                  </a:lnTo>
                  <a:lnTo>
                    <a:pt x="216" y="438"/>
                  </a:lnTo>
                  <a:lnTo>
                    <a:pt x="216" y="439"/>
                  </a:lnTo>
                  <a:lnTo>
                    <a:pt x="216" y="440"/>
                  </a:lnTo>
                  <a:lnTo>
                    <a:pt x="217" y="440"/>
                  </a:lnTo>
                  <a:lnTo>
                    <a:pt x="217" y="441"/>
                  </a:lnTo>
                  <a:lnTo>
                    <a:pt x="217" y="442"/>
                  </a:lnTo>
                  <a:lnTo>
                    <a:pt x="217" y="443"/>
                  </a:lnTo>
                  <a:lnTo>
                    <a:pt x="217" y="444"/>
                  </a:lnTo>
                  <a:lnTo>
                    <a:pt x="218" y="444"/>
                  </a:lnTo>
                  <a:lnTo>
                    <a:pt x="218" y="445"/>
                  </a:lnTo>
                  <a:lnTo>
                    <a:pt x="218" y="446"/>
                  </a:lnTo>
                  <a:lnTo>
                    <a:pt x="218" y="447"/>
                  </a:lnTo>
                  <a:lnTo>
                    <a:pt x="219" y="447"/>
                  </a:lnTo>
                  <a:lnTo>
                    <a:pt x="219" y="448"/>
                  </a:lnTo>
                  <a:lnTo>
                    <a:pt x="219" y="449"/>
                  </a:lnTo>
                  <a:lnTo>
                    <a:pt x="220" y="449"/>
                  </a:lnTo>
                  <a:lnTo>
                    <a:pt x="220" y="450"/>
                  </a:lnTo>
                  <a:lnTo>
                    <a:pt x="220" y="451"/>
                  </a:lnTo>
                  <a:lnTo>
                    <a:pt x="221" y="452"/>
                  </a:lnTo>
                  <a:lnTo>
                    <a:pt x="221" y="453"/>
                  </a:lnTo>
                  <a:lnTo>
                    <a:pt x="221" y="454"/>
                  </a:lnTo>
                  <a:lnTo>
                    <a:pt x="221" y="455"/>
                  </a:lnTo>
                  <a:lnTo>
                    <a:pt x="222" y="456"/>
                  </a:lnTo>
                  <a:lnTo>
                    <a:pt x="222" y="457"/>
                  </a:lnTo>
                  <a:lnTo>
                    <a:pt x="222" y="458"/>
                  </a:lnTo>
                  <a:lnTo>
                    <a:pt x="222" y="459"/>
                  </a:lnTo>
                  <a:lnTo>
                    <a:pt x="222" y="460"/>
                  </a:lnTo>
                  <a:lnTo>
                    <a:pt x="223" y="460"/>
                  </a:lnTo>
                  <a:lnTo>
                    <a:pt x="223" y="461"/>
                  </a:lnTo>
                  <a:lnTo>
                    <a:pt x="224" y="461"/>
                  </a:lnTo>
                  <a:lnTo>
                    <a:pt x="224" y="460"/>
                  </a:lnTo>
                  <a:lnTo>
                    <a:pt x="224" y="459"/>
                  </a:lnTo>
                  <a:lnTo>
                    <a:pt x="225" y="458"/>
                  </a:lnTo>
                  <a:lnTo>
                    <a:pt x="225" y="457"/>
                  </a:lnTo>
                  <a:lnTo>
                    <a:pt x="225" y="456"/>
                  </a:lnTo>
                  <a:lnTo>
                    <a:pt x="226" y="456"/>
                  </a:lnTo>
                  <a:lnTo>
                    <a:pt x="226" y="457"/>
                  </a:lnTo>
                  <a:lnTo>
                    <a:pt x="226" y="458"/>
                  </a:lnTo>
                  <a:lnTo>
                    <a:pt x="227" y="458"/>
                  </a:lnTo>
                  <a:lnTo>
                    <a:pt x="227" y="459"/>
                  </a:lnTo>
                  <a:lnTo>
                    <a:pt x="227" y="460"/>
                  </a:lnTo>
                  <a:lnTo>
                    <a:pt x="228" y="461"/>
                  </a:lnTo>
                  <a:lnTo>
                    <a:pt x="228" y="462"/>
                  </a:lnTo>
                  <a:lnTo>
                    <a:pt x="228" y="463"/>
                  </a:lnTo>
                  <a:lnTo>
                    <a:pt x="229" y="463"/>
                  </a:lnTo>
                  <a:lnTo>
                    <a:pt x="229" y="464"/>
                  </a:lnTo>
                  <a:lnTo>
                    <a:pt x="229" y="465"/>
                  </a:lnTo>
                  <a:lnTo>
                    <a:pt x="230" y="466"/>
                  </a:lnTo>
                  <a:lnTo>
                    <a:pt x="230" y="467"/>
                  </a:lnTo>
                  <a:lnTo>
                    <a:pt x="230" y="468"/>
                  </a:lnTo>
                  <a:lnTo>
                    <a:pt x="231" y="468"/>
                  </a:lnTo>
                  <a:lnTo>
                    <a:pt x="231" y="467"/>
                  </a:lnTo>
                  <a:lnTo>
                    <a:pt x="232" y="467"/>
                  </a:lnTo>
                  <a:lnTo>
                    <a:pt x="232" y="466"/>
                  </a:lnTo>
                  <a:lnTo>
                    <a:pt x="232" y="465"/>
                  </a:lnTo>
                  <a:lnTo>
                    <a:pt x="233" y="465"/>
                  </a:lnTo>
                  <a:lnTo>
                    <a:pt x="233" y="464"/>
                  </a:lnTo>
                  <a:lnTo>
                    <a:pt x="234" y="463"/>
                  </a:lnTo>
                  <a:lnTo>
                    <a:pt x="234" y="464"/>
                  </a:lnTo>
                  <a:lnTo>
                    <a:pt x="235" y="464"/>
                  </a:lnTo>
                  <a:lnTo>
                    <a:pt x="235" y="465"/>
                  </a:lnTo>
                  <a:lnTo>
                    <a:pt x="235" y="466"/>
                  </a:lnTo>
                  <a:lnTo>
                    <a:pt x="235" y="467"/>
                  </a:lnTo>
                  <a:lnTo>
                    <a:pt x="235" y="468"/>
                  </a:lnTo>
                  <a:lnTo>
                    <a:pt x="236" y="468"/>
                  </a:lnTo>
                  <a:lnTo>
                    <a:pt x="236" y="469"/>
                  </a:lnTo>
                  <a:lnTo>
                    <a:pt x="236" y="470"/>
                  </a:lnTo>
                  <a:lnTo>
                    <a:pt x="236" y="471"/>
                  </a:lnTo>
                  <a:lnTo>
                    <a:pt x="237" y="471"/>
                  </a:lnTo>
                  <a:lnTo>
                    <a:pt x="238" y="471"/>
                  </a:lnTo>
                  <a:lnTo>
                    <a:pt x="239" y="471"/>
                  </a:lnTo>
                  <a:lnTo>
                    <a:pt x="240" y="471"/>
                  </a:lnTo>
                  <a:lnTo>
                    <a:pt x="240" y="470"/>
                  </a:lnTo>
                  <a:lnTo>
                    <a:pt x="241" y="470"/>
                  </a:lnTo>
                  <a:lnTo>
                    <a:pt x="241" y="469"/>
                  </a:lnTo>
                  <a:lnTo>
                    <a:pt x="241" y="468"/>
                  </a:lnTo>
                  <a:lnTo>
                    <a:pt x="242" y="468"/>
                  </a:lnTo>
                  <a:lnTo>
                    <a:pt x="242" y="469"/>
                  </a:lnTo>
                  <a:lnTo>
                    <a:pt x="243" y="469"/>
                  </a:lnTo>
                  <a:lnTo>
                    <a:pt x="244" y="468"/>
                  </a:lnTo>
                  <a:lnTo>
                    <a:pt x="244" y="467"/>
                  </a:lnTo>
                  <a:lnTo>
                    <a:pt x="244" y="466"/>
                  </a:lnTo>
                  <a:lnTo>
                    <a:pt x="244" y="465"/>
                  </a:lnTo>
                  <a:lnTo>
                    <a:pt x="245" y="465"/>
                  </a:lnTo>
                  <a:lnTo>
                    <a:pt x="245" y="464"/>
                  </a:lnTo>
                  <a:lnTo>
                    <a:pt x="245" y="463"/>
                  </a:lnTo>
                  <a:lnTo>
                    <a:pt x="246" y="463"/>
                  </a:lnTo>
                  <a:lnTo>
                    <a:pt x="246" y="464"/>
                  </a:lnTo>
                  <a:lnTo>
                    <a:pt x="246" y="465"/>
                  </a:lnTo>
                  <a:lnTo>
                    <a:pt x="247" y="465"/>
                  </a:lnTo>
                  <a:lnTo>
                    <a:pt x="247" y="466"/>
                  </a:lnTo>
                  <a:lnTo>
                    <a:pt x="247" y="467"/>
                  </a:lnTo>
                  <a:lnTo>
                    <a:pt x="247" y="468"/>
                  </a:lnTo>
                  <a:lnTo>
                    <a:pt x="248" y="468"/>
                  </a:lnTo>
                  <a:lnTo>
                    <a:pt x="248" y="469"/>
                  </a:lnTo>
                  <a:lnTo>
                    <a:pt x="248" y="470"/>
                  </a:lnTo>
                  <a:lnTo>
                    <a:pt x="249" y="470"/>
                  </a:lnTo>
                  <a:lnTo>
                    <a:pt x="249" y="471"/>
                  </a:lnTo>
                  <a:lnTo>
                    <a:pt x="249" y="472"/>
                  </a:lnTo>
                  <a:lnTo>
                    <a:pt x="250" y="472"/>
                  </a:lnTo>
                  <a:lnTo>
                    <a:pt x="250" y="473"/>
                  </a:lnTo>
                  <a:lnTo>
                    <a:pt x="251" y="473"/>
                  </a:lnTo>
                  <a:lnTo>
                    <a:pt x="251" y="474"/>
                  </a:lnTo>
                  <a:lnTo>
                    <a:pt x="251" y="475"/>
                  </a:lnTo>
                  <a:lnTo>
                    <a:pt x="252" y="475"/>
                  </a:lnTo>
                  <a:lnTo>
                    <a:pt x="253" y="475"/>
                  </a:lnTo>
                  <a:lnTo>
                    <a:pt x="253" y="474"/>
                  </a:lnTo>
                  <a:lnTo>
                    <a:pt x="253" y="473"/>
                  </a:lnTo>
                  <a:lnTo>
                    <a:pt x="254" y="473"/>
                  </a:lnTo>
                  <a:lnTo>
                    <a:pt x="254" y="472"/>
                  </a:lnTo>
                  <a:lnTo>
                    <a:pt x="255" y="472"/>
                  </a:lnTo>
                  <a:lnTo>
                    <a:pt x="255" y="473"/>
                  </a:lnTo>
                  <a:lnTo>
                    <a:pt x="255" y="474"/>
                  </a:lnTo>
                  <a:lnTo>
                    <a:pt x="255" y="475"/>
                  </a:lnTo>
                  <a:lnTo>
                    <a:pt x="256" y="475"/>
                  </a:lnTo>
                  <a:lnTo>
                    <a:pt x="256" y="476"/>
                  </a:lnTo>
                  <a:lnTo>
                    <a:pt x="256" y="477"/>
                  </a:lnTo>
                  <a:lnTo>
                    <a:pt x="257" y="477"/>
                  </a:lnTo>
                  <a:lnTo>
                    <a:pt x="257" y="476"/>
                  </a:lnTo>
                  <a:lnTo>
                    <a:pt x="257" y="475"/>
                  </a:lnTo>
                  <a:lnTo>
                    <a:pt x="257" y="474"/>
                  </a:lnTo>
                  <a:lnTo>
                    <a:pt x="257" y="473"/>
                  </a:lnTo>
                  <a:lnTo>
                    <a:pt x="258" y="472"/>
                  </a:lnTo>
                  <a:lnTo>
                    <a:pt x="258" y="471"/>
                  </a:lnTo>
                  <a:lnTo>
                    <a:pt x="258" y="470"/>
                  </a:lnTo>
                  <a:lnTo>
                    <a:pt x="258" y="469"/>
                  </a:lnTo>
                  <a:lnTo>
                    <a:pt x="259" y="469"/>
                  </a:lnTo>
                  <a:lnTo>
                    <a:pt x="259" y="470"/>
                  </a:lnTo>
                  <a:lnTo>
                    <a:pt x="259" y="471"/>
                  </a:lnTo>
                  <a:lnTo>
                    <a:pt x="259" y="472"/>
                  </a:lnTo>
                  <a:lnTo>
                    <a:pt x="260" y="473"/>
                  </a:lnTo>
                  <a:lnTo>
                    <a:pt x="260" y="474"/>
                  </a:lnTo>
                  <a:lnTo>
                    <a:pt x="260" y="475"/>
                  </a:lnTo>
                  <a:lnTo>
                    <a:pt x="260" y="476"/>
                  </a:lnTo>
                  <a:lnTo>
                    <a:pt x="260" y="477"/>
                  </a:lnTo>
                  <a:lnTo>
                    <a:pt x="260" y="478"/>
                  </a:lnTo>
                  <a:lnTo>
                    <a:pt x="260" y="479"/>
                  </a:lnTo>
                  <a:lnTo>
                    <a:pt x="261" y="479"/>
                  </a:lnTo>
                  <a:lnTo>
                    <a:pt x="261" y="480"/>
                  </a:lnTo>
                  <a:lnTo>
                    <a:pt x="262" y="480"/>
                  </a:lnTo>
                  <a:lnTo>
                    <a:pt x="262" y="479"/>
                  </a:lnTo>
                  <a:lnTo>
                    <a:pt x="262" y="478"/>
                  </a:lnTo>
                  <a:lnTo>
                    <a:pt x="263" y="478"/>
                  </a:lnTo>
                  <a:lnTo>
                    <a:pt x="263" y="479"/>
                  </a:lnTo>
                  <a:lnTo>
                    <a:pt x="264" y="479"/>
                  </a:lnTo>
                  <a:lnTo>
                    <a:pt x="264" y="480"/>
                  </a:lnTo>
                  <a:lnTo>
                    <a:pt x="264" y="479"/>
                  </a:lnTo>
                  <a:lnTo>
                    <a:pt x="265" y="479"/>
                  </a:lnTo>
                  <a:lnTo>
                    <a:pt x="265" y="478"/>
                  </a:lnTo>
                  <a:lnTo>
                    <a:pt x="266" y="478"/>
                  </a:lnTo>
                  <a:lnTo>
                    <a:pt x="266" y="477"/>
                  </a:lnTo>
                  <a:lnTo>
                    <a:pt x="267" y="476"/>
                  </a:lnTo>
                  <a:lnTo>
                    <a:pt x="268" y="475"/>
                  </a:lnTo>
                  <a:lnTo>
                    <a:pt x="268" y="474"/>
                  </a:lnTo>
                  <a:lnTo>
                    <a:pt x="268" y="473"/>
                  </a:lnTo>
                  <a:lnTo>
                    <a:pt x="269" y="472"/>
                  </a:lnTo>
                  <a:lnTo>
                    <a:pt x="269" y="471"/>
                  </a:lnTo>
                  <a:lnTo>
                    <a:pt x="269" y="470"/>
                  </a:lnTo>
                  <a:lnTo>
                    <a:pt x="270" y="470"/>
                  </a:lnTo>
                  <a:lnTo>
                    <a:pt x="271" y="470"/>
                  </a:lnTo>
                  <a:lnTo>
                    <a:pt x="271" y="471"/>
                  </a:lnTo>
                  <a:lnTo>
                    <a:pt x="272" y="471"/>
                  </a:lnTo>
                  <a:lnTo>
                    <a:pt x="272" y="472"/>
                  </a:lnTo>
                  <a:lnTo>
                    <a:pt x="273" y="472"/>
                  </a:lnTo>
                  <a:lnTo>
                    <a:pt x="273" y="473"/>
                  </a:lnTo>
                  <a:lnTo>
                    <a:pt x="273" y="474"/>
                  </a:lnTo>
                  <a:lnTo>
                    <a:pt x="274" y="474"/>
                  </a:lnTo>
                  <a:lnTo>
                    <a:pt x="274" y="475"/>
                  </a:lnTo>
                  <a:lnTo>
                    <a:pt x="274" y="476"/>
                  </a:lnTo>
                  <a:lnTo>
                    <a:pt x="275" y="476"/>
                  </a:lnTo>
                  <a:lnTo>
                    <a:pt x="275" y="477"/>
                  </a:lnTo>
                  <a:lnTo>
                    <a:pt x="275" y="478"/>
                  </a:lnTo>
                  <a:lnTo>
                    <a:pt x="276" y="478"/>
                  </a:lnTo>
                  <a:lnTo>
                    <a:pt x="276" y="479"/>
                  </a:lnTo>
                  <a:lnTo>
                    <a:pt x="276" y="480"/>
                  </a:lnTo>
                  <a:lnTo>
                    <a:pt x="277" y="480"/>
                  </a:lnTo>
                  <a:lnTo>
                    <a:pt x="277" y="479"/>
                  </a:lnTo>
                  <a:lnTo>
                    <a:pt x="277" y="478"/>
                  </a:lnTo>
                  <a:lnTo>
                    <a:pt x="278" y="478"/>
                  </a:lnTo>
                  <a:lnTo>
                    <a:pt x="278" y="477"/>
                  </a:lnTo>
                  <a:lnTo>
                    <a:pt x="278" y="476"/>
                  </a:lnTo>
                  <a:lnTo>
                    <a:pt x="278" y="475"/>
                  </a:lnTo>
                  <a:lnTo>
                    <a:pt x="278" y="474"/>
                  </a:lnTo>
                  <a:lnTo>
                    <a:pt x="279" y="474"/>
                  </a:lnTo>
                  <a:lnTo>
                    <a:pt x="279" y="473"/>
                  </a:lnTo>
                  <a:lnTo>
                    <a:pt x="279" y="472"/>
                  </a:lnTo>
                  <a:lnTo>
                    <a:pt x="280" y="471"/>
                  </a:lnTo>
                  <a:lnTo>
                    <a:pt x="280" y="470"/>
                  </a:lnTo>
                  <a:lnTo>
                    <a:pt x="280" y="469"/>
                  </a:lnTo>
                  <a:lnTo>
                    <a:pt x="281" y="469"/>
                  </a:lnTo>
                  <a:lnTo>
                    <a:pt x="281" y="468"/>
                  </a:lnTo>
                  <a:lnTo>
                    <a:pt x="282" y="468"/>
                  </a:lnTo>
                  <a:lnTo>
                    <a:pt x="282" y="469"/>
                  </a:lnTo>
                  <a:lnTo>
                    <a:pt x="283" y="469"/>
                  </a:lnTo>
                  <a:lnTo>
                    <a:pt x="283" y="470"/>
                  </a:lnTo>
                  <a:lnTo>
                    <a:pt x="283" y="471"/>
                  </a:lnTo>
                  <a:lnTo>
                    <a:pt x="283" y="472"/>
                  </a:lnTo>
                  <a:lnTo>
                    <a:pt x="284" y="473"/>
                  </a:lnTo>
                  <a:lnTo>
                    <a:pt x="285" y="473"/>
                  </a:lnTo>
                  <a:lnTo>
                    <a:pt x="285" y="472"/>
                  </a:lnTo>
                  <a:lnTo>
                    <a:pt x="285" y="471"/>
                  </a:lnTo>
                  <a:lnTo>
                    <a:pt x="286" y="471"/>
                  </a:lnTo>
                  <a:lnTo>
                    <a:pt x="286" y="472"/>
                  </a:lnTo>
                  <a:lnTo>
                    <a:pt x="286" y="473"/>
                  </a:lnTo>
                  <a:lnTo>
                    <a:pt x="287" y="474"/>
                  </a:lnTo>
                  <a:lnTo>
                    <a:pt x="287" y="475"/>
                  </a:lnTo>
                  <a:lnTo>
                    <a:pt x="287" y="476"/>
                  </a:lnTo>
                  <a:lnTo>
                    <a:pt x="287" y="477"/>
                  </a:lnTo>
                  <a:lnTo>
                    <a:pt x="287" y="478"/>
                  </a:lnTo>
                  <a:lnTo>
                    <a:pt x="288" y="478"/>
                  </a:lnTo>
                  <a:lnTo>
                    <a:pt x="288" y="479"/>
                  </a:lnTo>
                  <a:lnTo>
                    <a:pt x="288" y="478"/>
                  </a:lnTo>
                  <a:lnTo>
                    <a:pt x="289" y="478"/>
                  </a:lnTo>
                  <a:lnTo>
                    <a:pt x="289" y="477"/>
                  </a:lnTo>
                  <a:lnTo>
                    <a:pt x="289" y="476"/>
                  </a:lnTo>
                  <a:lnTo>
                    <a:pt x="289" y="475"/>
                  </a:lnTo>
                  <a:lnTo>
                    <a:pt x="289" y="474"/>
                  </a:lnTo>
                  <a:lnTo>
                    <a:pt x="290" y="473"/>
                  </a:lnTo>
                  <a:lnTo>
                    <a:pt x="290" y="472"/>
                  </a:lnTo>
                  <a:lnTo>
                    <a:pt x="290" y="471"/>
                  </a:lnTo>
                  <a:lnTo>
                    <a:pt x="291" y="471"/>
                  </a:lnTo>
                  <a:lnTo>
                    <a:pt x="292" y="472"/>
                  </a:lnTo>
                  <a:lnTo>
                    <a:pt x="292" y="473"/>
                  </a:lnTo>
                  <a:lnTo>
                    <a:pt x="293" y="473"/>
                  </a:lnTo>
                  <a:lnTo>
                    <a:pt x="293" y="472"/>
                  </a:lnTo>
                  <a:lnTo>
                    <a:pt x="293" y="471"/>
                  </a:lnTo>
                  <a:lnTo>
                    <a:pt x="294" y="471"/>
                  </a:lnTo>
                  <a:lnTo>
                    <a:pt x="294" y="470"/>
                  </a:lnTo>
                  <a:lnTo>
                    <a:pt x="294" y="469"/>
                  </a:lnTo>
                  <a:lnTo>
                    <a:pt x="295" y="469"/>
                  </a:lnTo>
                  <a:lnTo>
                    <a:pt x="295" y="468"/>
                  </a:lnTo>
                  <a:lnTo>
                    <a:pt x="295" y="467"/>
                  </a:lnTo>
                  <a:lnTo>
                    <a:pt x="296" y="467"/>
                  </a:lnTo>
                  <a:lnTo>
                    <a:pt x="297" y="467"/>
                  </a:lnTo>
                  <a:lnTo>
                    <a:pt x="297" y="468"/>
                  </a:lnTo>
                  <a:lnTo>
                    <a:pt x="298" y="468"/>
                  </a:lnTo>
                  <a:lnTo>
                    <a:pt x="298" y="469"/>
                  </a:lnTo>
                  <a:lnTo>
                    <a:pt x="298" y="470"/>
                  </a:lnTo>
                  <a:lnTo>
                    <a:pt x="299" y="470"/>
                  </a:lnTo>
                  <a:lnTo>
                    <a:pt x="299" y="471"/>
                  </a:lnTo>
                  <a:lnTo>
                    <a:pt x="299" y="472"/>
                  </a:lnTo>
                  <a:lnTo>
                    <a:pt x="299" y="473"/>
                  </a:lnTo>
                  <a:lnTo>
                    <a:pt x="300" y="473"/>
                  </a:lnTo>
                  <a:lnTo>
                    <a:pt x="300" y="474"/>
                  </a:lnTo>
                  <a:lnTo>
                    <a:pt x="300" y="475"/>
                  </a:lnTo>
                  <a:lnTo>
                    <a:pt x="300" y="476"/>
                  </a:lnTo>
                  <a:lnTo>
                    <a:pt x="301" y="476"/>
                  </a:lnTo>
                  <a:lnTo>
                    <a:pt x="301" y="477"/>
                  </a:lnTo>
                  <a:lnTo>
                    <a:pt x="301" y="478"/>
                  </a:lnTo>
                  <a:lnTo>
                    <a:pt x="302" y="478"/>
                  </a:lnTo>
                  <a:lnTo>
                    <a:pt x="303" y="478"/>
                  </a:lnTo>
                  <a:lnTo>
                    <a:pt x="304" y="478"/>
                  </a:lnTo>
                  <a:lnTo>
                    <a:pt x="305" y="478"/>
                  </a:lnTo>
                  <a:lnTo>
                    <a:pt x="305" y="479"/>
                  </a:lnTo>
                  <a:lnTo>
                    <a:pt x="305" y="478"/>
                  </a:lnTo>
                  <a:lnTo>
                    <a:pt x="306" y="478"/>
                  </a:lnTo>
                  <a:lnTo>
                    <a:pt x="306" y="477"/>
                  </a:lnTo>
                  <a:lnTo>
                    <a:pt x="306" y="476"/>
                  </a:lnTo>
                  <a:lnTo>
                    <a:pt x="307" y="476"/>
                  </a:lnTo>
                  <a:lnTo>
                    <a:pt x="307" y="475"/>
                  </a:lnTo>
                  <a:lnTo>
                    <a:pt x="308" y="475"/>
                  </a:lnTo>
                  <a:lnTo>
                    <a:pt x="308" y="476"/>
                  </a:lnTo>
                  <a:lnTo>
                    <a:pt x="309" y="476"/>
                  </a:lnTo>
                  <a:lnTo>
                    <a:pt x="309" y="477"/>
                  </a:lnTo>
                  <a:lnTo>
                    <a:pt x="309" y="478"/>
                  </a:lnTo>
                  <a:lnTo>
                    <a:pt x="310" y="478"/>
                  </a:lnTo>
                  <a:lnTo>
                    <a:pt x="310" y="479"/>
                  </a:lnTo>
                  <a:lnTo>
                    <a:pt x="311" y="480"/>
                  </a:lnTo>
                  <a:lnTo>
                    <a:pt x="312" y="480"/>
                  </a:lnTo>
                  <a:lnTo>
                    <a:pt x="312" y="479"/>
                  </a:lnTo>
                  <a:lnTo>
                    <a:pt x="312" y="478"/>
                  </a:lnTo>
                  <a:lnTo>
                    <a:pt x="312" y="477"/>
                  </a:lnTo>
                  <a:lnTo>
                    <a:pt x="312" y="476"/>
                  </a:lnTo>
                  <a:lnTo>
                    <a:pt x="313" y="476"/>
                  </a:lnTo>
                  <a:lnTo>
                    <a:pt x="313" y="475"/>
                  </a:lnTo>
                  <a:lnTo>
                    <a:pt x="313" y="474"/>
                  </a:lnTo>
                  <a:lnTo>
                    <a:pt x="313" y="473"/>
                  </a:lnTo>
                  <a:lnTo>
                    <a:pt x="313" y="472"/>
                  </a:lnTo>
                  <a:lnTo>
                    <a:pt x="313" y="471"/>
                  </a:lnTo>
                  <a:lnTo>
                    <a:pt x="314" y="471"/>
                  </a:lnTo>
                  <a:lnTo>
                    <a:pt x="314" y="470"/>
                  </a:lnTo>
                  <a:lnTo>
                    <a:pt x="314" y="469"/>
                  </a:lnTo>
                  <a:lnTo>
                    <a:pt x="314" y="468"/>
                  </a:lnTo>
                  <a:lnTo>
                    <a:pt x="315" y="468"/>
                  </a:lnTo>
                  <a:lnTo>
                    <a:pt x="315" y="469"/>
                  </a:lnTo>
                  <a:lnTo>
                    <a:pt x="316" y="469"/>
                  </a:lnTo>
                  <a:lnTo>
                    <a:pt x="317" y="469"/>
                  </a:lnTo>
                  <a:lnTo>
                    <a:pt x="317" y="470"/>
                  </a:lnTo>
                  <a:lnTo>
                    <a:pt x="318" y="470"/>
                  </a:lnTo>
                  <a:lnTo>
                    <a:pt x="318" y="471"/>
                  </a:lnTo>
                  <a:lnTo>
                    <a:pt x="318" y="472"/>
                  </a:lnTo>
                  <a:lnTo>
                    <a:pt x="318" y="473"/>
                  </a:lnTo>
                  <a:lnTo>
                    <a:pt x="319" y="474"/>
                  </a:lnTo>
                  <a:lnTo>
                    <a:pt x="319" y="475"/>
                  </a:lnTo>
                  <a:lnTo>
                    <a:pt x="319" y="476"/>
                  </a:lnTo>
                  <a:lnTo>
                    <a:pt x="319" y="477"/>
                  </a:lnTo>
                  <a:lnTo>
                    <a:pt x="319" y="478"/>
                  </a:lnTo>
                  <a:lnTo>
                    <a:pt x="320" y="478"/>
                  </a:lnTo>
                  <a:lnTo>
                    <a:pt x="320" y="479"/>
                  </a:lnTo>
                  <a:lnTo>
                    <a:pt x="320" y="480"/>
                  </a:lnTo>
                  <a:lnTo>
                    <a:pt x="321" y="480"/>
                  </a:lnTo>
                  <a:lnTo>
                    <a:pt x="322" y="481"/>
                  </a:lnTo>
                  <a:lnTo>
                    <a:pt x="322" y="480"/>
                  </a:lnTo>
                  <a:lnTo>
                    <a:pt x="323" y="480"/>
                  </a:lnTo>
                  <a:lnTo>
                    <a:pt x="323" y="479"/>
                  </a:lnTo>
                  <a:lnTo>
                    <a:pt x="323" y="478"/>
                  </a:lnTo>
                  <a:lnTo>
                    <a:pt x="323" y="477"/>
                  </a:lnTo>
                  <a:lnTo>
                    <a:pt x="324" y="477"/>
                  </a:lnTo>
                  <a:lnTo>
                    <a:pt x="324" y="476"/>
                  </a:lnTo>
                  <a:lnTo>
                    <a:pt x="324" y="475"/>
                  </a:lnTo>
                  <a:lnTo>
                    <a:pt x="324" y="474"/>
                  </a:lnTo>
                  <a:lnTo>
                    <a:pt x="325" y="474"/>
                  </a:lnTo>
                  <a:lnTo>
                    <a:pt x="325" y="473"/>
                  </a:lnTo>
                  <a:lnTo>
                    <a:pt x="326" y="473"/>
                  </a:lnTo>
                  <a:lnTo>
                    <a:pt x="327" y="473"/>
                  </a:lnTo>
                  <a:lnTo>
                    <a:pt x="327" y="472"/>
                  </a:lnTo>
                  <a:lnTo>
                    <a:pt x="328" y="472"/>
                  </a:lnTo>
                  <a:lnTo>
                    <a:pt x="328" y="471"/>
                  </a:lnTo>
                  <a:lnTo>
                    <a:pt x="328" y="470"/>
                  </a:lnTo>
                  <a:lnTo>
                    <a:pt x="329" y="469"/>
                  </a:lnTo>
                  <a:lnTo>
                    <a:pt x="329" y="468"/>
                  </a:lnTo>
                  <a:lnTo>
                    <a:pt x="330" y="468"/>
                  </a:lnTo>
                  <a:lnTo>
                    <a:pt x="331" y="468"/>
                  </a:lnTo>
                  <a:lnTo>
                    <a:pt x="332" y="468"/>
                  </a:lnTo>
                  <a:lnTo>
                    <a:pt x="332" y="467"/>
                  </a:lnTo>
                  <a:lnTo>
                    <a:pt x="332" y="466"/>
                  </a:lnTo>
                  <a:lnTo>
                    <a:pt x="332" y="465"/>
                  </a:lnTo>
                  <a:lnTo>
                    <a:pt x="333" y="464"/>
                  </a:lnTo>
                  <a:lnTo>
                    <a:pt x="333" y="463"/>
                  </a:lnTo>
                  <a:lnTo>
                    <a:pt x="333" y="462"/>
                  </a:lnTo>
                  <a:lnTo>
                    <a:pt x="333" y="461"/>
                  </a:lnTo>
                  <a:lnTo>
                    <a:pt x="333" y="460"/>
                  </a:lnTo>
                  <a:lnTo>
                    <a:pt x="334" y="460"/>
                  </a:lnTo>
                  <a:lnTo>
                    <a:pt x="334" y="459"/>
                  </a:lnTo>
                  <a:lnTo>
                    <a:pt x="334" y="458"/>
                  </a:lnTo>
                  <a:lnTo>
                    <a:pt x="334" y="457"/>
                  </a:lnTo>
                  <a:lnTo>
                    <a:pt x="335" y="457"/>
                  </a:lnTo>
                  <a:lnTo>
                    <a:pt x="335" y="456"/>
                  </a:lnTo>
                  <a:lnTo>
                    <a:pt x="335" y="455"/>
                  </a:lnTo>
                  <a:lnTo>
                    <a:pt x="336" y="455"/>
                  </a:lnTo>
                  <a:lnTo>
                    <a:pt x="336" y="454"/>
                  </a:lnTo>
                  <a:lnTo>
                    <a:pt x="336" y="453"/>
                  </a:lnTo>
                  <a:lnTo>
                    <a:pt x="336" y="452"/>
                  </a:lnTo>
                  <a:lnTo>
                    <a:pt x="337" y="452"/>
                  </a:lnTo>
                  <a:lnTo>
                    <a:pt x="337" y="451"/>
                  </a:lnTo>
                  <a:lnTo>
                    <a:pt x="337" y="450"/>
                  </a:lnTo>
                  <a:lnTo>
                    <a:pt x="337" y="449"/>
                  </a:lnTo>
                  <a:lnTo>
                    <a:pt x="337" y="448"/>
                  </a:lnTo>
                  <a:lnTo>
                    <a:pt x="338" y="447"/>
                  </a:lnTo>
                  <a:lnTo>
                    <a:pt x="338" y="446"/>
                  </a:lnTo>
                  <a:lnTo>
                    <a:pt x="338" y="445"/>
                  </a:lnTo>
                  <a:lnTo>
                    <a:pt x="338" y="444"/>
                  </a:lnTo>
                  <a:lnTo>
                    <a:pt x="338" y="443"/>
                  </a:lnTo>
                  <a:lnTo>
                    <a:pt x="339" y="442"/>
                  </a:lnTo>
                  <a:lnTo>
                    <a:pt x="339" y="441"/>
                  </a:lnTo>
                  <a:lnTo>
                    <a:pt x="339" y="440"/>
                  </a:lnTo>
                  <a:lnTo>
                    <a:pt x="339" y="439"/>
                  </a:lnTo>
                  <a:lnTo>
                    <a:pt x="340" y="438"/>
                  </a:lnTo>
                  <a:lnTo>
                    <a:pt x="340" y="437"/>
                  </a:lnTo>
                  <a:lnTo>
                    <a:pt x="340" y="436"/>
                  </a:lnTo>
                  <a:lnTo>
                    <a:pt x="341" y="436"/>
                  </a:lnTo>
                  <a:lnTo>
                    <a:pt x="341" y="435"/>
                  </a:lnTo>
                  <a:lnTo>
                    <a:pt x="341" y="434"/>
                  </a:lnTo>
                  <a:lnTo>
                    <a:pt x="341" y="433"/>
                  </a:lnTo>
                  <a:lnTo>
                    <a:pt x="342" y="432"/>
                  </a:lnTo>
                  <a:lnTo>
                    <a:pt x="342" y="431"/>
                  </a:lnTo>
                  <a:lnTo>
                    <a:pt x="342" y="430"/>
                  </a:lnTo>
                  <a:lnTo>
                    <a:pt x="342" y="429"/>
                  </a:lnTo>
                  <a:lnTo>
                    <a:pt x="343" y="429"/>
                  </a:lnTo>
                  <a:lnTo>
                    <a:pt x="343" y="428"/>
                  </a:lnTo>
                  <a:lnTo>
                    <a:pt x="343" y="427"/>
                  </a:lnTo>
                  <a:lnTo>
                    <a:pt x="343" y="426"/>
                  </a:lnTo>
                  <a:lnTo>
                    <a:pt x="343" y="425"/>
                  </a:lnTo>
                  <a:lnTo>
                    <a:pt x="344" y="424"/>
                  </a:lnTo>
                  <a:lnTo>
                    <a:pt x="344" y="423"/>
                  </a:lnTo>
                  <a:lnTo>
                    <a:pt x="344" y="422"/>
                  </a:lnTo>
                  <a:lnTo>
                    <a:pt x="344" y="421"/>
                  </a:lnTo>
                  <a:lnTo>
                    <a:pt x="344" y="420"/>
                  </a:lnTo>
                  <a:lnTo>
                    <a:pt x="345" y="419"/>
                  </a:lnTo>
                  <a:lnTo>
                    <a:pt x="345" y="418"/>
                  </a:lnTo>
                  <a:lnTo>
                    <a:pt x="345" y="417"/>
                  </a:lnTo>
                  <a:lnTo>
                    <a:pt x="345" y="416"/>
                  </a:lnTo>
                  <a:lnTo>
                    <a:pt x="345" y="415"/>
                  </a:lnTo>
                  <a:lnTo>
                    <a:pt x="345" y="414"/>
                  </a:lnTo>
                  <a:lnTo>
                    <a:pt x="345" y="413"/>
                  </a:lnTo>
                  <a:lnTo>
                    <a:pt x="346" y="413"/>
                  </a:lnTo>
                  <a:lnTo>
                    <a:pt x="346" y="412"/>
                  </a:lnTo>
                  <a:lnTo>
                    <a:pt x="346" y="411"/>
                  </a:lnTo>
                  <a:lnTo>
                    <a:pt x="346" y="410"/>
                  </a:lnTo>
                  <a:lnTo>
                    <a:pt x="346" y="409"/>
                  </a:lnTo>
                  <a:lnTo>
                    <a:pt x="346" y="408"/>
                  </a:lnTo>
                  <a:lnTo>
                    <a:pt x="346" y="407"/>
                  </a:lnTo>
                  <a:lnTo>
                    <a:pt x="347" y="406"/>
                  </a:lnTo>
                  <a:lnTo>
                    <a:pt x="347" y="405"/>
                  </a:lnTo>
                  <a:lnTo>
                    <a:pt x="347" y="404"/>
                  </a:lnTo>
                  <a:lnTo>
                    <a:pt x="347" y="403"/>
                  </a:lnTo>
                  <a:lnTo>
                    <a:pt x="347" y="402"/>
                  </a:lnTo>
                  <a:lnTo>
                    <a:pt x="347" y="401"/>
                  </a:lnTo>
                  <a:lnTo>
                    <a:pt x="347" y="400"/>
                  </a:lnTo>
                  <a:lnTo>
                    <a:pt x="347" y="399"/>
                  </a:lnTo>
                  <a:lnTo>
                    <a:pt x="348" y="398"/>
                  </a:lnTo>
                  <a:lnTo>
                    <a:pt x="348" y="397"/>
                  </a:lnTo>
                  <a:lnTo>
                    <a:pt x="348" y="396"/>
                  </a:lnTo>
                  <a:lnTo>
                    <a:pt x="348" y="395"/>
                  </a:lnTo>
                  <a:lnTo>
                    <a:pt x="348" y="394"/>
                  </a:lnTo>
                  <a:lnTo>
                    <a:pt x="348" y="393"/>
                  </a:lnTo>
                  <a:lnTo>
                    <a:pt x="348" y="392"/>
                  </a:lnTo>
                  <a:lnTo>
                    <a:pt x="348" y="391"/>
                  </a:lnTo>
                  <a:lnTo>
                    <a:pt x="348" y="390"/>
                  </a:lnTo>
                  <a:lnTo>
                    <a:pt x="349" y="389"/>
                  </a:lnTo>
                  <a:lnTo>
                    <a:pt x="349" y="388"/>
                  </a:lnTo>
                  <a:lnTo>
                    <a:pt x="349" y="387"/>
                  </a:lnTo>
                  <a:lnTo>
                    <a:pt x="349" y="386"/>
                  </a:lnTo>
                  <a:lnTo>
                    <a:pt x="349" y="385"/>
                  </a:lnTo>
                  <a:lnTo>
                    <a:pt x="349" y="384"/>
                  </a:lnTo>
                  <a:lnTo>
                    <a:pt x="349" y="383"/>
                  </a:lnTo>
                  <a:lnTo>
                    <a:pt x="349" y="382"/>
                  </a:lnTo>
                  <a:lnTo>
                    <a:pt x="349" y="381"/>
                  </a:lnTo>
                  <a:lnTo>
                    <a:pt x="349" y="380"/>
                  </a:lnTo>
                  <a:lnTo>
                    <a:pt x="350" y="380"/>
                  </a:lnTo>
                  <a:lnTo>
                    <a:pt x="350" y="379"/>
                  </a:lnTo>
                  <a:lnTo>
                    <a:pt x="350" y="378"/>
                  </a:lnTo>
                  <a:lnTo>
                    <a:pt x="350" y="377"/>
                  </a:lnTo>
                  <a:lnTo>
                    <a:pt x="350" y="376"/>
                  </a:lnTo>
                  <a:lnTo>
                    <a:pt x="350" y="375"/>
                  </a:lnTo>
                  <a:lnTo>
                    <a:pt x="350" y="374"/>
                  </a:lnTo>
                  <a:lnTo>
                    <a:pt x="350" y="373"/>
                  </a:lnTo>
                  <a:lnTo>
                    <a:pt x="351" y="372"/>
                  </a:lnTo>
                  <a:lnTo>
                    <a:pt x="351" y="371"/>
                  </a:lnTo>
                  <a:lnTo>
                    <a:pt x="351" y="370"/>
                  </a:lnTo>
                  <a:lnTo>
                    <a:pt x="351" y="369"/>
                  </a:lnTo>
                  <a:lnTo>
                    <a:pt x="351" y="368"/>
                  </a:lnTo>
                  <a:lnTo>
                    <a:pt x="351" y="367"/>
                  </a:lnTo>
                  <a:lnTo>
                    <a:pt x="352" y="366"/>
                  </a:lnTo>
                  <a:lnTo>
                    <a:pt x="352" y="365"/>
                  </a:lnTo>
                  <a:lnTo>
                    <a:pt x="352" y="364"/>
                  </a:lnTo>
                  <a:lnTo>
                    <a:pt x="352" y="363"/>
                  </a:lnTo>
                  <a:lnTo>
                    <a:pt x="352" y="362"/>
                  </a:lnTo>
                  <a:lnTo>
                    <a:pt x="352" y="361"/>
                  </a:lnTo>
                  <a:lnTo>
                    <a:pt x="352" y="360"/>
                  </a:lnTo>
                  <a:lnTo>
                    <a:pt x="352" y="359"/>
                  </a:lnTo>
                  <a:lnTo>
                    <a:pt x="353" y="358"/>
                  </a:lnTo>
                  <a:lnTo>
                    <a:pt x="353" y="357"/>
                  </a:lnTo>
                  <a:lnTo>
                    <a:pt x="353" y="356"/>
                  </a:lnTo>
                  <a:lnTo>
                    <a:pt x="353" y="355"/>
                  </a:lnTo>
                  <a:lnTo>
                    <a:pt x="353" y="354"/>
                  </a:lnTo>
                  <a:lnTo>
                    <a:pt x="353" y="353"/>
                  </a:lnTo>
                  <a:lnTo>
                    <a:pt x="353" y="352"/>
                  </a:lnTo>
                  <a:lnTo>
                    <a:pt x="353" y="351"/>
                  </a:lnTo>
                  <a:lnTo>
                    <a:pt x="354" y="351"/>
                  </a:lnTo>
                  <a:lnTo>
                    <a:pt x="354" y="350"/>
                  </a:lnTo>
                  <a:lnTo>
                    <a:pt x="354" y="349"/>
                  </a:lnTo>
                  <a:lnTo>
                    <a:pt x="354" y="348"/>
                  </a:lnTo>
                  <a:lnTo>
                    <a:pt x="354" y="347"/>
                  </a:lnTo>
                  <a:lnTo>
                    <a:pt x="354" y="346"/>
                  </a:lnTo>
                  <a:lnTo>
                    <a:pt x="354" y="345"/>
                  </a:lnTo>
                  <a:lnTo>
                    <a:pt x="354" y="344"/>
                  </a:lnTo>
                  <a:lnTo>
                    <a:pt x="354" y="343"/>
                  </a:lnTo>
                  <a:lnTo>
                    <a:pt x="355" y="343"/>
                  </a:lnTo>
                  <a:lnTo>
                    <a:pt x="355" y="342"/>
                  </a:lnTo>
                  <a:lnTo>
                    <a:pt x="355" y="341"/>
                  </a:lnTo>
                  <a:lnTo>
                    <a:pt x="355" y="340"/>
                  </a:lnTo>
                  <a:lnTo>
                    <a:pt x="355" y="339"/>
                  </a:lnTo>
                  <a:lnTo>
                    <a:pt x="355" y="338"/>
                  </a:lnTo>
                  <a:lnTo>
                    <a:pt x="355" y="337"/>
                  </a:lnTo>
                  <a:lnTo>
                    <a:pt x="355" y="336"/>
                  </a:lnTo>
                  <a:lnTo>
                    <a:pt x="355" y="335"/>
                  </a:lnTo>
                  <a:lnTo>
                    <a:pt x="356" y="335"/>
                  </a:lnTo>
                  <a:lnTo>
                    <a:pt x="356" y="334"/>
                  </a:lnTo>
                  <a:lnTo>
                    <a:pt x="356" y="333"/>
                  </a:lnTo>
                  <a:lnTo>
                    <a:pt x="356" y="332"/>
                  </a:lnTo>
                  <a:lnTo>
                    <a:pt x="356" y="331"/>
                  </a:lnTo>
                  <a:lnTo>
                    <a:pt x="356" y="330"/>
                  </a:lnTo>
                  <a:lnTo>
                    <a:pt x="356" y="329"/>
                  </a:lnTo>
                  <a:lnTo>
                    <a:pt x="357" y="328"/>
                  </a:lnTo>
                  <a:lnTo>
                    <a:pt x="357" y="327"/>
                  </a:lnTo>
                  <a:lnTo>
                    <a:pt x="357" y="326"/>
                  </a:lnTo>
                  <a:lnTo>
                    <a:pt x="358" y="326"/>
                  </a:lnTo>
                  <a:lnTo>
                    <a:pt x="358" y="325"/>
                  </a:lnTo>
                  <a:lnTo>
                    <a:pt x="358" y="324"/>
                  </a:lnTo>
                  <a:lnTo>
                    <a:pt x="359" y="324"/>
                  </a:lnTo>
                  <a:lnTo>
                    <a:pt x="359" y="323"/>
                  </a:lnTo>
                  <a:lnTo>
                    <a:pt x="360" y="323"/>
                  </a:lnTo>
                  <a:lnTo>
                    <a:pt x="360" y="324"/>
                  </a:lnTo>
                  <a:lnTo>
                    <a:pt x="360" y="325"/>
                  </a:lnTo>
                  <a:lnTo>
                    <a:pt x="361" y="325"/>
                  </a:lnTo>
                  <a:lnTo>
                    <a:pt x="361" y="326"/>
                  </a:lnTo>
                  <a:lnTo>
                    <a:pt x="361" y="327"/>
                  </a:lnTo>
                  <a:lnTo>
                    <a:pt x="361" y="328"/>
                  </a:lnTo>
                  <a:lnTo>
                    <a:pt x="362" y="329"/>
                  </a:lnTo>
                  <a:lnTo>
                    <a:pt x="362" y="330"/>
                  </a:lnTo>
                  <a:lnTo>
                    <a:pt x="362" y="331"/>
                  </a:lnTo>
                  <a:lnTo>
                    <a:pt x="362" y="332"/>
                  </a:lnTo>
                  <a:lnTo>
                    <a:pt x="362" y="333"/>
                  </a:lnTo>
                  <a:lnTo>
                    <a:pt x="363" y="333"/>
                  </a:lnTo>
                  <a:lnTo>
                    <a:pt x="363" y="334"/>
                  </a:lnTo>
                  <a:lnTo>
                    <a:pt x="363" y="335"/>
                  </a:lnTo>
                  <a:lnTo>
                    <a:pt x="363" y="336"/>
                  </a:lnTo>
                  <a:lnTo>
                    <a:pt x="363" y="337"/>
                  </a:lnTo>
                  <a:lnTo>
                    <a:pt x="364" y="337"/>
                  </a:lnTo>
                  <a:lnTo>
                    <a:pt x="364" y="338"/>
                  </a:lnTo>
                  <a:lnTo>
                    <a:pt x="364" y="339"/>
                  </a:lnTo>
                  <a:lnTo>
                    <a:pt x="364" y="340"/>
                  </a:lnTo>
                  <a:lnTo>
                    <a:pt x="364" y="341"/>
                  </a:lnTo>
                  <a:lnTo>
                    <a:pt x="364" y="342"/>
                  </a:lnTo>
                  <a:lnTo>
                    <a:pt x="365" y="343"/>
                  </a:lnTo>
                  <a:lnTo>
                    <a:pt x="365" y="344"/>
                  </a:lnTo>
                  <a:lnTo>
                    <a:pt x="365" y="345"/>
                  </a:lnTo>
                  <a:lnTo>
                    <a:pt x="365" y="346"/>
                  </a:lnTo>
                  <a:lnTo>
                    <a:pt x="365" y="347"/>
                  </a:lnTo>
                  <a:lnTo>
                    <a:pt x="365" y="348"/>
                  </a:lnTo>
                  <a:lnTo>
                    <a:pt x="366" y="348"/>
                  </a:lnTo>
                  <a:lnTo>
                    <a:pt x="366" y="349"/>
                  </a:lnTo>
                  <a:lnTo>
                    <a:pt x="366" y="350"/>
                  </a:lnTo>
                  <a:lnTo>
                    <a:pt x="366" y="351"/>
                  </a:lnTo>
                  <a:lnTo>
                    <a:pt x="366" y="352"/>
                  </a:lnTo>
                  <a:lnTo>
                    <a:pt x="366" y="353"/>
                  </a:lnTo>
                  <a:lnTo>
                    <a:pt x="367" y="354"/>
                  </a:lnTo>
                  <a:lnTo>
                    <a:pt x="367" y="355"/>
                  </a:lnTo>
                  <a:lnTo>
                    <a:pt x="367" y="356"/>
                  </a:lnTo>
                  <a:lnTo>
                    <a:pt x="367" y="357"/>
                  </a:lnTo>
                  <a:lnTo>
                    <a:pt x="367" y="358"/>
                  </a:lnTo>
                  <a:lnTo>
                    <a:pt x="368" y="359"/>
                  </a:lnTo>
                  <a:lnTo>
                    <a:pt x="368" y="360"/>
                  </a:lnTo>
                  <a:lnTo>
                    <a:pt x="368" y="361"/>
                  </a:lnTo>
                  <a:lnTo>
                    <a:pt x="368" y="362"/>
                  </a:lnTo>
                  <a:lnTo>
                    <a:pt x="369" y="362"/>
                  </a:lnTo>
                  <a:lnTo>
                    <a:pt x="369" y="363"/>
                  </a:lnTo>
                  <a:lnTo>
                    <a:pt x="369" y="364"/>
                  </a:lnTo>
                  <a:lnTo>
                    <a:pt x="369" y="365"/>
                  </a:lnTo>
                  <a:lnTo>
                    <a:pt x="369" y="366"/>
                  </a:lnTo>
                  <a:lnTo>
                    <a:pt x="370" y="366"/>
                  </a:lnTo>
                  <a:lnTo>
                    <a:pt x="370" y="367"/>
                  </a:lnTo>
                  <a:lnTo>
                    <a:pt x="370" y="368"/>
                  </a:lnTo>
                  <a:lnTo>
                    <a:pt x="370" y="369"/>
                  </a:lnTo>
                  <a:lnTo>
                    <a:pt x="370" y="370"/>
                  </a:lnTo>
                  <a:lnTo>
                    <a:pt x="370" y="371"/>
                  </a:lnTo>
                  <a:lnTo>
                    <a:pt x="370" y="372"/>
                  </a:lnTo>
                  <a:lnTo>
                    <a:pt x="370" y="373"/>
                  </a:lnTo>
                  <a:lnTo>
                    <a:pt x="371" y="374"/>
                  </a:lnTo>
                  <a:lnTo>
                    <a:pt x="371" y="375"/>
                  </a:lnTo>
                  <a:lnTo>
                    <a:pt x="371" y="376"/>
                  </a:lnTo>
                  <a:lnTo>
                    <a:pt x="371" y="377"/>
                  </a:lnTo>
                  <a:lnTo>
                    <a:pt x="371" y="378"/>
                  </a:lnTo>
                  <a:lnTo>
                    <a:pt x="371" y="379"/>
                  </a:lnTo>
                  <a:lnTo>
                    <a:pt x="371" y="380"/>
                  </a:lnTo>
                  <a:lnTo>
                    <a:pt x="371" y="381"/>
                  </a:lnTo>
                  <a:lnTo>
                    <a:pt x="372" y="382"/>
                  </a:lnTo>
                  <a:lnTo>
                    <a:pt x="372" y="383"/>
                  </a:lnTo>
                  <a:lnTo>
                    <a:pt x="372" y="384"/>
                  </a:lnTo>
                  <a:lnTo>
                    <a:pt x="372" y="385"/>
                  </a:lnTo>
                  <a:lnTo>
                    <a:pt x="372" y="386"/>
                  </a:lnTo>
                  <a:lnTo>
                    <a:pt x="372" y="387"/>
                  </a:lnTo>
                  <a:lnTo>
                    <a:pt x="372" y="388"/>
                  </a:lnTo>
                  <a:lnTo>
                    <a:pt x="373" y="388"/>
                  </a:lnTo>
                  <a:lnTo>
                    <a:pt x="373" y="389"/>
                  </a:lnTo>
                  <a:lnTo>
                    <a:pt x="373" y="390"/>
                  </a:lnTo>
                  <a:lnTo>
                    <a:pt x="373" y="391"/>
                  </a:lnTo>
                  <a:lnTo>
                    <a:pt x="373" y="392"/>
                  </a:lnTo>
                  <a:lnTo>
                    <a:pt x="373" y="393"/>
                  </a:lnTo>
                  <a:lnTo>
                    <a:pt x="374" y="393"/>
                  </a:lnTo>
                  <a:lnTo>
                    <a:pt x="374" y="394"/>
                  </a:lnTo>
                  <a:lnTo>
                    <a:pt x="374" y="395"/>
                  </a:lnTo>
                  <a:lnTo>
                    <a:pt x="374" y="396"/>
                  </a:lnTo>
                  <a:lnTo>
                    <a:pt x="374" y="397"/>
                  </a:lnTo>
                  <a:lnTo>
                    <a:pt x="374" y="398"/>
                  </a:lnTo>
                  <a:lnTo>
                    <a:pt x="374" y="399"/>
                  </a:lnTo>
                  <a:lnTo>
                    <a:pt x="374" y="400"/>
                  </a:lnTo>
                  <a:lnTo>
                    <a:pt x="375" y="400"/>
                  </a:lnTo>
                  <a:lnTo>
                    <a:pt x="375" y="401"/>
                  </a:lnTo>
                  <a:lnTo>
                    <a:pt x="375" y="402"/>
                  </a:lnTo>
                  <a:lnTo>
                    <a:pt x="375" y="403"/>
                  </a:lnTo>
                  <a:lnTo>
                    <a:pt x="375" y="404"/>
                  </a:lnTo>
                  <a:lnTo>
                    <a:pt x="376" y="404"/>
                  </a:lnTo>
                  <a:lnTo>
                    <a:pt x="376" y="405"/>
                  </a:lnTo>
                  <a:lnTo>
                    <a:pt x="376" y="406"/>
                  </a:lnTo>
                  <a:lnTo>
                    <a:pt x="377" y="407"/>
                  </a:lnTo>
                  <a:lnTo>
                    <a:pt x="377" y="408"/>
                  </a:lnTo>
                  <a:lnTo>
                    <a:pt x="377" y="409"/>
                  </a:lnTo>
                  <a:lnTo>
                    <a:pt x="377" y="410"/>
                  </a:lnTo>
                  <a:lnTo>
                    <a:pt x="378" y="410"/>
                  </a:lnTo>
                  <a:lnTo>
                    <a:pt x="378" y="411"/>
                  </a:lnTo>
                  <a:lnTo>
                    <a:pt x="378" y="412"/>
                  </a:lnTo>
                  <a:lnTo>
                    <a:pt x="378" y="413"/>
                  </a:lnTo>
                  <a:lnTo>
                    <a:pt x="379" y="414"/>
                  </a:lnTo>
                  <a:lnTo>
                    <a:pt x="380" y="413"/>
                  </a:lnTo>
                  <a:lnTo>
                    <a:pt x="381" y="414"/>
                  </a:lnTo>
                  <a:lnTo>
                    <a:pt x="381" y="415"/>
                  </a:lnTo>
                  <a:lnTo>
                    <a:pt x="381" y="416"/>
                  </a:lnTo>
                  <a:lnTo>
                    <a:pt x="382" y="417"/>
                  </a:lnTo>
                  <a:lnTo>
                    <a:pt x="382" y="418"/>
                  </a:lnTo>
                  <a:lnTo>
                    <a:pt x="382" y="419"/>
                  </a:lnTo>
                  <a:lnTo>
                    <a:pt x="382" y="420"/>
                  </a:lnTo>
                  <a:lnTo>
                    <a:pt x="382" y="421"/>
                  </a:lnTo>
                  <a:lnTo>
                    <a:pt x="383" y="421"/>
                  </a:lnTo>
                  <a:lnTo>
                    <a:pt x="383" y="422"/>
                  </a:lnTo>
                  <a:lnTo>
                    <a:pt x="383" y="421"/>
                  </a:lnTo>
                  <a:lnTo>
                    <a:pt x="384" y="421"/>
                  </a:lnTo>
                  <a:lnTo>
                    <a:pt x="384" y="420"/>
                  </a:lnTo>
                  <a:lnTo>
                    <a:pt x="384" y="419"/>
                  </a:lnTo>
                  <a:lnTo>
                    <a:pt x="385" y="419"/>
                  </a:lnTo>
                  <a:lnTo>
                    <a:pt x="385" y="418"/>
                  </a:lnTo>
                  <a:lnTo>
                    <a:pt x="385" y="419"/>
                  </a:lnTo>
                  <a:lnTo>
                    <a:pt x="386" y="419"/>
                  </a:lnTo>
                  <a:lnTo>
                    <a:pt x="386" y="420"/>
                  </a:lnTo>
                  <a:lnTo>
                    <a:pt x="386" y="421"/>
                  </a:lnTo>
                  <a:lnTo>
                    <a:pt x="387" y="422"/>
                  </a:lnTo>
                  <a:lnTo>
                    <a:pt x="387" y="423"/>
                  </a:lnTo>
                  <a:lnTo>
                    <a:pt x="387" y="424"/>
                  </a:lnTo>
                  <a:lnTo>
                    <a:pt x="387" y="425"/>
                  </a:lnTo>
                  <a:lnTo>
                    <a:pt x="388" y="425"/>
                  </a:lnTo>
                  <a:lnTo>
                    <a:pt x="389" y="424"/>
                  </a:lnTo>
                  <a:lnTo>
                    <a:pt x="389" y="423"/>
                  </a:lnTo>
                  <a:lnTo>
                    <a:pt x="389" y="422"/>
                  </a:lnTo>
                  <a:lnTo>
                    <a:pt x="389" y="421"/>
                  </a:lnTo>
                  <a:lnTo>
                    <a:pt x="390" y="420"/>
                  </a:lnTo>
                  <a:lnTo>
                    <a:pt x="390" y="419"/>
                  </a:lnTo>
                  <a:lnTo>
                    <a:pt x="390" y="418"/>
                  </a:lnTo>
                  <a:lnTo>
                    <a:pt x="391" y="418"/>
                  </a:lnTo>
                  <a:lnTo>
                    <a:pt x="392" y="417"/>
                  </a:lnTo>
                  <a:lnTo>
                    <a:pt x="392" y="416"/>
                  </a:lnTo>
                  <a:lnTo>
                    <a:pt x="393" y="415"/>
                  </a:lnTo>
                  <a:lnTo>
                    <a:pt x="393" y="414"/>
                  </a:lnTo>
                  <a:lnTo>
                    <a:pt x="393" y="413"/>
                  </a:lnTo>
                  <a:lnTo>
                    <a:pt x="393" y="412"/>
                  </a:lnTo>
                  <a:lnTo>
                    <a:pt x="394" y="411"/>
                  </a:lnTo>
                  <a:lnTo>
                    <a:pt x="394" y="410"/>
                  </a:lnTo>
                  <a:lnTo>
                    <a:pt x="394" y="409"/>
                  </a:lnTo>
                  <a:lnTo>
                    <a:pt x="395" y="409"/>
                  </a:lnTo>
                  <a:lnTo>
                    <a:pt x="395" y="408"/>
                  </a:lnTo>
                  <a:lnTo>
                    <a:pt x="396" y="408"/>
                  </a:lnTo>
                  <a:lnTo>
                    <a:pt x="396" y="407"/>
                  </a:lnTo>
                  <a:lnTo>
                    <a:pt x="397" y="406"/>
                  </a:lnTo>
                  <a:lnTo>
                    <a:pt x="397" y="405"/>
                  </a:lnTo>
                  <a:lnTo>
                    <a:pt x="398" y="405"/>
                  </a:lnTo>
                  <a:lnTo>
                    <a:pt x="398" y="406"/>
                  </a:lnTo>
                  <a:lnTo>
                    <a:pt x="399" y="406"/>
                  </a:lnTo>
                  <a:lnTo>
                    <a:pt x="399" y="407"/>
                  </a:lnTo>
                  <a:lnTo>
                    <a:pt x="400" y="407"/>
                  </a:lnTo>
                  <a:lnTo>
                    <a:pt x="401" y="407"/>
                  </a:lnTo>
                  <a:lnTo>
                    <a:pt x="402" y="407"/>
                  </a:lnTo>
                  <a:lnTo>
                    <a:pt x="402" y="406"/>
                  </a:lnTo>
                  <a:lnTo>
                    <a:pt x="403" y="406"/>
                  </a:lnTo>
                  <a:lnTo>
                    <a:pt x="403" y="405"/>
                  </a:lnTo>
                  <a:lnTo>
                    <a:pt x="404" y="405"/>
                  </a:lnTo>
                  <a:lnTo>
                    <a:pt x="405" y="405"/>
                  </a:lnTo>
                  <a:lnTo>
                    <a:pt x="406" y="405"/>
                  </a:lnTo>
                  <a:lnTo>
                    <a:pt x="406" y="404"/>
                  </a:lnTo>
                  <a:lnTo>
                    <a:pt x="407" y="404"/>
                  </a:lnTo>
                  <a:lnTo>
                    <a:pt x="407" y="403"/>
                  </a:lnTo>
                  <a:lnTo>
                    <a:pt x="407" y="402"/>
                  </a:lnTo>
                  <a:lnTo>
                    <a:pt x="408" y="402"/>
                  </a:lnTo>
                  <a:lnTo>
                    <a:pt x="408" y="401"/>
                  </a:lnTo>
                  <a:lnTo>
                    <a:pt x="408" y="400"/>
                  </a:lnTo>
                  <a:lnTo>
                    <a:pt x="409" y="400"/>
                  </a:lnTo>
                  <a:lnTo>
                    <a:pt x="409" y="399"/>
                  </a:lnTo>
                  <a:lnTo>
                    <a:pt x="410" y="399"/>
                  </a:lnTo>
                  <a:lnTo>
                    <a:pt x="410" y="400"/>
                  </a:lnTo>
                  <a:lnTo>
                    <a:pt x="410" y="401"/>
                  </a:lnTo>
                  <a:lnTo>
                    <a:pt x="410" y="402"/>
                  </a:lnTo>
                  <a:lnTo>
                    <a:pt x="411" y="403"/>
                  </a:lnTo>
                  <a:lnTo>
                    <a:pt x="411" y="404"/>
                  </a:lnTo>
                  <a:lnTo>
                    <a:pt x="411" y="405"/>
                  </a:lnTo>
                  <a:lnTo>
                    <a:pt x="411" y="406"/>
                  </a:lnTo>
                  <a:lnTo>
                    <a:pt x="411" y="407"/>
                  </a:lnTo>
                  <a:lnTo>
                    <a:pt x="412" y="408"/>
                  </a:lnTo>
                  <a:lnTo>
                    <a:pt x="413" y="408"/>
                  </a:lnTo>
                  <a:lnTo>
                    <a:pt x="413" y="407"/>
                  </a:lnTo>
                  <a:lnTo>
                    <a:pt x="413" y="406"/>
                  </a:lnTo>
                  <a:lnTo>
                    <a:pt x="413" y="405"/>
                  </a:lnTo>
                  <a:lnTo>
                    <a:pt x="414" y="404"/>
                  </a:lnTo>
                  <a:lnTo>
                    <a:pt x="415" y="404"/>
                  </a:lnTo>
                  <a:lnTo>
                    <a:pt x="416" y="404"/>
                  </a:lnTo>
                  <a:lnTo>
                    <a:pt x="416" y="403"/>
                  </a:lnTo>
                  <a:lnTo>
                    <a:pt x="416" y="402"/>
                  </a:lnTo>
                  <a:lnTo>
                    <a:pt x="417" y="402"/>
                  </a:lnTo>
                  <a:lnTo>
                    <a:pt x="417" y="401"/>
                  </a:lnTo>
                  <a:lnTo>
                    <a:pt x="418" y="401"/>
                  </a:lnTo>
                  <a:lnTo>
                    <a:pt x="418" y="402"/>
                  </a:lnTo>
                  <a:lnTo>
                    <a:pt x="419" y="402"/>
                  </a:lnTo>
                  <a:lnTo>
                    <a:pt x="419" y="403"/>
                  </a:lnTo>
                  <a:lnTo>
                    <a:pt x="419" y="404"/>
                  </a:lnTo>
                  <a:lnTo>
                    <a:pt x="419" y="405"/>
                  </a:lnTo>
                  <a:lnTo>
                    <a:pt x="420" y="405"/>
                  </a:lnTo>
                  <a:lnTo>
                    <a:pt x="420" y="406"/>
                  </a:lnTo>
                  <a:lnTo>
                    <a:pt x="420" y="407"/>
                  </a:lnTo>
                  <a:lnTo>
                    <a:pt x="420" y="408"/>
                  </a:lnTo>
                  <a:lnTo>
                    <a:pt x="421" y="409"/>
                  </a:lnTo>
                  <a:lnTo>
                    <a:pt x="421" y="410"/>
                  </a:lnTo>
                  <a:lnTo>
                    <a:pt x="421" y="411"/>
                  </a:lnTo>
                  <a:lnTo>
                    <a:pt x="422" y="411"/>
                  </a:lnTo>
                  <a:lnTo>
                    <a:pt x="422" y="412"/>
                  </a:lnTo>
                  <a:lnTo>
                    <a:pt x="423" y="412"/>
                  </a:lnTo>
                  <a:lnTo>
                    <a:pt x="423" y="411"/>
                  </a:lnTo>
                  <a:lnTo>
                    <a:pt x="423" y="410"/>
                  </a:lnTo>
                  <a:lnTo>
                    <a:pt x="424" y="410"/>
                  </a:lnTo>
                  <a:lnTo>
                    <a:pt x="424" y="411"/>
                  </a:lnTo>
                  <a:lnTo>
                    <a:pt x="425" y="411"/>
                  </a:lnTo>
                  <a:lnTo>
                    <a:pt x="425" y="412"/>
                  </a:lnTo>
                  <a:lnTo>
                    <a:pt x="425" y="413"/>
                  </a:lnTo>
                  <a:lnTo>
                    <a:pt x="425" y="414"/>
                  </a:lnTo>
                  <a:lnTo>
                    <a:pt x="426" y="415"/>
                  </a:lnTo>
                  <a:lnTo>
                    <a:pt x="426" y="416"/>
                  </a:lnTo>
                  <a:lnTo>
                    <a:pt x="426" y="417"/>
                  </a:lnTo>
                  <a:lnTo>
                    <a:pt x="426" y="418"/>
                  </a:lnTo>
                  <a:lnTo>
                    <a:pt x="427" y="418"/>
                  </a:lnTo>
                  <a:lnTo>
                    <a:pt x="427" y="419"/>
                  </a:lnTo>
                  <a:lnTo>
                    <a:pt x="427" y="418"/>
                  </a:lnTo>
                  <a:lnTo>
                    <a:pt x="428" y="418"/>
                  </a:lnTo>
                  <a:lnTo>
                    <a:pt x="428" y="417"/>
                  </a:lnTo>
                  <a:lnTo>
                    <a:pt x="428" y="416"/>
                  </a:lnTo>
                  <a:lnTo>
                    <a:pt x="429" y="416"/>
                  </a:lnTo>
                  <a:lnTo>
                    <a:pt x="429" y="415"/>
                  </a:lnTo>
                  <a:lnTo>
                    <a:pt x="430" y="415"/>
                  </a:lnTo>
                  <a:lnTo>
                    <a:pt x="431" y="415"/>
                  </a:lnTo>
                  <a:lnTo>
                    <a:pt x="431" y="416"/>
                  </a:lnTo>
                  <a:lnTo>
                    <a:pt x="431" y="417"/>
                  </a:lnTo>
                  <a:lnTo>
                    <a:pt x="432" y="417"/>
                  </a:lnTo>
                  <a:lnTo>
                    <a:pt x="432" y="418"/>
                  </a:lnTo>
                  <a:lnTo>
                    <a:pt x="432" y="419"/>
                  </a:lnTo>
                  <a:lnTo>
                    <a:pt x="432" y="420"/>
                  </a:lnTo>
                  <a:lnTo>
                    <a:pt x="433" y="421"/>
                  </a:lnTo>
                  <a:lnTo>
                    <a:pt x="433" y="422"/>
                  </a:lnTo>
                  <a:lnTo>
                    <a:pt x="433" y="423"/>
                  </a:lnTo>
                  <a:lnTo>
                    <a:pt x="433" y="424"/>
                  </a:lnTo>
                  <a:lnTo>
                    <a:pt x="433" y="425"/>
                  </a:lnTo>
                  <a:lnTo>
                    <a:pt x="434" y="426"/>
                  </a:lnTo>
                  <a:lnTo>
                    <a:pt x="434" y="427"/>
                  </a:lnTo>
                  <a:lnTo>
                    <a:pt x="434" y="428"/>
                  </a:lnTo>
                  <a:lnTo>
                    <a:pt x="434" y="429"/>
                  </a:lnTo>
                  <a:lnTo>
                    <a:pt x="435" y="429"/>
                  </a:lnTo>
                  <a:lnTo>
                    <a:pt x="435" y="430"/>
                  </a:lnTo>
                  <a:lnTo>
                    <a:pt x="435" y="431"/>
                  </a:lnTo>
                  <a:lnTo>
                    <a:pt x="436" y="432"/>
                  </a:lnTo>
                  <a:lnTo>
                    <a:pt x="436" y="433"/>
                  </a:lnTo>
                  <a:lnTo>
                    <a:pt x="436" y="434"/>
                  </a:lnTo>
                  <a:lnTo>
                    <a:pt x="436" y="435"/>
                  </a:lnTo>
                  <a:lnTo>
                    <a:pt x="437" y="436"/>
                  </a:lnTo>
                  <a:lnTo>
                    <a:pt x="437" y="437"/>
                  </a:lnTo>
                  <a:lnTo>
                    <a:pt x="437" y="438"/>
                  </a:lnTo>
                  <a:lnTo>
                    <a:pt x="438" y="438"/>
                  </a:lnTo>
                  <a:lnTo>
                    <a:pt x="439" y="438"/>
                  </a:lnTo>
                  <a:lnTo>
                    <a:pt x="439" y="439"/>
                  </a:lnTo>
                  <a:lnTo>
                    <a:pt x="440" y="439"/>
                  </a:lnTo>
                  <a:lnTo>
                    <a:pt x="440" y="440"/>
                  </a:lnTo>
                  <a:lnTo>
                    <a:pt x="441" y="441"/>
                  </a:lnTo>
                  <a:lnTo>
                    <a:pt x="441" y="442"/>
                  </a:lnTo>
                  <a:lnTo>
                    <a:pt x="442" y="442"/>
                  </a:lnTo>
                  <a:lnTo>
                    <a:pt x="442" y="443"/>
                  </a:lnTo>
                  <a:lnTo>
                    <a:pt x="442" y="444"/>
                  </a:lnTo>
                  <a:lnTo>
                    <a:pt x="443" y="445"/>
                  </a:lnTo>
                  <a:lnTo>
                    <a:pt x="443" y="446"/>
                  </a:lnTo>
                  <a:lnTo>
                    <a:pt x="443" y="447"/>
                  </a:lnTo>
                  <a:lnTo>
                    <a:pt x="444" y="447"/>
                  </a:lnTo>
                  <a:lnTo>
                    <a:pt x="444" y="448"/>
                  </a:lnTo>
                  <a:lnTo>
                    <a:pt x="445" y="448"/>
                  </a:lnTo>
                  <a:lnTo>
                    <a:pt x="446" y="448"/>
                  </a:lnTo>
                  <a:lnTo>
                    <a:pt x="446" y="449"/>
                  </a:lnTo>
                  <a:lnTo>
                    <a:pt x="446" y="450"/>
                  </a:lnTo>
                  <a:lnTo>
                    <a:pt x="447" y="450"/>
                  </a:lnTo>
                  <a:lnTo>
                    <a:pt x="447" y="451"/>
                  </a:lnTo>
                  <a:lnTo>
                    <a:pt x="448" y="451"/>
                  </a:lnTo>
                  <a:lnTo>
                    <a:pt x="448" y="450"/>
                  </a:lnTo>
                  <a:lnTo>
                    <a:pt x="448" y="449"/>
                  </a:lnTo>
                  <a:lnTo>
                    <a:pt x="449" y="449"/>
                  </a:lnTo>
                  <a:lnTo>
                    <a:pt x="449" y="448"/>
                  </a:lnTo>
                  <a:lnTo>
                    <a:pt x="449" y="447"/>
                  </a:lnTo>
                  <a:lnTo>
                    <a:pt x="449" y="446"/>
                  </a:lnTo>
                  <a:lnTo>
                    <a:pt x="450" y="446"/>
                  </a:lnTo>
                  <a:lnTo>
                    <a:pt x="450" y="445"/>
                  </a:lnTo>
                  <a:lnTo>
                    <a:pt x="451" y="445"/>
                  </a:lnTo>
                  <a:lnTo>
                    <a:pt x="451" y="446"/>
                  </a:lnTo>
                  <a:lnTo>
                    <a:pt x="452" y="446"/>
                  </a:lnTo>
                  <a:lnTo>
                    <a:pt x="452" y="447"/>
                  </a:lnTo>
                  <a:lnTo>
                    <a:pt x="452" y="448"/>
                  </a:lnTo>
                  <a:lnTo>
                    <a:pt x="453" y="448"/>
                  </a:lnTo>
                  <a:lnTo>
                    <a:pt x="453" y="449"/>
                  </a:lnTo>
                  <a:lnTo>
                    <a:pt x="453" y="450"/>
                  </a:lnTo>
                  <a:lnTo>
                    <a:pt x="454" y="451"/>
                  </a:lnTo>
                  <a:lnTo>
                    <a:pt x="454" y="452"/>
                  </a:lnTo>
                  <a:lnTo>
                    <a:pt x="454" y="453"/>
                  </a:lnTo>
                  <a:lnTo>
                    <a:pt x="455" y="453"/>
                  </a:lnTo>
                  <a:lnTo>
                    <a:pt x="455" y="454"/>
                  </a:lnTo>
                  <a:lnTo>
                    <a:pt x="455" y="455"/>
                  </a:lnTo>
                  <a:lnTo>
                    <a:pt x="456" y="455"/>
                  </a:lnTo>
                  <a:lnTo>
                    <a:pt x="456" y="454"/>
                  </a:lnTo>
                  <a:lnTo>
                    <a:pt x="457" y="453"/>
                  </a:lnTo>
                  <a:lnTo>
                    <a:pt x="457" y="452"/>
                  </a:lnTo>
                  <a:lnTo>
                    <a:pt x="458" y="452"/>
                  </a:lnTo>
                  <a:lnTo>
                    <a:pt x="458" y="451"/>
                  </a:lnTo>
                  <a:lnTo>
                    <a:pt x="459" y="451"/>
                  </a:lnTo>
                  <a:lnTo>
                    <a:pt x="459" y="450"/>
                  </a:lnTo>
                  <a:lnTo>
                    <a:pt x="459" y="449"/>
                  </a:lnTo>
                  <a:lnTo>
                    <a:pt x="459" y="448"/>
                  </a:lnTo>
                  <a:lnTo>
                    <a:pt x="459" y="447"/>
                  </a:lnTo>
                  <a:lnTo>
                    <a:pt x="459" y="446"/>
                  </a:lnTo>
                  <a:lnTo>
                    <a:pt x="460" y="446"/>
                  </a:lnTo>
                  <a:lnTo>
                    <a:pt x="460" y="445"/>
                  </a:lnTo>
                  <a:lnTo>
                    <a:pt x="460" y="444"/>
                  </a:lnTo>
                  <a:lnTo>
                    <a:pt x="460" y="443"/>
                  </a:lnTo>
                  <a:lnTo>
                    <a:pt x="460" y="442"/>
                  </a:lnTo>
                  <a:lnTo>
                    <a:pt x="461" y="441"/>
                  </a:lnTo>
                  <a:lnTo>
                    <a:pt x="461" y="440"/>
                  </a:lnTo>
                  <a:lnTo>
                    <a:pt x="461" y="439"/>
                  </a:lnTo>
                  <a:lnTo>
                    <a:pt x="461" y="438"/>
                  </a:lnTo>
                  <a:lnTo>
                    <a:pt x="462" y="438"/>
                  </a:lnTo>
                  <a:lnTo>
                    <a:pt x="463" y="439"/>
                  </a:lnTo>
                  <a:lnTo>
                    <a:pt x="463" y="440"/>
                  </a:lnTo>
                  <a:lnTo>
                    <a:pt x="464" y="440"/>
                  </a:lnTo>
                  <a:lnTo>
                    <a:pt x="465" y="440"/>
                  </a:lnTo>
                  <a:lnTo>
                    <a:pt x="465" y="439"/>
                  </a:lnTo>
                  <a:lnTo>
                    <a:pt x="465" y="438"/>
                  </a:lnTo>
                  <a:lnTo>
                    <a:pt x="466" y="438"/>
                  </a:lnTo>
                  <a:lnTo>
                    <a:pt x="466" y="437"/>
                  </a:lnTo>
                  <a:lnTo>
                    <a:pt x="467" y="437"/>
                  </a:lnTo>
                  <a:lnTo>
                    <a:pt x="467" y="436"/>
                  </a:lnTo>
                  <a:lnTo>
                    <a:pt x="468" y="435"/>
                  </a:lnTo>
                  <a:lnTo>
                    <a:pt x="468" y="434"/>
                  </a:lnTo>
                  <a:lnTo>
                    <a:pt x="468" y="433"/>
                  </a:lnTo>
                  <a:lnTo>
                    <a:pt x="468" y="432"/>
                  </a:lnTo>
                  <a:lnTo>
                    <a:pt x="468" y="431"/>
                  </a:lnTo>
                  <a:lnTo>
                    <a:pt x="469" y="430"/>
                  </a:lnTo>
                  <a:lnTo>
                    <a:pt x="469" y="429"/>
                  </a:lnTo>
                  <a:lnTo>
                    <a:pt x="469" y="428"/>
                  </a:lnTo>
                  <a:lnTo>
                    <a:pt x="469" y="427"/>
                  </a:lnTo>
                  <a:lnTo>
                    <a:pt x="469" y="426"/>
                  </a:lnTo>
                  <a:lnTo>
                    <a:pt x="469" y="425"/>
                  </a:lnTo>
                  <a:lnTo>
                    <a:pt x="469" y="424"/>
                  </a:lnTo>
                  <a:lnTo>
                    <a:pt x="470" y="424"/>
                  </a:lnTo>
                  <a:lnTo>
                    <a:pt x="470" y="423"/>
                  </a:lnTo>
                  <a:lnTo>
                    <a:pt x="470" y="422"/>
                  </a:lnTo>
                  <a:lnTo>
                    <a:pt x="471" y="422"/>
                  </a:lnTo>
                  <a:lnTo>
                    <a:pt x="472" y="423"/>
                  </a:lnTo>
                  <a:lnTo>
                    <a:pt x="472" y="422"/>
                  </a:lnTo>
                  <a:lnTo>
                    <a:pt x="473" y="422"/>
                  </a:lnTo>
                  <a:lnTo>
                    <a:pt x="473" y="421"/>
                  </a:lnTo>
                  <a:lnTo>
                    <a:pt x="473" y="420"/>
                  </a:lnTo>
                  <a:lnTo>
                    <a:pt x="474" y="419"/>
                  </a:lnTo>
                  <a:lnTo>
                    <a:pt x="474" y="418"/>
                  </a:lnTo>
                  <a:lnTo>
                    <a:pt x="474" y="417"/>
                  </a:lnTo>
                  <a:lnTo>
                    <a:pt x="474" y="416"/>
                  </a:lnTo>
                  <a:lnTo>
                    <a:pt x="475" y="416"/>
                  </a:lnTo>
                  <a:lnTo>
                    <a:pt x="475" y="415"/>
                  </a:lnTo>
                  <a:lnTo>
                    <a:pt x="475" y="414"/>
                  </a:lnTo>
                  <a:lnTo>
                    <a:pt x="475" y="413"/>
                  </a:lnTo>
                  <a:lnTo>
                    <a:pt x="475" y="412"/>
                  </a:lnTo>
                  <a:lnTo>
                    <a:pt x="475" y="411"/>
                  </a:lnTo>
                  <a:lnTo>
                    <a:pt x="475" y="410"/>
                  </a:lnTo>
                  <a:lnTo>
                    <a:pt x="476" y="410"/>
                  </a:lnTo>
                  <a:lnTo>
                    <a:pt x="476" y="409"/>
                  </a:lnTo>
                  <a:lnTo>
                    <a:pt x="476" y="408"/>
                  </a:lnTo>
                  <a:lnTo>
                    <a:pt x="476" y="407"/>
                  </a:lnTo>
                  <a:lnTo>
                    <a:pt x="476" y="406"/>
                  </a:lnTo>
                  <a:lnTo>
                    <a:pt x="476" y="405"/>
                  </a:lnTo>
                  <a:lnTo>
                    <a:pt x="477" y="404"/>
                  </a:lnTo>
                  <a:lnTo>
                    <a:pt x="477" y="403"/>
                  </a:lnTo>
                  <a:lnTo>
                    <a:pt x="477" y="402"/>
                  </a:lnTo>
                  <a:lnTo>
                    <a:pt x="477" y="401"/>
                  </a:lnTo>
                  <a:lnTo>
                    <a:pt x="478" y="401"/>
                  </a:lnTo>
                  <a:lnTo>
                    <a:pt x="478" y="400"/>
                  </a:lnTo>
                  <a:lnTo>
                    <a:pt x="478" y="399"/>
                  </a:lnTo>
                  <a:lnTo>
                    <a:pt x="479" y="398"/>
                  </a:lnTo>
                  <a:lnTo>
                    <a:pt x="479" y="397"/>
                  </a:lnTo>
                  <a:lnTo>
                    <a:pt x="479" y="396"/>
                  </a:lnTo>
                  <a:lnTo>
                    <a:pt x="479" y="395"/>
                  </a:lnTo>
                  <a:lnTo>
                    <a:pt x="479" y="394"/>
                  </a:lnTo>
                  <a:lnTo>
                    <a:pt x="480" y="393"/>
                  </a:lnTo>
                  <a:lnTo>
                    <a:pt x="480" y="392"/>
                  </a:lnTo>
                  <a:lnTo>
                    <a:pt x="480" y="391"/>
                  </a:lnTo>
                  <a:lnTo>
                    <a:pt x="480" y="390"/>
                  </a:lnTo>
                  <a:lnTo>
                    <a:pt x="480" y="389"/>
                  </a:lnTo>
                  <a:lnTo>
                    <a:pt x="481" y="388"/>
                  </a:lnTo>
                  <a:lnTo>
                    <a:pt x="481" y="387"/>
                  </a:lnTo>
                  <a:lnTo>
                    <a:pt x="481" y="386"/>
                  </a:lnTo>
                  <a:lnTo>
                    <a:pt x="481" y="385"/>
                  </a:lnTo>
                  <a:lnTo>
                    <a:pt x="481" y="384"/>
                  </a:lnTo>
                  <a:lnTo>
                    <a:pt x="481" y="383"/>
                  </a:lnTo>
                  <a:lnTo>
                    <a:pt x="481" y="382"/>
                  </a:lnTo>
                  <a:lnTo>
                    <a:pt x="482" y="381"/>
                  </a:lnTo>
                  <a:lnTo>
                    <a:pt x="482" y="380"/>
                  </a:lnTo>
                  <a:lnTo>
                    <a:pt x="482" y="379"/>
                  </a:lnTo>
                  <a:lnTo>
                    <a:pt x="482" y="378"/>
                  </a:lnTo>
                  <a:lnTo>
                    <a:pt x="482" y="377"/>
                  </a:lnTo>
                  <a:lnTo>
                    <a:pt x="482" y="376"/>
                  </a:lnTo>
                  <a:lnTo>
                    <a:pt x="482" y="375"/>
                  </a:lnTo>
                  <a:lnTo>
                    <a:pt x="482" y="374"/>
                  </a:lnTo>
                  <a:lnTo>
                    <a:pt x="482" y="373"/>
                  </a:lnTo>
                  <a:lnTo>
                    <a:pt x="482" y="372"/>
                  </a:lnTo>
                  <a:lnTo>
                    <a:pt x="483" y="371"/>
                  </a:lnTo>
                  <a:lnTo>
                    <a:pt x="483" y="370"/>
                  </a:lnTo>
                  <a:lnTo>
                    <a:pt x="483" y="369"/>
                  </a:lnTo>
                  <a:lnTo>
                    <a:pt x="483" y="368"/>
                  </a:lnTo>
                  <a:lnTo>
                    <a:pt x="483" y="367"/>
                  </a:lnTo>
                  <a:lnTo>
                    <a:pt x="483" y="366"/>
                  </a:lnTo>
                  <a:lnTo>
                    <a:pt x="483" y="365"/>
                  </a:lnTo>
                  <a:lnTo>
                    <a:pt x="483" y="364"/>
                  </a:lnTo>
                  <a:lnTo>
                    <a:pt x="483" y="363"/>
                  </a:lnTo>
                  <a:lnTo>
                    <a:pt x="483" y="362"/>
                  </a:lnTo>
                  <a:lnTo>
                    <a:pt x="483" y="361"/>
                  </a:lnTo>
                  <a:lnTo>
                    <a:pt x="484" y="360"/>
                  </a:lnTo>
                  <a:lnTo>
                    <a:pt x="484" y="359"/>
                  </a:lnTo>
                  <a:lnTo>
                    <a:pt x="484" y="358"/>
                  </a:lnTo>
                  <a:lnTo>
                    <a:pt x="484" y="357"/>
                  </a:lnTo>
                  <a:lnTo>
                    <a:pt x="484" y="356"/>
                  </a:lnTo>
                  <a:lnTo>
                    <a:pt x="484" y="355"/>
                  </a:lnTo>
                  <a:lnTo>
                    <a:pt x="484" y="354"/>
                  </a:lnTo>
                  <a:lnTo>
                    <a:pt x="484" y="353"/>
                  </a:lnTo>
                  <a:lnTo>
                    <a:pt x="484" y="352"/>
                  </a:lnTo>
                  <a:lnTo>
                    <a:pt x="485" y="352"/>
                  </a:lnTo>
                  <a:lnTo>
                    <a:pt x="485" y="351"/>
                  </a:lnTo>
                  <a:lnTo>
                    <a:pt x="485" y="350"/>
                  </a:lnTo>
                  <a:lnTo>
                    <a:pt x="485" y="349"/>
                  </a:lnTo>
                  <a:lnTo>
                    <a:pt x="485" y="348"/>
                  </a:lnTo>
                  <a:lnTo>
                    <a:pt x="485" y="347"/>
                  </a:lnTo>
                  <a:lnTo>
                    <a:pt x="485" y="346"/>
                  </a:lnTo>
                  <a:lnTo>
                    <a:pt x="485" y="345"/>
                  </a:lnTo>
                  <a:lnTo>
                    <a:pt x="486" y="344"/>
                  </a:lnTo>
                  <a:lnTo>
                    <a:pt x="486" y="343"/>
                  </a:lnTo>
                  <a:lnTo>
                    <a:pt x="486" y="342"/>
                  </a:lnTo>
                  <a:lnTo>
                    <a:pt x="486" y="341"/>
                  </a:lnTo>
                  <a:lnTo>
                    <a:pt x="486" y="340"/>
                  </a:lnTo>
                  <a:lnTo>
                    <a:pt x="486" y="339"/>
                  </a:lnTo>
                  <a:lnTo>
                    <a:pt x="486" y="338"/>
                  </a:lnTo>
                  <a:lnTo>
                    <a:pt x="486" y="337"/>
                  </a:lnTo>
                  <a:lnTo>
                    <a:pt x="486" y="336"/>
                  </a:lnTo>
                  <a:lnTo>
                    <a:pt x="487" y="335"/>
                  </a:lnTo>
                  <a:lnTo>
                    <a:pt x="487" y="334"/>
                  </a:lnTo>
                  <a:lnTo>
                    <a:pt x="487" y="333"/>
                  </a:lnTo>
                  <a:lnTo>
                    <a:pt x="487" y="331"/>
                  </a:lnTo>
                  <a:lnTo>
                    <a:pt x="487" y="330"/>
                  </a:lnTo>
                  <a:lnTo>
                    <a:pt x="487" y="329"/>
                  </a:lnTo>
                  <a:lnTo>
                    <a:pt x="487" y="328"/>
                  </a:lnTo>
                  <a:lnTo>
                    <a:pt x="487" y="327"/>
                  </a:lnTo>
                  <a:lnTo>
                    <a:pt x="487" y="326"/>
                  </a:lnTo>
                  <a:lnTo>
                    <a:pt x="487" y="325"/>
                  </a:lnTo>
                  <a:lnTo>
                    <a:pt x="487" y="324"/>
                  </a:lnTo>
                  <a:lnTo>
                    <a:pt x="488" y="323"/>
                  </a:lnTo>
                  <a:lnTo>
                    <a:pt x="488" y="321"/>
                  </a:lnTo>
                  <a:lnTo>
                    <a:pt x="488" y="320"/>
                  </a:lnTo>
                  <a:lnTo>
                    <a:pt x="488" y="319"/>
                  </a:lnTo>
                  <a:lnTo>
                    <a:pt x="488" y="318"/>
                  </a:lnTo>
                  <a:lnTo>
                    <a:pt x="488" y="317"/>
                  </a:lnTo>
                  <a:lnTo>
                    <a:pt x="488" y="315"/>
                  </a:lnTo>
                  <a:lnTo>
                    <a:pt x="488" y="314"/>
                  </a:lnTo>
                  <a:lnTo>
                    <a:pt x="488" y="313"/>
                  </a:lnTo>
                  <a:lnTo>
                    <a:pt x="488" y="312"/>
                  </a:lnTo>
                  <a:lnTo>
                    <a:pt x="489" y="311"/>
                  </a:lnTo>
                  <a:lnTo>
                    <a:pt x="489" y="310"/>
                  </a:lnTo>
                  <a:lnTo>
                    <a:pt x="489" y="308"/>
                  </a:lnTo>
                  <a:lnTo>
                    <a:pt x="489" y="307"/>
                  </a:lnTo>
                  <a:lnTo>
                    <a:pt x="489" y="306"/>
                  </a:lnTo>
                  <a:lnTo>
                    <a:pt x="489" y="305"/>
                  </a:lnTo>
                  <a:lnTo>
                    <a:pt x="489" y="304"/>
                  </a:lnTo>
                  <a:lnTo>
                    <a:pt x="489" y="303"/>
                  </a:lnTo>
                  <a:lnTo>
                    <a:pt x="489" y="302"/>
                  </a:lnTo>
                  <a:lnTo>
                    <a:pt x="489" y="300"/>
                  </a:lnTo>
                  <a:lnTo>
                    <a:pt x="490" y="299"/>
                  </a:lnTo>
                  <a:lnTo>
                    <a:pt x="490" y="298"/>
                  </a:lnTo>
                  <a:lnTo>
                    <a:pt x="490" y="297"/>
                  </a:lnTo>
                  <a:lnTo>
                    <a:pt x="490" y="296"/>
                  </a:lnTo>
                  <a:lnTo>
                    <a:pt x="490" y="295"/>
                  </a:lnTo>
                  <a:lnTo>
                    <a:pt x="490" y="294"/>
                  </a:lnTo>
                  <a:lnTo>
                    <a:pt x="490" y="293"/>
                  </a:lnTo>
                  <a:lnTo>
                    <a:pt x="490" y="292"/>
                  </a:lnTo>
                  <a:lnTo>
                    <a:pt x="490" y="291"/>
                  </a:lnTo>
                  <a:lnTo>
                    <a:pt x="491" y="290"/>
                  </a:lnTo>
                  <a:lnTo>
                    <a:pt x="491" y="289"/>
                  </a:lnTo>
                  <a:lnTo>
                    <a:pt x="491" y="288"/>
                  </a:lnTo>
                  <a:lnTo>
                    <a:pt x="491" y="287"/>
                  </a:lnTo>
                  <a:lnTo>
                    <a:pt x="491" y="286"/>
                  </a:lnTo>
                  <a:lnTo>
                    <a:pt x="491" y="285"/>
                  </a:lnTo>
                  <a:lnTo>
                    <a:pt x="491" y="283"/>
                  </a:lnTo>
                  <a:lnTo>
                    <a:pt x="491" y="282"/>
                  </a:lnTo>
                  <a:lnTo>
                    <a:pt x="491" y="281"/>
                  </a:lnTo>
                  <a:lnTo>
                    <a:pt x="491" y="280"/>
                  </a:lnTo>
                  <a:lnTo>
                    <a:pt x="491" y="278"/>
                  </a:lnTo>
                  <a:lnTo>
                    <a:pt x="491" y="277"/>
                  </a:lnTo>
                  <a:lnTo>
                    <a:pt x="492" y="276"/>
                  </a:lnTo>
                  <a:lnTo>
                    <a:pt x="492" y="274"/>
                  </a:lnTo>
                  <a:lnTo>
                    <a:pt x="492" y="273"/>
                  </a:lnTo>
                  <a:lnTo>
                    <a:pt x="492" y="271"/>
                  </a:lnTo>
                  <a:lnTo>
                    <a:pt x="492" y="269"/>
                  </a:lnTo>
                  <a:lnTo>
                    <a:pt x="492" y="268"/>
                  </a:lnTo>
                  <a:lnTo>
                    <a:pt x="492" y="266"/>
                  </a:lnTo>
                  <a:lnTo>
                    <a:pt x="492" y="264"/>
                  </a:lnTo>
                  <a:lnTo>
                    <a:pt x="492" y="263"/>
                  </a:lnTo>
                  <a:lnTo>
                    <a:pt x="492" y="261"/>
                  </a:lnTo>
                  <a:lnTo>
                    <a:pt x="493" y="259"/>
                  </a:lnTo>
                  <a:lnTo>
                    <a:pt x="493" y="257"/>
                  </a:lnTo>
                  <a:lnTo>
                    <a:pt x="493" y="255"/>
                  </a:lnTo>
                  <a:lnTo>
                    <a:pt x="493" y="254"/>
                  </a:lnTo>
                  <a:lnTo>
                    <a:pt x="493" y="252"/>
                  </a:lnTo>
                  <a:lnTo>
                    <a:pt x="493" y="250"/>
                  </a:lnTo>
                  <a:lnTo>
                    <a:pt x="493" y="248"/>
                  </a:lnTo>
                  <a:lnTo>
                    <a:pt x="493" y="246"/>
                  </a:lnTo>
                  <a:lnTo>
                    <a:pt x="493" y="244"/>
                  </a:lnTo>
                  <a:lnTo>
                    <a:pt x="494" y="243"/>
                  </a:lnTo>
                  <a:lnTo>
                    <a:pt x="494" y="241"/>
                  </a:lnTo>
                  <a:lnTo>
                    <a:pt x="494" y="239"/>
                  </a:lnTo>
                  <a:lnTo>
                    <a:pt x="494" y="238"/>
                  </a:lnTo>
                  <a:lnTo>
                    <a:pt x="494" y="236"/>
                  </a:lnTo>
                  <a:lnTo>
                    <a:pt x="494" y="234"/>
                  </a:lnTo>
                  <a:lnTo>
                    <a:pt x="494" y="233"/>
                  </a:lnTo>
                  <a:lnTo>
                    <a:pt x="494" y="231"/>
                  </a:lnTo>
                  <a:lnTo>
                    <a:pt x="494" y="230"/>
                  </a:lnTo>
                  <a:lnTo>
                    <a:pt x="494" y="228"/>
                  </a:lnTo>
                  <a:lnTo>
                    <a:pt x="494" y="226"/>
                  </a:lnTo>
                  <a:lnTo>
                    <a:pt x="494" y="225"/>
                  </a:lnTo>
                  <a:lnTo>
                    <a:pt x="495" y="223"/>
                  </a:lnTo>
                  <a:lnTo>
                    <a:pt x="495" y="222"/>
                  </a:lnTo>
                  <a:lnTo>
                    <a:pt x="495" y="221"/>
                  </a:lnTo>
                  <a:lnTo>
                    <a:pt x="495" y="219"/>
                  </a:lnTo>
                  <a:lnTo>
                    <a:pt x="495" y="218"/>
                  </a:lnTo>
                  <a:lnTo>
                    <a:pt x="495" y="216"/>
                  </a:lnTo>
                  <a:lnTo>
                    <a:pt x="495" y="214"/>
                  </a:lnTo>
                  <a:lnTo>
                    <a:pt x="495" y="213"/>
                  </a:lnTo>
                  <a:lnTo>
                    <a:pt x="495" y="211"/>
                  </a:lnTo>
                  <a:lnTo>
                    <a:pt x="495" y="210"/>
                  </a:lnTo>
                  <a:lnTo>
                    <a:pt x="496" y="208"/>
                  </a:lnTo>
                  <a:lnTo>
                    <a:pt x="496" y="207"/>
                  </a:lnTo>
                  <a:lnTo>
                    <a:pt x="496" y="205"/>
                  </a:lnTo>
                  <a:lnTo>
                    <a:pt x="496" y="204"/>
                  </a:lnTo>
                  <a:lnTo>
                    <a:pt x="496" y="202"/>
                  </a:lnTo>
                  <a:lnTo>
                    <a:pt x="496" y="200"/>
                  </a:lnTo>
                  <a:lnTo>
                    <a:pt x="496" y="199"/>
                  </a:lnTo>
                  <a:lnTo>
                    <a:pt x="496" y="197"/>
                  </a:lnTo>
                  <a:lnTo>
                    <a:pt x="496" y="196"/>
                  </a:lnTo>
                  <a:lnTo>
                    <a:pt x="497" y="194"/>
                  </a:lnTo>
                  <a:lnTo>
                    <a:pt x="497" y="192"/>
                  </a:lnTo>
                  <a:lnTo>
                    <a:pt x="497" y="191"/>
                  </a:lnTo>
                  <a:lnTo>
                    <a:pt x="497" y="189"/>
                  </a:lnTo>
                  <a:lnTo>
                    <a:pt x="497" y="188"/>
                  </a:lnTo>
                  <a:lnTo>
                    <a:pt x="497" y="186"/>
                  </a:lnTo>
                  <a:lnTo>
                    <a:pt x="497" y="185"/>
                  </a:lnTo>
                  <a:lnTo>
                    <a:pt x="497" y="183"/>
                  </a:lnTo>
                  <a:lnTo>
                    <a:pt x="497" y="182"/>
                  </a:lnTo>
                  <a:lnTo>
                    <a:pt x="497" y="180"/>
                  </a:lnTo>
                  <a:lnTo>
                    <a:pt x="498" y="179"/>
                  </a:lnTo>
                  <a:lnTo>
                    <a:pt x="498" y="177"/>
                  </a:lnTo>
                  <a:lnTo>
                    <a:pt x="498" y="176"/>
                  </a:lnTo>
                  <a:lnTo>
                    <a:pt x="498" y="174"/>
                  </a:lnTo>
                  <a:lnTo>
                    <a:pt x="498" y="173"/>
                  </a:lnTo>
                  <a:lnTo>
                    <a:pt x="498" y="172"/>
                  </a:lnTo>
                  <a:lnTo>
                    <a:pt x="498" y="170"/>
                  </a:lnTo>
                  <a:lnTo>
                    <a:pt x="498" y="169"/>
                  </a:lnTo>
                  <a:lnTo>
                    <a:pt x="498" y="168"/>
                  </a:lnTo>
                  <a:lnTo>
                    <a:pt x="498" y="166"/>
                  </a:lnTo>
                  <a:lnTo>
                    <a:pt x="498" y="165"/>
                  </a:lnTo>
                  <a:lnTo>
                    <a:pt x="498" y="164"/>
                  </a:lnTo>
                  <a:lnTo>
                    <a:pt x="499" y="162"/>
                  </a:lnTo>
                  <a:lnTo>
                    <a:pt x="499" y="161"/>
                  </a:lnTo>
                  <a:lnTo>
                    <a:pt x="499" y="160"/>
                  </a:lnTo>
                  <a:lnTo>
                    <a:pt x="499" y="159"/>
                  </a:lnTo>
                  <a:lnTo>
                    <a:pt x="499" y="157"/>
                  </a:lnTo>
                  <a:lnTo>
                    <a:pt x="499" y="156"/>
                  </a:lnTo>
                  <a:lnTo>
                    <a:pt x="499" y="155"/>
                  </a:lnTo>
                  <a:lnTo>
                    <a:pt x="499" y="154"/>
                  </a:lnTo>
                  <a:lnTo>
                    <a:pt x="499" y="152"/>
                  </a:lnTo>
                  <a:lnTo>
                    <a:pt x="500" y="151"/>
                  </a:lnTo>
                  <a:lnTo>
                    <a:pt x="500" y="150"/>
                  </a:lnTo>
                  <a:lnTo>
                    <a:pt x="500" y="148"/>
                  </a:lnTo>
                  <a:lnTo>
                    <a:pt x="500" y="147"/>
                  </a:lnTo>
                  <a:lnTo>
                    <a:pt x="500" y="145"/>
                  </a:lnTo>
                  <a:lnTo>
                    <a:pt x="500" y="144"/>
                  </a:lnTo>
                  <a:lnTo>
                    <a:pt x="500" y="143"/>
                  </a:lnTo>
                  <a:lnTo>
                    <a:pt x="500" y="141"/>
                  </a:lnTo>
                  <a:lnTo>
                    <a:pt x="500" y="140"/>
                  </a:lnTo>
                  <a:lnTo>
                    <a:pt x="500" y="138"/>
                  </a:lnTo>
                  <a:lnTo>
                    <a:pt x="501" y="137"/>
                  </a:lnTo>
                  <a:lnTo>
                    <a:pt x="501" y="136"/>
                  </a:lnTo>
                  <a:lnTo>
                    <a:pt x="501" y="134"/>
                  </a:lnTo>
                  <a:lnTo>
                    <a:pt x="501" y="133"/>
                  </a:lnTo>
                  <a:lnTo>
                    <a:pt x="501" y="131"/>
                  </a:lnTo>
                  <a:lnTo>
                    <a:pt x="501" y="130"/>
                  </a:lnTo>
                  <a:lnTo>
                    <a:pt x="501" y="128"/>
                  </a:lnTo>
                  <a:lnTo>
                    <a:pt x="501" y="127"/>
                  </a:lnTo>
                  <a:lnTo>
                    <a:pt x="501" y="125"/>
                  </a:lnTo>
                  <a:lnTo>
                    <a:pt x="501" y="124"/>
                  </a:lnTo>
                  <a:lnTo>
                    <a:pt x="502" y="122"/>
                  </a:lnTo>
                  <a:lnTo>
                    <a:pt x="502" y="121"/>
                  </a:lnTo>
                  <a:lnTo>
                    <a:pt x="502" y="119"/>
                  </a:lnTo>
                  <a:lnTo>
                    <a:pt x="502" y="118"/>
                  </a:lnTo>
                  <a:lnTo>
                    <a:pt x="502" y="116"/>
                  </a:lnTo>
                  <a:lnTo>
                    <a:pt x="502" y="114"/>
                  </a:lnTo>
                  <a:lnTo>
                    <a:pt x="502" y="113"/>
                  </a:lnTo>
                  <a:lnTo>
                    <a:pt x="502" y="111"/>
                  </a:lnTo>
                  <a:lnTo>
                    <a:pt x="502" y="109"/>
                  </a:lnTo>
                  <a:lnTo>
                    <a:pt x="502" y="107"/>
                  </a:lnTo>
                  <a:lnTo>
                    <a:pt x="502" y="105"/>
                  </a:lnTo>
                  <a:lnTo>
                    <a:pt x="503" y="104"/>
                  </a:lnTo>
                  <a:lnTo>
                    <a:pt x="503" y="102"/>
                  </a:lnTo>
                  <a:lnTo>
                    <a:pt x="503" y="100"/>
                  </a:lnTo>
                  <a:lnTo>
                    <a:pt x="503" y="98"/>
                  </a:lnTo>
                  <a:lnTo>
                    <a:pt x="503" y="96"/>
                  </a:lnTo>
                  <a:lnTo>
                    <a:pt x="503" y="94"/>
                  </a:lnTo>
                  <a:lnTo>
                    <a:pt x="503" y="92"/>
                  </a:lnTo>
                  <a:lnTo>
                    <a:pt x="503" y="90"/>
                  </a:lnTo>
                  <a:lnTo>
                    <a:pt x="503" y="88"/>
                  </a:lnTo>
                  <a:lnTo>
                    <a:pt x="503" y="86"/>
                  </a:lnTo>
                  <a:lnTo>
                    <a:pt x="504" y="84"/>
                  </a:lnTo>
                  <a:lnTo>
                    <a:pt x="504" y="82"/>
                  </a:lnTo>
                  <a:lnTo>
                    <a:pt x="504" y="80"/>
                  </a:lnTo>
                  <a:lnTo>
                    <a:pt x="504" y="78"/>
                  </a:lnTo>
                  <a:lnTo>
                    <a:pt x="504" y="77"/>
                  </a:lnTo>
                  <a:lnTo>
                    <a:pt x="504" y="75"/>
                  </a:lnTo>
                  <a:lnTo>
                    <a:pt x="504" y="73"/>
                  </a:lnTo>
                  <a:lnTo>
                    <a:pt x="504" y="71"/>
                  </a:lnTo>
                  <a:lnTo>
                    <a:pt x="504" y="69"/>
                  </a:lnTo>
                  <a:lnTo>
                    <a:pt x="504" y="68"/>
                  </a:lnTo>
                  <a:lnTo>
                    <a:pt x="505" y="66"/>
                  </a:lnTo>
                  <a:lnTo>
                    <a:pt x="505" y="65"/>
                  </a:lnTo>
                  <a:lnTo>
                    <a:pt x="505" y="63"/>
                  </a:lnTo>
                  <a:lnTo>
                    <a:pt x="505" y="62"/>
                  </a:lnTo>
                  <a:lnTo>
                    <a:pt x="505" y="60"/>
                  </a:lnTo>
                  <a:lnTo>
                    <a:pt x="505" y="59"/>
                  </a:lnTo>
                  <a:lnTo>
                    <a:pt x="505" y="58"/>
                  </a:lnTo>
                  <a:lnTo>
                    <a:pt x="505" y="57"/>
                  </a:lnTo>
                  <a:lnTo>
                    <a:pt x="505" y="55"/>
                  </a:lnTo>
                  <a:lnTo>
                    <a:pt x="505" y="54"/>
                  </a:lnTo>
                  <a:lnTo>
                    <a:pt x="506" y="53"/>
                  </a:lnTo>
                  <a:lnTo>
                    <a:pt x="506" y="52"/>
                  </a:lnTo>
                  <a:lnTo>
                    <a:pt x="506" y="51"/>
                  </a:lnTo>
                  <a:lnTo>
                    <a:pt x="506" y="50"/>
                  </a:lnTo>
                  <a:lnTo>
                    <a:pt x="506" y="49"/>
                  </a:lnTo>
                  <a:lnTo>
                    <a:pt x="506" y="48"/>
                  </a:lnTo>
                  <a:lnTo>
                    <a:pt x="506" y="47"/>
                  </a:lnTo>
                  <a:lnTo>
                    <a:pt x="506" y="46"/>
                  </a:lnTo>
                  <a:lnTo>
                    <a:pt x="506" y="45"/>
                  </a:lnTo>
                  <a:lnTo>
                    <a:pt x="507" y="45"/>
                  </a:lnTo>
                  <a:lnTo>
                    <a:pt x="507" y="44"/>
                  </a:lnTo>
                  <a:lnTo>
                    <a:pt x="507" y="43"/>
                  </a:lnTo>
                  <a:lnTo>
                    <a:pt x="507" y="42"/>
                  </a:lnTo>
                  <a:lnTo>
                    <a:pt x="507" y="41"/>
                  </a:lnTo>
                  <a:lnTo>
                    <a:pt x="508" y="41"/>
                  </a:lnTo>
                  <a:lnTo>
                    <a:pt x="508" y="40"/>
                  </a:lnTo>
                  <a:lnTo>
                    <a:pt x="508" y="39"/>
                  </a:lnTo>
                  <a:lnTo>
                    <a:pt x="509" y="39"/>
                  </a:lnTo>
                  <a:lnTo>
                    <a:pt x="509" y="40"/>
                  </a:lnTo>
                  <a:lnTo>
                    <a:pt x="509" y="41"/>
                  </a:lnTo>
                  <a:lnTo>
                    <a:pt x="510" y="41"/>
                  </a:lnTo>
                  <a:lnTo>
                    <a:pt x="510" y="42"/>
                  </a:lnTo>
                  <a:lnTo>
                    <a:pt x="511" y="42"/>
                  </a:lnTo>
                  <a:lnTo>
                    <a:pt x="511" y="41"/>
                  </a:lnTo>
                  <a:lnTo>
                    <a:pt x="512" y="41"/>
                  </a:lnTo>
                  <a:lnTo>
                    <a:pt x="512" y="40"/>
                  </a:lnTo>
                  <a:lnTo>
                    <a:pt x="513" y="41"/>
                  </a:lnTo>
                  <a:lnTo>
                    <a:pt x="513" y="42"/>
                  </a:lnTo>
                  <a:lnTo>
                    <a:pt x="513" y="43"/>
                  </a:lnTo>
                  <a:lnTo>
                    <a:pt x="513" y="44"/>
                  </a:lnTo>
                  <a:lnTo>
                    <a:pt x="514" y="45"/>
                  </a:lnTo>
                  <a:lnTo>
                    <a:pt x="514" y="46"/>
                  </a:lnTo>
                  <a:lnTo>
                    <a:pt x="514" y="47"/>
                  </a:lnTo>
                  <a:lnTo>
                    <a:pt x="514" y="48"/>
                  </a:lnTo>
                  <a:lnTo>
                    <a:pt x="514" y="49"/>
                  </a:lnTo>
                  <a:lnTo>
                    <a:pt x="514" y="50"/>
                  </a:lnTo>
                  <a:lnTo>
                    <a:pt x="514" y="51"/>
                  </a:lnTo>
                  <a:lnTo>
                    <a:pt x="514" y="52"/>
                  </a:lnTo>
                  <a:lnTo>
                    <a:pt x="514" y="53"/>
                  </a:lnTo>
                  <a:lnTo>
                    <a:pt x="514" y="54"/>
                  </a:lnTo>
                  <a:lnTo>
                    <a:pt x="515" y="55"/>
                  </a:lnTo>
                  <a:lnTo>
                    <a:pt x="515" y="56"/>
                  </a:lnTo>
                  <a:lnTo>
                    <a:pt x="515" y="57"/>
                  </a:lnTo>
                  <a:lnTo>
                    <a:pt x="515" y="58"/>
                  </a:lnTo>
                  <a:lnTo>
                    <a:pt x="515" y="59"/>
                  </a:lnTo>
                  <a:lnTo>
                    <a:pt x="515" y="60"/>
                  </a:lnTo>
                  <a:lnTo>
                    <a:pt x="515" y="61"/>
                  </a:lnTo>
                  <a:lnTo>
                    <a:pt x="516" y="62"/>
                  </a:lnTo>
                  <a:lnTo>
                    <a:pt x="516" y="63"/>
                  </a:lnTo>
                  <a:lnTo>
                    <a:pt x="516" y="64"/>
                  </a:lnTo>
                  <a:lnTo>
                    <a:pt x="516" y="65"/>
                  </a:lnTo>
                  <a:lnTo>
                    <a:pt x="516" y="66"/>
                  </a:lnTo>
                  <a:lnTo>
                    <a:pt x="516" y="67"/>
                  </a:lnTo>
                  <a:lnTo>
                    <a:pt x="516" y="68"/>
                  </a:lnTo>
                  <a:lnTo>
                    <a:pt x="516" y="69"/>
                  </a:lnTo>
                  <a:lnTo>
                    <a:pt x="517" y="69"/>
                  </a:lnTo>
                  <a:lnTo>
                    <a:pt x="517" y="70"/>
                  </a:lnTo>
                  <a:lnTo>
                    <a:pt x="517" y="71"/>
                  </a:lnTo>
                  <a:lnTo>
                    <a:pt x="517" y="72"/>
                  </a:lnTo>
                  <a:lnTo>
                    <a:pt x="517" y="73"/>
                  </a:lnTo>
                  <a:lnTo>
                    <a:pt x="517" y="74"/>
                  </a:lnTo>
                  <a:lnTo>
                    <a:pt x="517" y="75"/>
                  </a:lnTo>
                  <a:lnTo>
                    <a:pt x="517" y="76"/>
                  </a:lnTo>
                  <a:lnTo>
                    <a:pt x="517" y="77"/>
                  </a:lnTo>
                  <a:lnTo>
                    <a:pt x="517" y="78"/>
                  </a:lnTo>
                  <a:lnTo>
                    <a:pt x="518" y="79"/>
                  </a:lnTo>
                  <a:lnTo>
                    <a:pt x="518" y="80"/>
                  </a:lnTo>
                  <a:lnTo>
                    <a:pt x="518" y="81"/>
                  </a:lnTo>
                  <a:lnTo>
                    <a:pt x="518" y="82"/>
                  </a:lnTo>
                  <a:lnTo>
                    <a:pt x="518" y="83"/>
                  </a:lnTo>
                  <a:lnTo>
                    <a:pt x="518" y="84"/>
                  </a:lnTo>
                  <a:lnTo>
                    <a:pt x="518" y="85"/>
                  </a:lnTo>
                  <a:lnTo>
                    <a:pt x="518" y="86"/>
                  </a:lnTo>
                  <a:lnTo>
                    <a:pt x="518" y="87"/>
                  </a:lnTo>
                  <a:lnTo>
                    <a:pt x="518" y="88"/>
                  </a:lnTo>
                  <a:lnTo>
                    <a:pt x="519" y="89"/>
                  </a:lnTo>
                  <a:lnTo>
                    <a:pt x="519" y="90"/>
                  </a:lnTo>
                  <a:lnTo>
                    <a:pt x="519" y="91"/>
                  </a:lnTo>
                  <a:lnTo>
                    <a:pt x="519" y="92"/>
                  </a:lnTo>
                  <a:lnTo>
                    <a:pt x="519" y="93"/>
                  </a:lnTo>
                  <a:lnTo>
                    <a:pt x="520" y="93"/>
                  </a:lnTo>
                  <a:lnTo>
                    <a:pt x="520" y="94"/>
                  </a:lnTo>
                  <a:lnTo>
                    <a:pt x="520" y="95"/>
                  </a:lnTo>
                  <a:lnTo>
                    <a:pt x="521" y="96"/>
                  </a:lnTo>
                  <a:lnTo>
                    <a:pt x="522" y="96"/>
                  </a:lnTo>
                  <a:lnTo>
                    <a:pt x="523" y="96"/>
                  </a:lnTo>
                  <a:lnTo>
                    <a:pt x="523" y="95"/>
                  </a:lnTo>
                  <a:lnTo>
                    <a:pt x="524" y="95"/>
                  </a:lnTo>
                  <a:lnTo>
                    <a:pt x="524" y="94"/>
                  </a:lnTo>
                  <a:lnTo>
                    <a:pt x="524" y="93"/>
                  </a:lnTo>
                  <a:lnTo>
                    <a:pt x="525" y="93"/>
                  </a:lnTo>
                  <a:lnTo>
                    <a:pt x="525" y="92"/>
                  </a:lnTo>
                  <a:lnTo>
                    <a:pt x="525" y="91"/>
                  </a:lnTo>
                  <a:lnTo>
                    <a:pt x="525" y="90"/>
                  </a:lnTo>
                  <a:lnTo>
                    <a:pt x="525" y="89"/>
                  </a:lnTo>
                  <a:lnTo>
                    <a:pt x="526" y="88"/>
                  </a:lnTo>
                  <a:lnTo>
                    <a:pt x="526" y="87"/>
                  </a:lnTo>
                  <a:lnTo>
                    <a:pt x="526" y="86"/>
                  </a:lnTo>
                  <a:lnTo>
                    <a:pt x="526" y="85"/>
                  </a:lnTo>
                  <a:lnTo>
                    <a:pt x="526" y="84"/>
                  </a:lnTo>
                  <a:lnTo>
                    <a:pt x="526" y="83"/>
                  </a:lnTo>
                  <a:lnTo>
                    <a:pt x="526" y="82"/>
                  </a:lnTo>
                  <a:lnTo>
                    <a:pt x="526" y="81"/>
                  </a:lnTo>
                  <a:lnTo>
                    <a:pt x="527" y="81"/>
                  </a:lnTo>
                  <a:lnTo>
                    <a:pt x="527" y="79"/>
                  </a:lnTo>
                  <a:lnTo>
                    <a:pt x="527" y="78"/>
                  </a:lnTo>
                  <a:lnTo>
                    <a:pt x="527" y="77"/>
                  </a:lnTo>
                  <a:lnTo>
                    <a:pt x="527" y="76"/>
                  </a:lnTo>
                  <a:lnTo>
                    <a:pt x="527" y="75"/>
                  </a:lnTo>
                  <a:lnTo>
                    <a:pt x="527" y="74"/>
                  </a:lnTo>
                  <a:lnTo>
                    <a:pt x="527" y="72"/>
                  </a:lnTo>
                  <a:lnTo>
                    <a:pt x="527" y="71"/>
                  </a:lnTo>
                  <a:lnTo>
                    <a:pt x="527" y="69"/>
                  </a:lnTo>
                  <a:lnTo>
                    <a:pt x="528" y="68"/>
                  </a:lnTo>
                  <a:lnTo>
                    <a:pt x="528" y="66"/>
                  </a:lnTo>
                  <a:lnTo>
                    <a:pt x="528" y="65"/>
                  </a:lnTo>
                  <a:lnTo>
                    <a:pt x="528" y="63"/>
                  </a:lnTo>
                  <a:lnTo>
                    <a:pt x="528" y="62"/>
                  </a:lnTo>
                  <a:lnTo>
                    <a:pt x="528" y="60"/>
                  </a:lnTo>
                  <a:lnTo>
                    <a:pt x="528" y="58"/>
                  </a:lnTo>
                  <a:lnTo>
                    <a:pt x="528" y="57"/>
                  </a:lnTo>
                  <a:lnTo>
                    <a:pt x="528" y="55"/>
                  </a:lnTo>
                  <a:lnTo>
                    <a:pt x="528" y="54"/>
                  </a:lnTo>
                  <a:lnTo>
                    <a:pt x="529" y="52"/>
                  </a:lnTo>
                  <a:lnTo>
                    <a:pt x="529" y="51"/>
                  </a:lnTo>
                  <a:lnTo>
                    <a:pt x="529" y="49"/>
                  </a:lnTo>
                  <a:lnTo>
                    <a:pt x="529" y="48"/>
                  </a:lnTo>
                  <a:lnTo>
                    <a:pt x="529" y="46"/>
                  </a:lnTo>
                  <a:lnTo>
                    <a:pt x="529" y="45"/>
                  </a:lnTo>
                  <a:lnTo>
                    <a:pt x="529" y="43"/>
                  </a:lnTo>
                  <a:lnTo>
                    <a:pt x="529" y="42"/>
                  </a:lnTo>
                  <a:lnTo>
                    <a:pt x="529" y="41"/>
                  </a:lnTo>
                  <a:lnTo>
                    <a:pt x="529" y="40"/>
                  </a:lnTo>
                  <a:lnTo>
                    <a:pt x="529" y="38"/>
                  </a:lnTo>
                  <a:lnTo>
                    <a:pt x="530" y="37"/>
                  </a:lnTo>
                  <a:lnTo>
                    <a:pt x="530" y="36"/>
                  </a:lnTo>
                  <a:lnTo>
                    <a:pt x="530" y="35"/>
                  </a:lnTo>
                  <a:lnTo>
                    <a:pt x="530" y="34"/>
                  </a:lnTo>
                  <a:lnTo>
                    <a:pt x="530" y="33"/>
                  </a:lnTo>
                  <a:lnTo>
                    <a:pt x="530" y="32"/>
                  </a:lnTo>
                  <a:lnTo>
                    <a:pt x="530" y="31"/>
                  </a:lnTo>
                  <a:lnTo>
                    <a:pt x="530" y="30"/>
                  </a:lnTo>
                  <a:lnTo>
                    <a:pt x="530" y="29"/>
                  </a:lnTo>
                  <a:lnTo>
                    <a:pt x="530" y="28"/>
                  </a:lnTo>
                  <a:lnTo>
                    <a:pt x="531" y="27"/>
                  </a:lnTo>
                  <a:lnTo>
                    <a:pt x="531" y="26"/>
                  </a:lnTo>
                  <a:lnTo>
                    <a:pt x="531" y="25"/>
                  </a:lnTo>
                  <a:lnTo>
                    <a:pt x="531" y="24"/>
                  </a:lnTo>
                  <a:lnTo>
                    <a:pt x="531" y="23"/>
                  </a:lnTo>
                  <a:lnTo>
                    <a:pt x="531" y="22"/>
                  </a:lnTo>
                  <a:lnTo>
                    <a:pt x="531" y="21"/>
                  </a:lnTo>
                  <a:lnTo>
                    <a:pt x="531" y="20"/>
                  </a:lnTo>
                  <a:lnTo>
                    <a:pt x="531" y="19"/>
                  </a:lnTo>
                  <a:lnTo>
                    <a:pt x="532" y="18"/>
                  </a:lnTo>
                  <a:lnTo>
                    <a:pt x="532" y="17"/>
                  </a:lnTo>
                  <a:lnTo>
                    <a:pt x="532" y="16"/>
                  </a:lnTo>
                  <a:lnTo>
                    <a:pt x="532" y="15"/>
                  </a:lnTo>
                  <a:lnTo>
                    <a:pt x="532" y="14"/>
                  </a:lnTo>
                  <a:lnTo>
                    <a:pt x="532" y="13"/>
                  </a:lnTo>
                  <a:lnTo>
                    <a:pt x="532" y="12"/>
                  </a:lnTo>
                  <a:lnTo>
                    <a:pt x="532" y="11"/>
                  </a:lnTo>
                  <a:lnTo>
                    <a:pt x="533" y="11"/>
                  </a:lnTo>
                  <a:lnTo>
                    <a:pt x="533" y="10"/>
                  </a:lnTo>
                  <a:lnTo>
                    <a:pt x="533" y="9"/>
                  </a:lnTo>
                  <a:lnTo>
                    <a:pt x="533" y="8"/>
                  </a:lnTo>
                  <a:lnTo>
                    <a:pt x="533" y="7"/>
                  </a:lnTo>
                  <a:lnTo>
                    <a:pt x="533" y="6"/>
                  </a:lnTo>
                  <a:lnTo>
                    <a:pt x="533" y="5"/>
                  </a:lnTo>
                  <a:lnTo>
                    <a:pt x="533" y="4"/>
                  </a:lnTo>
                  <a:lnTo>
                    <a:pt x="534" y="4"/>
                  </a:lnTo>
                  <a:lnTo>
                    <a:pt x="534" y="3"/>
                  </a:lnTo>
                  <a:lnTo>
                    <a:pt x="534" y="2"/>
                  </a:lnTo>
                  <a:lnTo>
                    <a:pt x="534" y="1"/>
                  </a:lnTo>
                  <a:lnTo>
                    <a:pt x="535" y="1"/>
                  </a:lnTo>
                  <a:lnTo>
                    <a:pt x="535" y="0"/>
                  </a:lnTo>
                  <a:lnTo>
                    <a:pt x="535" y="1"/>
                  </a:lnTo>
                  <a:lnTo>
                    <a:pt x="536" y="1"/>
                  </a:lnTo>
                  <a:lnTo>
                    <a:pt x="536" y="2"/>
                  </a:lnTo>
                  <a:lnTo>
                    <a:pt x="536" y="3"/>
                  </a:lnTo>
                  <a:lnTo>
                    <a:pt x="536" y="4"/>
                  </a:lnTo>
                  <a:lnTo>
                    <a:pt x="537" y="5"/>
                  </a:lnTo>
                  <a:lnTo>
                    <a:pt x="537" y="6"/>
                  </a:lnTo>
                  <a:lnTo>
                    <a:pt x="537" y="7"/>
                  </a:lnTo>
                  <a:lnTo>
                    <a:pt x="537" y="8"/>
                  </a:lnTo>
                  <a:lnTo>
                    <a:pt x="538" y="8"/>
                  </a:lnTo>
                  <a:lnTo>
                    <a:pt x="538" y="9"/>
                  </a:lnTo>
                  <a:lnTo>
                    <a:pt x="539" y="9"/>
                  </a:lnTo>
                  <a:lnTo>
                    <a:pt x="539" y="10"/>
                  </a:lnTo>
                  <a:lnTo>
                    <a:pt x="539" y="11"/>
                  </a:lnTo>
                  <a:lnTo>
                    <a:pt x="540" y="12"/>
                  </a:lnTo>
                  <a:lnTo>
                    <a:pt x="540" y="13"/>
                  </a:lnTo>
                  <a:lnTo>
                    <a:pt x="540" y="14"/>
                  </a:lnTo>
                  <a:lnTo>
                    <a:pt x="540" y="15"/>
                  </a:lnTo>
                  <a:lnTo>
                    <a:pt x="540" y="16"/>
                  </a:lnTo>
                  <a:lnTo>
                    <a:pt x="541" y="17"/>
                  </a:lnTo>
                  <a:lnTo>
                    <a:pt x="541" y="18"/>
                  </a:lnTo>
                  <a:lnTo>
                    <a:pt x="541" y="19"/>
                  </a:lnTo>
                  <a:lnTo>
                    <a:pt x="541" y="20"/>
                  </a:lnTo>
                  <a:lnTo>
                    <a:pt x="541" y="21"/>
                  </a:lnTo>
                  <a:lnTo>
                    <a:pt x="541" y="22"/>
                  </a:lnTo>
                  <a:lnTo>
                    <a:pt x="542" y="23"/>
                  </a:lnTo>
                  <a:lnTo>
                    <a:pt x="542" y="24"/>
                  </a:lnTo>
                  <a:lnTo>
                    <a:pt x="542" y="25"/>
                  </a:lnTo>
                  <a:lnTo>
                    <a:pt x="542" y="26"/>
                  </a:lnTo>
                  <a:lnTo>
                    <a:pt x="542" y="27"/>
                  </a:lnTo>
                  <a:lnTo>
                    <a:pt x="542" y="28"/>
                  </a:lnTo>
                  <a:lnTo>
                    <a:pt x="543" y="29"/>
                  </a:lnTo>
                  <a:lnTo>
                    <a:pt x="543" y="30"/>
                  </a:lnTo>
                  <a:lnTo>
                    <a:pt x="543" y="31"/>
                  </a:lnTo>
                  <a:lnTo>
                    <a:pt x="543" y="32"/>
                  </a:lnTo>
                  <a:lnTo>
                    <a:pt x="543" y="33"/>
                  </a:lnTo>
                  <a:lnTo>
                    <a:pt x="543" y="34"/>
                  </a:lnTo>
                  <a:lnTo>
                    <a:pt x="543" y="35"/>
                  </a:lnTo>
                  <a:lnTo>
                    <a:pt x="544" y="36"/>
                  </a:lnTo>
                  <a:lnTo>
                    <a:pt x="544" y="37"/>
                  </a:lnTo>
                  <a:lnTo>
                    <a:pt x="544" y="38"/>
                  </a:lnTo>
                  <a:lnTo>
                    <a:pt x="544" y="39"/>
                  </a:lnTo>
                  <a:lnTo>
                    <a:pt x="544" y="40"/>
                  </a:lnTo>
                  <a:lnTo>
                    <a:pt x="544" y="41"/>
                  </a:lnTo>
                  <a:lnTo>
                    <a:pt x="544" y="42"/>
                  </a:lnTo>
                  <a:lnTo>
                    <a:pt x="544" y="43"/>
                  </a:lnTo>
                  <a:lnTo>
                    <a:pt x="544" y="44"/>
                  </a:lnTo>
                  <a:lnTo>
                    <a:pt x="545" y="45"/>
                  </a:lnTo>
                  <a:lnTo>
                    <a:pt x="545" y="46"/>
                  </a:lnTo>
                  <a:lnTo>
                    <a:pt x="545" y="47"/>
                  </a:lnTo>
                  <a:lnTo>
                    <a:pt x="545" y="49"/>
                  </a:lnTo>
                  <a:lnTo>
                    <a:pt x="545" y="50"/>
                  </a:lnTo>
                  <a:lnTo>
                    <a:pt x="545" y="51"/>
                  </a:lnTo>
                  <a:lnTo>
                    <a:pt x="545" y="53"/>
                  </a:lnTo>
                  <a:lnTo>
                    <a:pt x="545" y="54"/>
                  </a:lnTo>
                  <a:lnTo>
                    <a:pt x="545" y="56"/>
                  </a:lnTo>
                  <a:lnTo>
                    <a:pt x="545" y="58"/>
                  </a:lnTo>
                  <a:lnTo>
                    <a:pt x="545" y="60"/>
                  </a:lnTo>
                  <a:lnTo>
                    <a:pt x="546" y="61"/>
                  </a:lnTo>
                  <a:lnTo>
                    <a:pt x="546" y="63"/>
                  </a:lnTo>
                  <a:lnTo>
                    <a:pt x="546" y="65"/>
                  </a:lnTo>
                  <a:lnTo>
                    <a:pt x="546" y="67"/>
                  </a:lnTo>
                  <a:lnTo>
                    <a:pt x="546" y="69"/>
                  </a:lnTo>
                  <a:lnTo>
                    <a:pt x="546" y="71"/>
                  </a:lnTo>
                  <a:lnTo>
                    <a:pt x="546" y="73"/>
                  </a:lnTo>
                  <a:lnTo>
                    <a:pt x="546" y="75"/>
                  </a:lnTo>
                  <a:lnTo>
                    <a:pt x="546" y="77"/>
                  </a:lnTo>
                  <a:lnTo>
                    <a:pt x="546" y="78"/>
                  </a:lnTo>
                  <a:lnTo>
                    <a:pt x="547" y="81"/>
                  </a:lnTo>
                  <a:lnTo>
                    <a:pt x="547" y="82"/>
                  </a:lnTo>
                  <a:lnTo>
                    <a:pt x="547" y="84"/>
                  </a:lnTo>
                  <a:lnTo>
                    <a:pt x="547" y="86"/>
                  </a:lnTo>
                  <a:lnTo>
                    <a:pt x="547" y="88"/>
                  </a:lnTo>
                  <a:lnTo>
                    <a:pt x="547" y="90"/>
                  </a:lnTo>
                  <a:lnTo>
                    <a:pt x="547" y="92"/>
                  </a:lnTo>
                  <a:lnTo>
                    <a:pt x="547" y="94"/>
                  </a:lnTo>
                  <a:lnTo>
                    <a:pt x="547" y="95"/>
                  </a:lnTo>
                  <a:lnTo>
                    <a:pt x="547" y="97"/>
                  </a:lnTo>
                  <a:lnTo>
                    <a:pt x="548" y="99"/>
                  </a:lnTo>
                  <a:lnTo>
                    <a:pt x="548" y="101"/>
                  </a:lnTo>
                  <a:lnTo>
                    <a:pt x="548" y="102"/>
                  </a:lnTo>
                  <a:lnTo>
                    <a:pt x="548" y="104"/>
                  </a:lnTo>
                  <a:lnTo>
                    <a:pt x="548" y="106"/>
                  </a:lnTo>
                  <a:lnTo>
                    <a:pt x="548" y="108"/>
                  </a:lnTo>
                  <a:lnTo>
                    <a:pt x="548" y="109"/>
                  </a:lnTo>
                  <a:lnTo>
                    <a:pt x="548" y="111"/>
                  </a:lnTo>
                  <a:lnTo>
                    <a:pt x="548" y="113"/>
                  </a:lnTo>
                  <a:lnTo>
                    <a:pt x="548" y="115"/>
                  </a:lnTo>
                  <a:lnTo>
                    <a:pt x="549" y="117"/>
                  </a:lnTo>
                  <a:lnTo>
                    <a:pt x="549" y="119"/>
                  </a:lnTo>
                  <a:lnTo>
                    <a:pt x="549" y="121"/>
                  </a:lnTo>
                  <a:lnTo>
                    <a:pt x="549" y="123"/>
                  </a:lnTo>
                  <a:lnTo>
                    <a:pt x="549" y="125"/>
                  </a:lnTo>
                  <a:lnTo>
                    <a:pt x="549" y="127"/>
                  </a:lnTo>
                  <a:lnTo>
                    <a:pt x="549" y="130"/>
                  </a:lnTo>
                  <a:lnTo>
                    <a:pt x="549" y="132"/>
                  </a:lnTo>
                  <a:lnTo>
                    <a:pt x="549" y="134"/>
                  </a:lnTo>
                  <a:lnTo>
                    <a:pt x="549" y="137"/>
                  </a:lnTo>
                  <a:lnTo>
                    <a:pt x="549" y="139"/>
                  </a:lnTo>
                  <a:lnTo>
                    <a:pt x="550" y="142"/>
                  </a:lnTo>
                  <a:lnTo>
                    <a:pt x="550" y="144"/>
                  </a:lnTo>
                  <a:lnTo>
                    <a:pt x="550" y="147"/>
                  </a:lnTo>
                  <a:lnTo>
                    <a:pt x="550" y="150"/>
                  </a:lnTo>
                  <a:lnTo>
                    <a:pt x="550" y="152"/>
                  </a:lnTo>
                  <a:lnTo>
                    <a:pt x="550" y="155"/>
                  </a:lnTo>
                  <a:lnTo>
                    <a:pt x="550" y="158"/>
                  </a:lnTo>
                  <a:lnTo>
                    <a:pt x="550" y="161"/>
                  </a:lnTo>
                  <a:lnTo>
                    <a:pt x="550" y="163"/>
                  </a:lnTo>
                  <a:lnTo>
                    <a:pt x="550" y="166"/>
                  </a:lnTo>
                  <a:lnTo>
                    <a:pt x="551" y="169"/>
                  </a:lnTo>
                  <a:lnTo>
                    <a:pt x="551" y="172"/>
                  </a:lnTo>
                  <a:lnTo>
                    <a:pt x="551" y="174"/>
                  </a:lnTo>
                  <a:lnTo>
                    <a:pt x="551" y="177"/>
                  </a:lnTo>
                  <a:lnTo>
                    <a:pt x="551" y="180"/>
                  </a:lnTo>
                  <a:lnTo>
                    <a:pt x="551" y="183"/>
                  </a:lnTo>
                  <a:lnTo>
                    <a:pt x="551" y="185"/>
                  </a:lnTo>
                  <a:lnTo>
                    <a:pt x="551" y="188"/>
                  </a:lnTo>
                  <a:lnTo>
                    <a:pt x="551" y="191"/>
                  </a:lnTo>
                  <a:lnTo>
                    <a:pt x="551" y="194"/>
                  </a:lnTo>
                  <a:lnTo>
                    <a:pt x="552" y="196"/>
                  </a:lnTo>
                  <a:lnTo>
                    <a:pt x="552" y="199"/>
                  </a:lnTo>
                  <a:lnTo>
                    <a:pt x="552" y="202"/>
                  </a:lnTo>
                  <a:lnTo>
                    <a:pt x="552" y="204"/>
                  </a:lnTo>
                  <a:lnTo>
                    <a:pt x="552" y="207"/>
                  </a:lnTo>
                  <a:lnTo>
                    <a:pt x="552" y="210"/>
                  </a:lnTo>
                  <a:lnTo>
                    <a:pt x="552" y="212"/>
                  </a:lnTo>
                  <a:lnTo>
                    <a:pt x="552" y="215"/>
                  </a:lnTo>
                  <a:lnTo>
                    <a:pt x="552" y="218"/>
                  </a:lnTo>
                  <a:lnTo>
                    <a:pt x="553" y="220"/>
                  </a:lnTo>
                  <a:lnTo>
                    <a:pt x="553" y="223"/>
                  </a:lnTo>
                  <a:lnTo>
                    <a:pt x="553" y="226"/>
                  </a:lnTo>
                  <a:lnTo>
                    <a:pt x="553" y="229"/>
                  </a:lnTo>
                  <a:lnTo>
                    <a:pt x="553" y="231"/>
                  </a:lnTo>
                  <a:lnTo>
                    <a:pt x="553" y="234"/>
                  </a:lnTo>
                  <a:lnTo>
                    <a:pt x="553" y="237"/>
                  </a:lnTo>
                  <a:lnTo>
                    <a:pt x="553" y="240"/>
                  </a:lnTo>
                  <a:lnTo>
                    <a:pt x="553" y="242"/>
                  </a:lnTo>
                  <a:lnTo>
                    <a:pt x="553" y="245"/>
                  </a:lnTo>
                  <a:lnTo>
                    <a:pt x="553" y="248"/>
                  </a:lnTo>
                  <a:lnTo>
                    <a:pt x="553" y="250"/>
                  </a:lnTo>
                  <a:lnTo>
                    <a:pt x="554" y="253"/>
                  </a:lnTo>
                  <a:lnTo>
                    <a:pt x="554" y="256"/>
                  </a:lnTo>
                  <a:lnTo>
                    <a:pt x="554" y="259"/>
                  </a:lnTo>
                  <a:lnTo>
                    <a:pt x="554" y="261"/>
                  </a:lnTo>
                  <a:lnTo>
                    <a:pt x="554" y="264"/>
                  </a:lnTo>
                  <a:lnTo>
                    <a:pt x="554" y="266"/>
                  </a:lnTo>
                  <a:lnTo>
                    <a:pt x="554" y="269"/>
                  </a:lnTo>
                  <a:lnTo>
                    <a:pt x="554" y="271"/>
                  </a:lnTo>
                  <a:lnTo>
                    <a:pt x="554" y="274"/>
                  </a:lnTo>
                  <a:lnTo>
                    <a:pt x="554" y="276"/>
                  </a:lnTo>
                  <a:lnTo>
                    <a:pt x="555" y="279"/>
                  </a:lnTo>
                  <a:lnTo>
                    <a:pt x="555" y="281"/>
                  </a:lnTo>
                  <a:lnTo>
                    <a:pt x="555" y="283"/>
                  </a:lnTo>
                  <a:lnTo>
                    <a:pt x="555" y="286"/>
                  </a:lnTo>
                  <a:lnTo>
                    <a:pt x="555" y="288"/>
                  </a:lnTo>
                  <a:lnTo>
                    <a:pt x="555" y="290"/>
                  </a:lnTo>
                  <a:lnTo>
                    <a:pt x="555" y="292"/>
                  </a:lnTo>
                  <a:lnTo>
                    <a:pt x="555" y="295"/>
                  </a:lnTo>
                  <a:lnTo>
                    <a:pt x="555" y="297"/>
                  </a:lnTo>
                  <a:lnTo>
                    <a:pt x="556" y="299"/>
                  </a:lnTo>
                  <a:lnTo>
                    <a:pt x="556" y="301"/>
                  </a:lnTo>
                  <a:lnTo>
                    <a:pt x="556" y="303"/>
                  </a:lnTo>
                  <a:lnTo>
                    <a:pt x="556" y="305"/>
                  </a:lnTo>
                  <a:lnTo>
                    <a:pt x="556" y="307"/>
                  </a:lnTo>
                  <a:lnTo>
                    <a:pt x="556" y="309"/>
                  </a:lnTo>
                  <a:lnTo>
                    <a:pt x="556" y="311"/>
                  </a:lnTo>
                  <a:lnTo>
                    <a:pt x="556" y="312"/>
                  </a:lnTo>
                  <a:lnTo>
                    <a:pt x="556" y="314"/>
                  </a:lnTo>
                  <a:lnTo>
                    <a:pt x="556" y="316"/>
                  </a:lnTo>
                  <a:lnTo>
                    <a:pt x="557" y="318"/>
                  </a:lnTo>
                  <a:lnTo>
                    <a:pt x="557" y="319"/>
                  </a:lnTo>
                  <a:lnTo>
                    <a:pt x="557" y="321"/>
                  </a:lnTo>
                  <a:lnTo>
                    <a:pt x="557" y="323"/>
                  </a:lnTo>
                  <a:lnTo>
                    <a:pt x="557" y="324"/>
                  </a:lnTo>
                  <a:lnTo>
                    <a:pt x="557" y="326"/>
                  </a:lnTo>
                  <a:lnTo>
                    <a:pt x="557" y="327"/>
                  </a:lnTo>
                  <a:lnTo>
                    <a:pt x="557" y="329"/>
                  </a:lnTo>
                  <a:lnTo>
                    <a:pt x="557" y="330"/>
                  </a:lnTo>
                  <a:lnTo>
                    <a:pt x="557" y="331"/>
                  </a:lnTo>
                  <a:lnTo>
                    <a:pt x="557" y="333"/>
                  </a:lnTo>
                  <a:lnTo>
                    <a:pt x="557" y="334"/>
                  </a:lnTo>
                  <a:lnTo>
                    <a:pt x="558" y="335"/>
                  </a:lnTo>
                  <a:lnTo>
                    <a:pt x="558" y="336"/>
                  </a:lnTo>
                  <a:lnTo>
                    <a:pt x="558" y="337"/>
                  </a:lnTo>
                  <a:lnTo>
                    <a:pt x="558" y="338"/>
                  </a:lnTo>
                  <a:lnTo>
                    <a:pt x="558" y="339"/>
                  </a:lnTo>
                  <a:lnTo>
                    <a:pt x="558" y="340"/>
                  </a:lnTo>
                  <a:lnTo>
                    <a:pt x="558" y="342"/>
                  </a:lnTo>
                  <a:lnTo>
                    <a:pt x="558" y="343"/>
                  </a:lnTo>
                  <a:lnTo>
                    <a:pt x="559" y="344"/>
                  </a:lnTo>
                  <a:lnTo>
                    <a:pt x="559" y="345"/>
                  </a:lnTo>
                  <a:lnTo>
                    <a:pt x="559" y="346"/>
                  </a:lnTo>
                  <a:lnTo>
                    <a:pt x="559" y="347"/>
                  </a:lnTo>
                  <a:lnTo>
                    <a:pt x="559" y="348"/>
                  </a:lnTo>
                  <a:lnTo>
                    <a:pt x="559" y="349"/>
                  </a:lnTo>
                  <a:lnTo>
                    <a:pt x="559" y="350"/>
                  </a:lnTo>
                  <a:lnTo>
                    <a:pt x="559" y="351"/>
                  </a:lnTo>
                  <a:lnTo>
                    <a:pt x="559" y="352"/>
                  </a:lnTo>
                  <a:lnTo>
                    <a:pt x="559" y="353"/>
                  </a:lnTo>
                  <a:lnTo>
                    <a:pt x="560" y="354"/>
                  </a:lnTo>
                  <a:lnTo>
                    <a:pt x="560" y="355"/>
                  </a:lnTo>
                  <a:lnTo>
                    <a:pt x="560" y="356"/>
                  </a:lnTo>
                  <a:lnTo>
                    <a:pt x="560" y="357"/>
                  </a:lnTo>
                  <a:lnTo>
                    <a:pt x="560" y="358"/>
                  </a:lnTo>
                  <a:lnTo>
                    <a:pt x="560" y="359"/>
                  </a:lnTo>
                  <a:lnTo>
                    <a:pt x="560" y="360"/>
                  </a:lnTo>
                  <a:lnTo>
                    <a:pt x="560" y="361"/>
                  </a:lnTo>
                  <a:lnTo>
                    <a:pt x="560" y="363"/>
                  </a:lnTo>
                  <a:lnTo>
                    <a:pt x="560" y="364"/>
                  </a:lnTo>
                  <a:lnTo>
                    <a:pt x="561" y="365"/>
                  </a:lnTo>
                  <a:lnTo>
                    <a:pt x="561" y="366"/>
                  </a:lnTo>
                  <a:lnTo>
                    <a:pt x="561" y="367"/>
                  </a:lnTo>
                  <a:lnTo>
                    <a:pt x="561" y="368"/>
                  </a:lnTo>
                  <a:lnTo>
                    <a:pt x="561" y="369"/>
                  </a:lnTo>
                  <a:lnTo>
                    <a:pt x="561" y="371"/>
                  </a:lnTo>
                  <a:lnTo>
                    <a:pt x="561" y="372"/>
                  </a:lnTo>
                  <a:lnTo>
                    <a:pt x="561" y="373"/>
                  </a:lnTo>
                  <a:lnTo>
                    <a:pt x="561" y="374"/>
                  </a:lnTo>
                  <a:lnTo>
                    <a:pt x="561" y="375"/>
                  </a:lnTo>
                  <a:lnTo>
                    <a:pt x="561" y="376"/>
                  </a:lnTo>
                  <a:lnTo>
                    <a:pt x="562" y="377"/>
                  </a:lnTo>
                  <a:lnTo>
                    <a:pt x="562" y="378"/>
                  </a:lnTo>
                  <a:lnTo>
                    <a:pt x="562" y="379"/>
                  </a:lnTo>
                  <a:lnTo>
                    <a:pt x="562" y="380"/>
                  </a:lnTo>
                  <a:lnTo>
                    <a:pt x="562" y="381"/>
                  </a:lnTo>
                  <a:lnTo>
                    <a:pt x="562" y="382"/>
                  </a:lnTo>
                  <a:lnTo>
                    <a:pt x="562" y="383"/>
                  </a:lnTo>
                  <a:lnTo>
                    <a:pt x="562" y="384"/>
                  </a:lnTo>
                  <a:lnTo>
                    <a:pt x="563" y="385"/>
                  </a:lnTo>
                  <a:lnTo>
                    <a:pt x="563" y="386"/>
                  </a:lnTo>
                  <a:lnTo>
                    <a:pt x="563" y="387"/>
                  </a:lnTo>
                  <a:lnTo>
                    <a:pt x="563" y="388"/>
                  </a:lnTo>
                  <a:lnTo>
                    <a:pt x="563" y="389"/>
                  </a:lnTo>
                  <a:lnTo>
                    <a:pt x="563" y="390"/>
                  </a:lnTo>
                  <a:lnTo>
                    <a:pt x="564" y="391"/>
                  </a:lnTo>
                  <a:lnTo>
                    <a:pt x="564" y="392"/>
                  </a:lnTo>
                  <a:lnTo>
                    <a:pt x="564" y="393"/>
                  </a:lnTo>
                  <a:lnTo>
                    <a:pt x="564" y="394"/>
                  </a:lnTo>
                  <a:lnTo>
                    <a:pt x="564" y="395"/>
                  </a:lnTo>
                  <a:lnTo>
                    <a:pt x="564" y="396"/>
                  </a:lnTo>
                  <a:lnTo>
                    <a:pt x="565" y="397"/>
                  </a:lnTo>
                  <a:lnTo>
                    <a:pt x="565" y="398"/>
                  </a:lnTo>
                  <a:lnTo>
                    <a:pt x="565" y="399"/>
                  </a:lnTo>
                  <a:lnTo>
                    <a:pt x="565" y="400"/>
                  </a:lnTo>
                  <a:lnTo>
                    <a:pt x="565" y="401"/>
                  </a:lnTo>
                  <a:lnTo>
                    <a:pt x="565" y="402"/>
                  </a:lnTo>
                  <a:lnTo>
                    <a:pt x="565" y="403"/>
                  </a:lnTo>
                  <a:lnTo>
                    <a:pt x="566" y="404"/>
                  </a:lnTo>
                  <a:lnTo>
                    <a:pt x="566" y="405"/>
                  </a:lnTo>
                  <a:lnTo>
                    <a:pt x="566" y="406"/>
                  </a:lnTo>
                  <a:lnTo>
                    <a:pt x="566" y="407"/>
                  </a:lnTo>
                  <a:lnTo>
                    <a:pt x="567" y="407"/>
                  </a:lnTo>
                  <a:lnTo>
                    <a:pt x="567" y="408"/>
                  </a:lnTo>
                  <a:lnTo>
                    <a:pt x="568" y="408"/>
                  </a:lnTo>
                  <a:lnTo>
                    <a:pt x="568" y="409"/>
                  </a:lnTo>
                  <a:lnTo>
                    <a:pt x="568" y="410"/>
                  </a:lnTo>
                  <a:lnTo>
                    <a:pt x="569" y="411"/>
                  </a:lnTo>
                  <a:lnTo>
                    <a:pt x="569" y="412"/>
                  </a:lnTo>
                  <a:lnTo>
                    <a:pt x="569" y="413"/>
                  </a:lnTo>
                  <a:lnTo>
                    <a:pt x="570" y="413"/>
                  </a:lnTo>
                  <a:lnTo>
                    <a:pt x="570" y="414"/>
                  </a:lnTo>
                  <a:lnTo>
                    <a:pt x="571" y="414"/>
                  </a:lnTo>
                  <a:lnTo>
                    <a:pt x="572" y="414"/>
                  </a:lnTo>
                  <a:lnTo>
                    <a:pt x="572" y="415"/>
                  </a:lnTo>
                  <a:lnTo>
                    <a:pt x="572" y="416"/>
                  </a:lnTo>
                  <a:lnTo>
                    <a:pt x="572" y="417"/>
                  </a:lnTo>
                  <a:lnTo>
                    <a:pt x="572" y="418"/>
                  </a:lnTo>
                  <a:lnTo>
                    <a:pt x="572" y="419"/>
                  </a:lnTo>
                  <a:lnTo>
                    <a:pt x="572" y="420"/>
                  </a:lnTo>
                  <a:lnTo>
                    <a:pt x="573" y="420"/>
                  </a:lnTo>
                  <a:lnTo>
                    <a:pt x="573" y="421"/>
                  </a:lnTo>
                  <a:lnTo>
                    <a:pt x="573" y="422"/>
                  </a:lnTo>
                  <a:lnTo>
                    <a:pt x="573" y="423"/>
                  </a:lnTo>
                  <a:lnTo>
                    <a:pt x="573" y="424"/>
                  </a:lnTo>
                  <a:lnTo>
                    <a:pt x="573" y="425"/>
                  </a:lnTo>
                  <a:lnTo>
                    <a:pt x="573" y="426"/>
                  </a:lnTo>
                  <a:lnTo>
                    <a:pt x="574" y="427"/>
                  </a:lnTo>
                  <a:lnTo>
                    <a:pt x="574" y="428"/>
                  </a:lnTo>
                  <a:lnTo>
                    <a:pt x="574" y="429"/>
                  </a:lnTo>
                  <a:lnTo>
                    <a:pt x="575" y="429"/>
                  </a:lnTo>
                  <a:lnTo>
                    <a:pt x="575" y="428"/>
                  </a:lnTo>
                  <a:lnTo>
                    <a:pt x="576" y="428"/>
                  </a:lnTo>
                  <a:lnTo>
                    <a:pt x="576" y="427"/>
                  </a:lnTo>
                  <a:lnTo>
                    <a:pt x="576" y="426"/>
                  </a:lnTo>
                  <a:lnTo>
                    <a:pt x="577" y="426"/>
                  </a:lnTo>
                  <a:lnTo>
                    <a:pt x="577" y="427"/>
                  </a:lnTo>
                  <a:lnTo>
                    <a:pt x="577" y="428"/>
                  </a:lnTo>
                  <a:lnTo>
                    <a:pt x="578" y="428"/>
                  </a:lnTo>
                  <a:lnTo>
                    <a:pt x="578" y="429"/>
                  </a:lnTo>
                  <a:lnTo>
                    <a:pt x="578" y="430"/>
                  </a:lnTo>
                  <a:lnTo>
                    <a:pt x="579" y="430"/>
                  </a:lnTo>
                  <a:lnTo>
                    <a:pt x="580" y="429"/>
                  </a:lnTo>
                  <a:lnTo>
                    <a:pt x="580" y="428"/>
                  </a:lnTo>
                  <a:lnTo>
                    <a:pt x="581" y="428"/>
                  </a:lnTo>
                  <a:lnTo>
                    <a:pt x="581" y="427"/>
                  </a:lnTo>
                  <a:lnTo>
                    <a:pt x="581" y="428"/>
                  </a:lnTo>
                  <a:lnTo>
                    <a:pt x="582" y="428"/>
                  </a:lnTo>
                  <a:lnTo>
                    <a:pt x="582" y="429"/>
                  </a:lnTo>
                  <a:lnTo>
                    <a:pt x="582" y="430"/>
                  </a:lnTo>
                  <a:lnTo>
                    <a:pt x="583" y="430"/>
                  </a:lnTo>
                  <a:lnTo>
                    <a:pt x="583" y="431"/>
                  </a:lnTo>
                  <a:lnTo>
                    <a:pt x="584" y="431"/>
                  </a:lnTo>
                  <a:lnTo>
                    <a:pt x="584" y="430"/>
                  </a:lnTo>
                  <a:lnTo>
                    <a:pt x="585" y="430"/>
                  </a:lnTo>
                  <a:lnTo>
                    <a:pt x="585" y="429"/>
                  </a:lnTo>
                  <a:lnTo>
                    <a:pt x="585" y="428"/>
                  </a:lnTo>
                  <a:lnTo>
                    <a:pt x="586" y="428"/>
                  </a:lnTo>
                  <a:lnTo>
                    <a:pt x="586" y="427"/>
                  </a:lnTo>
                  <a:lnTo>
                    <a:pt x="587" y="427"/>
                  </a:lnTo>
                  <a:lnTo>
                    <a:pt x="587" y="426"/>
                  </a:lnTo>
                  <a:lnTo>
                    <a:pt x="588" y="426"/>
                  </a:lnTo>
                  <a:lnTo>
                    <a:pt x="588" y="425"/>
                  </a:lnTo>
                  <a:lnTo>
                    <a:pt x="588" y="424"/>
                  </a:lnTo>
                  <a:lnTo>
                    <a:pt x="589" y="424"/>
                  </a:lnTo>
                  <a:lnTo>
                    <a:pt x="589" y="423"/>
                  </a:lnTo>
                  <a:lnTo>
                    <a:pt x="589" y="422"/>
                  </a:lnTo>
                  <a:lnTo>
                    <a:pt x="590" y="422"/>
                  </a:lnTo>
                  <a:lnTo>
                    <a:pt x="590" y="421"/>
                  </a:lnTo>
                  <a:lnTo>
                    <a:pt x="590" y="420"/>
                  </a:lnTo>
                  <a:lnTo>
                    <a:pt x="590" y="419"/>
                  </a:lnTo>
                  <a:lnTo>
                    <a:pt x="591" y="419"/>
                  </a:lnTo>
                  <a:lnTo>
                    <a:pt x="591" y="418"/>
                  </a:lnTo>
                  <a:lnTo>
                    <a:pt x="591" y="417"/>
                  </a:lnTo>
                  <a:lnTo>
                    <a:pt x="592" y="417"/>
                  </a:lnTo>
                  <a:lnTo>
                    <a:pt x="592" y="416"/>
                  </a:lnTo>
                  <a:lnTo>
                    <a:pt x="592" y="415"/>
                  </a:lnTo>
                  <a:lnTo>
                    <a:pt x="592" y="414"/>
                  </a:lnTo>
                  <a:lnTo>
                    <a:pt x="593" y="414"/>
                  </a:lnTo>
                  <a:lnTo>
                    <a:pt x="593" y="413"/>
                  </a:lnTo>
                  <a:lnTo>
                    <a:pt x="593" y="412"/>
                  </a:lnTo>
                  <a:lnTo>
                    <a:pt x="593" y="411"/>
                  </a:lnTo>
                  <a:lnTo>
                    <a:pt x="593" y="410"/>
                  </a:lnTo>
                  <a:lnTo>
                    <a:pt x="594" y="409"/>
                  </a:lnTo>
                  <a:lnTo>
                    <a:pt x="594" y="408"/>
                  </a:lnTo>
                  <a:lnTo>
                    <a:pt x="594" y="407"/>
                  </a:lnTo>
                  <a:lnTo>
                    <a:pt x="594" y="406"/>
                  </a:lnTo>
                  <a:lnTo>
                    <a:pt x="594" y="405"/>
                  </a:lnTo>
                  <a:lnTo>
                    <a:pt x="594" y="404"/>
                  </a:lnTo>
                  <a:lnTo>
                    <a:pt x="595" y="404"/>
                  </a:lnTo>
                  <a:lnTo>
                    <a:pt x="595" y="403"/>
                  </a:lnTo>
                  <a:lnTo>
                    <a:pt x="595" y="402"/>
                  </a:lnTo>
                  <a:lnTo>
                    <a:pt x="595" y="401"/>
                  </a:lnTo>
                  <a:lnTo>
                    <a:pt x="595" y="400"/>
                  </a:lnTo>
                  <a:lnTo>
                    <a:pt x="595" y="399"/>
                  </a:lnTo>
                  <a:lnTo>
                    <a:pt x="596" y="398"/>
                  </a:lnTo>
                  <a:lnTo>
                    <a:pt x="596" y="397"/>
                  </a:lnTo>
                  <a:lnTo>
                    <a:pt x="596" y="396"/>
                  </a:lnTo>
                  <a:lnTo>
                    <a:pt x="596" y="395"/>
                  </a:lnTo>
                  <a:lnTo>
                    <a:pt x="596" y="394"/>
                  </a:lnTo>
                  <a:lnTo>
                    <a:pt x="596" y="393"/>
                  </a:lnTo>
                  <a:lnTo>
                    <a:pt x="597" y="393"/>
                  </a:lnTo>
                  <a:lnTo>
                    <a:pt x="597" y="392"/>
                  </a:lnTo>
                  <a:lnTo>
                    <a:pt x="597" y="391"/>
                  </a:lnTo>
                  <a:lnTo>
                    <a:pt x="597" y="390"/>
                  </a:lnTo>
                  <a:lnTo>
                    <a:pt x="597" y="389"/>
                  </a:lnTo>
                  <a:lnTo>
                    <a:pt x="597" y="388"/>
                  </a:lnTo>
                  <a:lnTo>
                    <a:pt x="598" y="387"/>
                  </a:lnTo>
                  <a:lnTo>
                    <a:pt x="598" y="386"/>
                  </a:lnTo>
                  <a:lnTo>
                    <a:pt x="598" y="385"/>
                  </a:lnTo>
                  <a:lnTo>
                    <a:pt x="598" y="384"/>
                  </a:lnTo>
                  <a:lnTo>
                    <a:pt x="598" y="383"/>
                  </a:lnTo>
                  <a:lnTo>
                    <a:pt x="598" y="382"/>
                  </a:lnTo>
                  <a:lnTo>
                    <a:pt x="598" y="381"/>
                  </a:lnTo>
                  <a:lnTo>
                    <a:pt x="598" y="380"/>
                  </a:lnTo>
                  <a:lnTo>
                    <a:pt x="598" y="379"/>
                  </a:lnTo>
                  <a:lnTo>
                    <a:pt x="599" y="378"/>
                  </a:lnTo>
                  <a:lnTo>
                    <a:pt x="599" y="377"/>
                  </a:lnTo>
                  <a:lnTo>
                    <a:pt x="599" y="376"/>
                  </a:lnTo>
                  <a:lnTo>
                    <a:pt x="599" y="375"/>
                  </a:lnTo>
                  <a:lnTo>
                    <a:pt x="599" y="374"/>
                  </a:lnTo>
                  <a:lnTo>
                    <a:pt x="599" y="373"/>
                  </a:lnTo>
                  <a:lnTo>
                    <a:pt x="599" y="372"/>
                  </a:lnTo>
                  <a:lnTo>
                    <a:pt x="599" y="371"/>
                  </a:lnTo>
                  <a:lnTo>
                    <a:pt x="599" y="370"/>
                  </a:lnTo>
                  <a:lnTo>
                    <a:pt x="599" y="369"/>
                  </a:lnTo>
                  <a:lnTo>
                    <a:pt x="600" y="368"/>
                  </a:lnTo>
                  <a:lnTo>
                    <a:pt x="600" y="367"/>
                  </a:lnTo>
                  <a:lnTo>
                    <a:pt x="600" y="366"/>
                  </a:lnTo>
                  <a:lnTo>
                    <a:pt x="600" y="365"/>
                  </a:lnTo>
                  <a:lnTo>
                    <a:pt x="600" y="364"/>
                  </a:lnTo>
                  <a:lnTo>
                    <a:pt x="600" y="363"/>
                  </a:lnTo>
                  <a:lnTo>
                    <a:pt x="600" y="362"/>
                  </a:lnTo>
                  <a:lnTo>
                    <a:pt x="600" y="361"/>
                  </a:lnTo>
                  <a:lnTo>
                    <a:pt x="600" y="360"/>
                  </a:lnTo>
                  <a:lnTo>
                    <a:pt x="600" y="359"/>
                  </a:lnTo>
                  <a:lnTo>
                    <a:pt x="601" y="359"/>
                  </a:lnTo>
                  <a:lnTo>
                    <a:pt x="601" y="358"/>
                  </a:lnTo>
                  <a:lnTo>
                    <a:pt x="601" y="357"/>
                  </a:lnTo>
                  <a:lnTo>
                    <a:pt x="601" y="356"/>
                  </a:lnTo>
                  <a:lnTo>
                    <a:pt x="601" y="355"/>
                  </a:lnTo>
                  <a:lnTo>
                    <a:pt x="601" y="354"/>
                  </a:lnTo>
                  <a:lnTo>
                    <a:pt x="601" y="353"/>
                  </a:lnTo>
                  <a:lnTo>
                    <a:pt x="601" y="352"/>
                  </a:lnTo>
                  <a:lnTo>
                    <a:pt x="601" y="351"/>
                  </a:lnTo>
                  <a:lnTo>
                    <a:pt x="602" y="350"/>
                  </a:lnTo>
                  <a:lnTo>
                    <a:pt x="602" y="349"/>
                  </a:lnTo>
                  <a:lnTo>
                    <a:pt x="602" y="348"/>
                  </a:lnTo>
                  <a:lnTo>
                    <a:pt x="602" y="347"/>
                  </a:lnTo>
                  <a:lnTo>
                    <a:pt x="602" y="346"/>
                  </a:lnTo>
                  <a:lnTo>
                    <a:pt x="602" y="345"/>
                  </a:lnTo>
                  <a:lnTo>
                    <a:pt x="602" y="344"/>
                  </a:lnTo>
                  <a:lnTo>
                    <a:pt x="602" y="343"/>
                  </a:lnTo>
                  <a:lnTo>
                    <a:pt x="602" y="341"/>
                  </a:lnTo>
                  <a:lnTo>
                    <a:pt x="602" y="340"/>
                  </a:lnTo>
                  <a:lnTo>
                    <a:pt x="603" y="339"/>
                  </a:lnTo>
                  <a:lnTo>
                    <a:pt x="603" y="338"/>
                  </a:lnTo>
                  <a:lnTo>
                    <a:pt x="603" y="337"/>
                  </a:lnTo>
                  <a:lnTo>
                    <a:pt x="603" y="336"/>
                  </a:lnTo>
                  <a:lnTo>
                    <a:pt x="603" y="335"/>
                  </a:lnTo>
                  <a:lnTo>
                    <a:pt x="603" y="333"/>
                  </a:lnTo>
                  <a:lnTo>
                    <a:pt x="603" y="332"/>
                  </a:lnTo>
                  <a:lnTo>
                    <a:pt x="603" y="331"/>
                  </a:lnTo>
                  <a:lnTo>
                    <a:pt x="603" y="330"/>
                  </a:lnTo>
                  <a:lnTo>
                    <a:pt x="603" y="328"/>
                  </a:lnTo>
                  <a:lnTo>
                    <a:pt x="603" y="327"/>
                  </a:lnTo>
                  <a:lnTo>
                    <a:pt x="604" y="326"/>
                  </a:lnTo>
                  <a:lnTo>
                    <a:pt x="604" y="325"/>
                  </a:lnTo>
                  <a:lnTo>
                    <a:pt x="604" y="323"/>
                  </a:lnTo>
                  <a:lnTo>
                    <a:pt x="604" y="322"/>
                  </a:lnTo>
                  <a:lnTo>
                    <a:pt x="604" y="321"/>
                  </a:lnTo>
                  <a:lnTo>
                    <a:pt x="604" y="320"/>
                  </a:lnTo>
                  <a:lnTo>
                    <a:pt x="604" y="319"/>
                  </a:lnTo>
                  <a:lnTo>
                    <a:pt x="604" y="318"/>
                  </a:lnTo>
                  <a:lnTo>
                    <a:pt x="604" y="317"/>
                  </a:lnTo>
                  <a:lnTo>
                    <a:pt x="604" y="316"/>
                  </a:lnTo>
                  <a:lnTo>
                    <a:pt x="605" y="315"/>
                  </a:lnTo>
                  <a:lnTo>
                    <a:pt x="605" y="314"/>
                  </a:lnTo>
                  <a:lnTo>
                    <a:pt x="605" y="313"/>
                  </a:lnTo>
                  <a:lnTo>
                    <a:pt x="605" y="312"/>
                  </a:lnTo>
                  <a:lnTo>
                    <a:pt x="605" y="311"/>
                  </a:lnTo>
                  <a:lnTo>
                    <a:pt x="605" y="310"/>
                  </a:lnTo>
                  <a:lnTo>
                    <a:pt x="605" y="309"/>
                  </a:lnTo>
                  <a:lnTo>
                    <a:pt x="605" y="308"/>
                  </a:lnTo>
                  <a:lnTo>
                    <a:pt x="606" y="307"/>
                  </a:lnTo>
                  <a:lnTo>
                    <a:pt x="606" y="306"/>
                  </a:lnTo>
                  <a:lnTo>
                    <a:pt x="606" y="305"/>
                  </a:lnTo>
                  <a:lnTo>
                    <a:pt x="606" y="304"/>
                  </a:lnTo>
                  <a:lnTo>
                    <a:pt x="606" y="303"/>
                  </a:lnTo>
                  <a:lnTo>
                    <a:pt x="606" y="302"/>
                  </a:lnTo>
                  <a:lnTo>
                    <a:pt x="606" y="301"/>
                  </a:lnTo>
                  <a:lnTo>
                    <a:pt x="606" y="300"/>
                  </a:lnTo>
                  <a:lnTo>
                    <a:pt x="607" y="299"/>
                  </a:lnTo>
                  <a:lnTo>
                    <a:pt x="607" y="298"/>
                  </a:lnTo>
                  <a:lnTo>
                    <a:pt x="607" y="297"/>
                  </a:lnTo>
                  <a:lnTo>
                    <a:pt x="607" y="296"/>
                  </a:lnTo>
                  <a:lnTo>
                    <a:pt x="607" y="295"/>
                  </a:lnTo>
                  <a:lnTo>
                    <a:pt x="607" y="294"/>
                  </a:lnTo>
                  <a:lnTo>
                    <a:pt x="607" y="293"/>
                  </a:lnTo>
                  <a:lnTo>
                    <a:pt x="607" y="292"/>
                  </a:lnTo>
                  <a:lnTo>
                    <a:pt x="607" y="291"/>
                  </a:lnTo>
                  <a:lnTo>
                    <a:pt x="607" y="290"/>
                  </a:lnTo>
                  <a:lnTo>
                    <a:pt x="608" y="289"/>
                  </a:lnTo>
                  <a:lnTo>
                    <a:pt x="608" y="288"/>
                  </a:lnTo>
                  <a:lnTo>
                    <a:pt x="608" y="287"/>
                  </a:lnTo>
                  <a:lnTo>
                    <a:pt x="608" y="286"/>
                  </a:lnTo>
                  <a:lnTo>
                    <a:pt x="608" y="285"/>
                  </a:lnTo>
                  <a:lnTo>
                    <a:pt x="608" y="284"/>
                  </a:lnTo>
                  <a:lnTo>
                    <a:pt x="608" y="283"/>
                  </a:lnTo>
                  <a:lnTo>
                    <a:pt x="609" y="282"/>
                  </a:lnTo>
                  <a:lnTo>
                    <a:pt x="609" y="281"/>
                  </a:lnTo>
                  <a:lnTo>
                    <a:pt x="609" y="280"/>
                  </a:lnTo>
                  <a:lnTo>
                    <a:pt x="609" y="279"/>
                  </a:lnTo>
                  <a:lnTo>
                    <a:pt x="609" y="278"/>
                  </a:lnTo>
                  <a:lnTo>
                    <a:pt x="610" y="278"/>
                  </a:lnTo>
                  <a:lnTo>
                    <a:pt x="610" y="277"/>
                  </a:lnTo>
                  <a:lnTo>
                    <a:pt x="610" y="276"/>
                  </a:lnTo>
                  <a:lnTo>
                    <a:pt x="610" y="275"/>
                  </a:lnTo>
                  <a:lnTo>
                    <a:pt x="610" y="274"/>
                  </a:lnTo>
                  <a:lnTo>
                    <a:pt x="611" y="273"/>
                  </a:lnTo>
                  <a:lnTo>
                    <a:pt x="611" y="272"/>
                  </a:lnTo>
                  <a:lnTo>
                    <a:pt x="611" y="271"/>
                  </a:lnTo>
                  <a:lnTo>
                    <a:pt x="611" y="270"/>
                  </a:lnTo>
                  <a:lnTo>
                    <a:pt x="611" y="269"/>
                  </a:lnTo>
                  <a:lnTo>
                    <a:pt x="612" y="269"/>
                  </a:lnTo>
                  <a:lnTo>
                    <a:pt x="612" y="268"/>
                  </a:lnTo>
                  <a:lnTo>
                    <a:pt x="613" y="268"/>
                  </a:lnTo>
                  <a:lnTo>
                    <a:pt x="613" y="269"/>
                  </a:lnTo>
                  <a:lnTo>
                    <a:pt x="613" y="270"/>
                  </a:lnTo>
                  <a:lnTo>
                    <a:pt x="613" y="271"/>
                  </a:lnTo>
                  <a:lnTo>
                    <a:pt x="614" y="271"/>
                  </a:lnTo>
                  <a:lnTo>
                    <a:pt x="614" y="272"/>
                  </a:lnTo>
                  <a:lnTo>
                    <a:pt x="614" y="273"/>
                  </a:lnTo>
                  <a:lnTo>
                    <a:pt x="614" y="274"/>
                  </a:lnTo>
                  <a:lnTo>
                    <a:pt x="614" y="275"/>
                  </a:lnTo>
                  <a:lnTo>
                    <a:pt x="614" y="276"/>
                  </a:lnTo>
                  <a:lnTo>
                    <a:pt x="614" y="277"/>
                  </a:lnTo>
                  <a:lnTo>
                    <a:pt x="614" y="278"/>
                  </a:lnTo>
                  <a:lnTo>
                    <a:pt x="615" y="279"/>
                  </a:lnTo>
                  <a:lnTo>
                    <a:pt x="615" y="280"/>
                  </a:lnTo>
                  <a:lnTo>
                    <a:pt x="615" y="281"/>
                  </a:lnTo>
                  <a:lnTo>
                    <a:pt x="615" y="282"/>
                  </a:lnTo>
                  <a:lnTo>
                    <a:pt x="615" y="283"/>
                  </a:lnTo>
                  <a:lnTo>
                    <a:pt x="615" y="284"/>
                  </a:lnTo>
                  <a:lnTo>
                    <a:pt x="615" y="285"/>
                  </a:lnTo>
                  <a:lnTo>
                    <a:pt x="615" y="286"/>
                  </a:lnTo>
                  <a:lnTo>
                    <a:pt x="615" y="287"/>
                  </a:lnTo>
                  <a:lnTo>
                    <a:pt x="615" y="288"/>
                  </a:lnTo>
                  <a:lnTo>
                    <a:pt x="615" y="290"/>
                  </a:lnTo>
                  <a:lnTo>
                    <a:pt x="616" y="291"/>
                  </a:lnTo>
                  <a:lnTo>
                    <a:pt x="616" y="292"/>
                  </a:lnTo>
                  <a:lnTo>
                    <a:pt x="616" y="293"/>
                  </a:lnTo>
                  <a:lnTo>
                    <a:pt x="616" y="294"/>
                  </a:lnTo>
                  <a:lnTo>
                    <a:pt x="616" y="295"/>
                  </a:lnTo>
                  <a:lnTo>
                    <a:pt x="616" y="296"/>
                  </a:lnTo>
                  <a:lnTo>
                    <a:pt x="616" y="297"/>
                  </a:lnTo>
                  <a:lnTo>
                    <a:pt x="616" y="298"/>
                  </a:lnTo>
                  <a:lnTo>
                    <a:pt x="616" y="299"/>
                  </a:lnTo>
                  <a:lnTo>
                    <a:pt x="617" y="300"/>
                  </a:lnTo>
                  <a:lnTo>
                    <a:pt x="617" y="301"/>
                  </a:lnTo>
                  <a:lnTo>
                    <a:pt x="617" y="302"/>
                  </a:lnTo>
                  <a:lnTo>
                    <a:pt x="617" y="303"/>
                  </a:lnTo>
                  <a:lnTo>
                    <a:pt x="617" y="304"/>
                  </a:lnTo>
                  <a:lnTo>
                    <a:pt x="617" y="305"/>
                  </a:lnTo>
                  <a:lnTo>
                    <a:pt x="617" y="306"/>
                  </a:lnTo>
                  <a:lnTo>
                    <a:pt x="617" y="307"/>
                  </a:lnTo>
                  <a:lnTo>
                    <a:pt x="617" y="308"/>
                  </a:lnTo>
                  <a:lnTo>
                    <a:pt x="618" y="309"/>
                  </a:lnTo>
                  <a:lnTo>
                    <a:pt x="618" y="310"/>
                  </a:lnTo>
                  <a:lnTo>
                    <a:pt x="618" y="311"/>
                  </a:lnTo>
                  <a:lnTo>
                    <a:pt x="618" y="312"/>
                  </a:lnTo>
                  <a:lnTo>
                    <a:pt x="618" y="313"/>
                  </a:lnTo>
                  <a:lnTo>
                    <a:pt x="618" y="314"/>
                  </a:lnTo>
                  <a:lnTo>
                    <a:pt x="618" y="315"/>
                  </a:lnTo>
                  <a:lnTo>
                    <a:pt x="618" y="316"/>
                  </a:lnTo>
                  <a:lnTo>
                    <a:pt x="619" y="317"/>
                  </a:lnTo>
                  <a:lnTo>
                    <a:pt x="619" y="318"/>
                  </a:lnTo>
                  <a:lnTo>
                    <a:pt x="619" y="319"/>
                  </a:lnTo>
                  <a:lnTo>
                    <a:pt x="619" y="320"/>
                  </a:lnTo>
                  <a:lnTo>
                    <a:pt x="619" y="321"/>
                  </a:lnTo>
                  <a:lnTo>
                    <a:pt x="619" y="322"/>
                  </a:lnTo>
                  <a:lnTo>
                    <a:pt x="619" y="323"/>
                  </a:lnTo>
                  <a:lnTo>
                    <a:pt x="620" y="323"/>
                  </a:lnTo>
                  <a:lnTo>
                    <a:pt x="620" y="324"/>
                  </a:lnTo>
                  <a:lnTo>
                    <a:pt x="620" y="325"/>
                  </a:lnTo>
                  <a:lnTo>
                    <a:pt x="620" y="326"/>
                  </a:lnTo>
                  <a:lnTo>
                    <a:pt x="621" y="327"/>
                  </a:lnTo>
                  <a:lnTo>
                    <a:pt x="621" y="328"/>
                  </a:lnTo>
                  <a:lnTo>
                    <a:pt x="621" y="329"/>
                  </a:lnTo>
                  <a:lnTo>
                    <a:pt x="621" y="330"/>
                  </a:lnTo>
                  <a:lnTo>
                    <a:pt x="622" y="330"/>
                  </a:lnTo>
                  <a:lnTo>
                    <a:pt x="622" y="331"/>
                  </a:lnTo>
                  <a:lnTo>
                    <a:pt x="622" y="332"/>
                  </a:lnTo>
                  <a:lnTo>
                    <a:pt x="622" y="333"/>
                  </a:lnTo>
                  <a:lnTo>
                    <a:pt x="622" y="334"/>
                  </a:lnTo>
                  <a:lnTo>
                    <a:pt x="622" y="335"/>
                  </a:lnTo>
                  <a:lnTo>
                    <a:pt x="623" y="336"/>
                  </a:lnTo>
                  <a:lnTo>
                    <a:pt x="623" y="337"/>
                  </a:lnTo>
                  <a:lnTo>
                    <a:pt x="623" y="338"/>
                  </a:lnTo>
                  <a:lnTo>
                    <a:pt x="623" y="339"/>
                  </a:lnTo>
                  <a:lnTo>
                    <a:pt x="623" y="340"/>
                  </a:lnTo>
                  <a:lnTo>
                    <a:pt x="623" y="341"/>
                  </a:lnTo>
                  <a:lnTo>
                    <a:pt x="623" y="342"/>
                  </a:lnTo>
                  <a:lnTo>
                    <a:pt x="624" y="343"/>
                  </a:lnTo>
                  <a:lnTo>
                    <a:pt x="624" y="344"/>
                  </a:lnTo>
                  <a:lnTo>
                    <a:pt x="624" y="345"/>
                  </a:lnTo>
                  <a:lnTo>
                    <a:pt x="624" y="346"/>
                  </a:lnTo>
                  <a:lnTo>
                    <a:pt x="624" y="347"/>
                  </a:lnTo>
                  <a:lnTo>
                    <a:pt x="624" y="348"/>
                  </a:lnTo>
                  <a:lnTo>
                    <a:pt x="625" y="349"/>
                  </a:lnTo>
                  <a:lnTo>
                    <a:pt x="625" y="350"/>
                  </a:lnTo>
                  <a:lnTo>
                    <a:pt x="625" y="351"/>
                  </a:lnTo>
                  <a:lnTo>
                    <a:pt x="625" y="352"/>
                  </a:lnTo>
                  <a:lnTo>
                    <a:pt x="625" y="353"/>
                  </a:lnTo>
                  <a:lnTo>
                    <a:pt x="626" y="353"/>
                  </a:lnTo>
                  <a:lnTo>
                    <a:pt x="626" y="354"/>
                  </a:lnTo>
                  <a:lnTo>
                    <a:pt x="626" y="355"/>
                  </a:lnTo>
                  <a:lnTo>
                    <a:pt x="627" y="356"/>
                  </a:lnTo>
                  <a:lnTo>
                    <a:pt x="628" y="356"/>
                  </a:lnTo>
                  <a:lnTo>
                    <a:pt x="628" y="355"/>
                  </a:lnTo>
                  <a:lnTo>
                    <a:pt x="628" y="354"/>
                  </a:lnTo>
                  <a:lnTo>
                    <a:pt x="629" y="354"/>
                  </a:lnTo>
                  <a:lnTo>
                    <a:pt x="629" y="353"/>
                  </a:lnTo>
                  <a:lnTo>
                    <a:pt x="629" y="352"/>
                  </a:lnTo>
                  <a:lnTo>
                    <a:pt x="630" y="352"/>
                  </a:lnTo>
                  <a:lnTo>
                    <a:pt x="631" y="353"/>
                  </a:lnTo>
                  <a:lnTo>
                    <a:pt x="631" y="354"/>
                  </a:lnTo>
                  <a:lnTo>
                    <a:pt x="632" y="354"/>
                  </a:lnTo>
                  <a:lnTo>
                    <a:pt x="632" y="355"/>
                  </a:lnTo>
                  <a:lnTo>
                    <a:pt x="632" y="356"/>
                  </a:lnTo>
                  <a:lnTo>
                    <a:pt x="633" y="356"/>
                  </a:lnTo>
                  <a:lnTo>
                    <a:pt x="633" y="357"/>
                  </a:lnTo>
                  <a:lnTo>
                    <a:pt x="633" y="358"/>
                  </a:lnTo>
                  <a:lnTo>
                    <a:pt x="634" y="358"/>
                  </a:lnTo>
                  <a:lnTo>
                    <a:pt x="634" y="359"/>
                  </a:lnTo>
                  <a:lnTo>
                    <a:pt x="634" y="360"/>
                  </a:lnTo>
                  <a:lnTo>
                    <a:pt x="635" y="360"/>
                  </a:lnTo>
                  <a:lnTo>
                    <a:pt x="635" y="361"/>
                  </a:lnTo>
                  <a:lnTo>
                    <a:pt x="635" y="360"/>
                  </a:lnTo>
                  <a:lnTo>
                    <a:pt x="636" y="360"/>
                  </a:lnTo>
                  <a:lnTo>
                    <a:pt x="636" y="359"/>
                  </a:lnTo>
                  <a:lnTo>
                    <a:pt x="637" y="359"/>
                  </a:lnTo>
                  <a:lnTo>
                    <a:pt x="637" y="360"/>
                  </a:lnTo>
                  <a:lnTo>
                    <a:pt x="638" y="360"/>
                  </a:lnTo>
                  <a:lnTo>
                    <a:pt x="638" y="361"/>
                  </a:lnTo>
                  <a:lnTo>
                    <a:pt x="638" y="362"/>
                  </a:lnTo>
                  <a:lnTo>
                    <a:pt x="638" y="363"/>
                  </a:lnTo>
                  <a:lnTo>
                    <a:pt x="639" y="363"/>
                  </a:lnTo>
                  <a:lnTo>
                    <a:pt x="639" y="364"/>
                  </a:lnTo>
                  <a:lnTo>
                    <a:pt x="639" y="365"/>
                  </a:lnTo>
                  <a:lnTo>
                    <a:pt x="640" y="365"/>
                  </a:lnTo>
                  <a:lnTo>
                    <a:pt x="640" y="366"/>
                  </a:lnTo>
                  <a:lnTo>
                    <a:pt x="640" y="367"/>
                  </a:lnTo>
                  <a:lnTo>
                    <a:pt x="641" y="367"/>
                  </a:lnTo>
                  <a:lnTo>
                    <a:pt x="641" y="368"/>
                  </a:lnTo>
                  <a:lnTo>
                    <a:pt x="641" y="369"/>
                  </a:lnTo>
                  <a:lnTo>
                    <a:pt x="642" y="369"/>
                  </a:lnTo>
                  <a:lnTo>
                    <a:pt x="642" y="368"/>
                  </a:lnTo>
                  <a:lnTo>
                    <a:pt x="643" y="368"/>
                  </a:lnTo>
                  <a:lnTo>
                    <a:pt x="643" y="367"/>
                  </a:lnTo>
                  <a:lnTo>
                    <a:pt x="643" y="366"/>
                  </a:lnTo>
                  <a:lnTo>
                    <a:pt x="643" y="365"/>
                  </a:lnTo>
                  <a:lnTo>
                    <a:pt x="644" y="365"/>
                  </a:lnTo>
                  <a:lnTo>
                    <a:pt x="644" y="366"/>
                  </a:lnTo>
                  <a:lnTo>
                    <a:pt x="645" y="367"/>
                  </a:lnTo>
                  <a:lnTo>
                    <a:pt x="645" y="368"/>
                  </a:lnTo>
                  <a:lnTo>
                    <a:pt x="645" y="369"/>
                  </a:lnTo>
                  <a:lnTo>
                    <a:pt x="645" y="370"/>
                  </a:lnTo>
                  <a:lnTo>
                    <a:pt x="645" y="371"/>
                  </a:lnTo>
                  <a:lnTo>
                    <a:pt x="645" y="372"/>
                  </a:lnTo>
                  <a:lnTo>
                    <a:pt x="646" y="372"/>
                  </a:lnTo>
                  <a:lnTo>
                    <a:pt x="646" y="373"/>
                  </a:lnTo>
                  <a:lnTo>
                    <a:pt x="646" y="374"/>
                  </a:lnTo>
                  <a:lnTo>
                    <a:pt x="646" y="375"/>
                  </a:lnTo>
                  <a:lnTo>
                    <a:pt x="646" y="376"/>
                  </a:lnTo>
                  <a:lnTo>
                    <a:pt x="646" y="377"/>
                  </a:lnTo>
                  <a:lnTo>
                    <a:pt x="646" y="378"/>
                  </a:lnTo>
                  <a:lnTo>
                    <a:pt x="647" y="378"/>
                  </a:lnTo>
                  <a:lnTo>
                    <a:pt x="647" y="379"/>
                  </a:lnTo>
                  <a:lnTo>
                    <a:pt x="647" y="380"/>
                  </a:lnTo>
                  <a:lnTo>
                    <a:pt x="648" y="380"/>
                  </a:lnTo>
                  <a:lnTo>
                    <a:pt x="648" y="381"/>
                  </a:lnTo>
                  <a:lnTo>
                    <a:pt x="648" y="382"/>
                  </a:lnTo>
                  <a:lnTo>
                    <a:pt x="649" y="382"/>
                  </a:lnTo>
                  <a:lnTo>
                    <a:pt x="649" y="383"/>
                  </a:lnTo>
                  <a:lnTo>
                    <a:pt x="649" y="384"/>
                  </a:lnTo>
                  <a:lnTo>
                    <a:pt x="649" y="385"/>
                  </a:lnTo>
                  <a:lnTo>
                    <a:pt x="649" y="386"/>
                  </a:lnTo>
                  <a:lnTo>
                    <a:pt x="649" y="387"/>
                  </a:lnTo>
                  <a:lnTo>
                    <a:pt x="650" y="388"/>
                  </a:lnTo>
                  <a:lnTo>
                    <a:pt x="650" y="389"/>
                  </a:lnTo>
                  <a:lnTo>
                    <a:pt x="650" y="390"/>
                  </a:lnTo>
                  <a:lnTo>
                    <a:pt x="650" y="391"/>
                  </a:lnTo>
                  <a:lnTo>
                    <a:pt x="650" y="392"/>
                  </a:lnTo>
                  <a:lnTo>
                    <a:pt x="650" y="393"/>
                  </a:lnTo>
                  <a:lnTo>
                    <a:pt x="650" y="394"/>
                  </a:lnTo>
                  <a:lnTo>
                    <a:pt x="651" y="394"/>
                  </a:lnTo>
                  <a:lnTo>
                    <a:pt x="651" y="395"/>
                  </a:lnTo>
                  <a:lnTo>
                    <a:pt x="651" y="396"/>
                  </a:lnTo>
                  <a:lnTo>
                    <a:pt x="651" y="397"/>
                  </a:lnTo>
                  <a:lnTo>
                    <a:pt x="651" y="398"/>
                  </a:lnTo>
                  <a:lnTo>
                    <a:pt x="652" y="399"/>
                  </a:lnTo>
                  <a:lnTo>
                    <a:pt x="652" y="400"/>
                  </a:lnTo>
                  <a:lnTo>
                    <a:pt x="652" y="401"/>
                  </a:lnTo>
                  <a:lnTo>
                    <a:pt x="652" y="402"/>
                  </a:lnTo>
                  <a:lnTo>
                    <a:pt x="653" y="402"/>
                  </a:lnTo>
                  <a:lnTo>
                    <a:pt x="653" y="403"/>
                  </a:lnTo>
                  <a:lnTo>
                    <a:pt x="653" y="404"/>
                  </a:lnTo>
                  <a:lnTo>
                    <a:pt x="653" y="405"/>
                  </a:lnTo>
                  <a:lnTo>
                    <a:pt x="653" y="406"/>
                  </a:lnTo>
                  <a:lnTo>
                    <a:pt x="654" y="406"/>
                  </a:lnTo>
                  <a:lnTo>
                    <a:pt x="654" y="407"/>
                  </a:lnTo>
                  <a:lnTo>
                    <a:pt x="654" y="408"/>
                  </a:lnTo>
                  <a:lnTo>
                    <a:pt x="655" y="408"/>
                  </a:lnTo>
                  <a:lnTo>
                    <a:pt x="656" y="408"/>
                  </a:lnTo>
                  <a:lnTo>
                    <a:pt x="657" y="408"/>
                  </a:lnTo>
                  <a:lnTo>
                    <a:pt x="657" y="409"/>
                  </a:lnTo>
                  <a:lnTo>
                    <a:pt x="657" y="410"/>
                  </a:lnTo>
                  <a:lnTo>
                    <a:pt x="657" y="411"/>
                  </a:lnTo>
                  <a:lnTo>
                    <a:pt x="657" y="412"/>
                  </a:lnTo>
                  <a:lnTo>
                    <a:pt x="658" y="412"/>
                  </a:lnTo>
                  <a:lnTo>
                    <a:pt x="658" y="413"/>
                  </a:lnTo>
                  <a:lnTo>
                    <a:pt x="658" y="414"/>
                  </a:lnTo>
                  <a:lnTo>
                    <a:pt x="658" y="415"/>
                  </a:lnTo>
                  <a:lnTo>
                    <a:pt x="658" y="416"/>
                  </a:lnTo>
                  <a:lnTo>
                    <a:pt x="658" y="417"/>
                  </a:lnTo>
                  <a:lnTo>
                    <a:pt x="659" y="417"/>
                  </a:lnTo>
                  <a:lnTo>
                    <a:pt x="659" y="418"/>
                  </a:lnTo>
                  <a:lnTo>
                    <a:pt x="659" y="419"/>
                  </a:lnTo>
                  <a:lnTo>
                    <a:pt x="659" y="420"/>
                  </a:lnTo>
                  <a:lnTo>
                    <a:pt x="660" y="420"/>
                  </a:lnTo>
                  <a:lnTo>
                    <a:pt x="660" y="421"/>
                  </a:lnTo>
                  <a:lnTo>
                    <a:pt x="660" y="422"/>
                  </a:lnTo>
                  <a:lnTo>
                    <a:pt x="661" y="422"/>
                  </a:lnTo>
                  <a:lnTo>
                    <a:pt x="661" y="423"/>
                  </a:lnTo>
                  <a:lnTo>
                    <a:pt x="661" y="424"/>
                  </a:lnTo>
                  <a:lnTo>
                    <a:pt x="662" y="425"/>
                  </a:lnTo>
                  <a:lnTo>
                    <a:pt x="662" y="426"/>
                  </a:lnTo>
                  <a:lnTo>
                    <a:pt x="662" y="427"/>
                  </a:lnTo>
                  <a:lnTo>
                    <a:pt x="662" y="428"/>
                  </a:lnTo>
                  <a:lnTo>
                    <a:pt x="663" y="428"/>
                  </a:lnTo>
                  <a:lnTo>
                    <a:pt x="663" y="429"/>
                  </a:lnTo>
                  <a:lnTo>
                    <a:pt x="663" y="430"/>
                  </a:lnTo>
                  <a:lnTo>
                    <a:pt x="664" y="430"/>
                  </a:lnTo>
                  <a:lnTo>
                    <a:pt x="664" y="429"/>
                  </a:lnTo>
                  <a:lnTo>
                    <a:pt x="665" y="429"/>
                  </a:lnTo>
                  <a:lnTo>
                    <a:pt x="665" y="428"/>
                  </a:lnTo>
                  <a:lnTo>
                    <a:pt x="665" y="427"/>
                  </a:lnTo>
                  <a:lnTo>
                    <a:pt x="666" y="427"/>
                  </a:lnTo>
                  <a:lnTo>
                    <a:pt x="666" y="426"/>
                  </a:lnTo>
                  <a:lnTo>
                    <a:pt x="667" y="426"/>
                  </a:lnTo>
                  <a:lnTo>
                    <a:pt x="667" y="427"/>
                  </a:lnTo>
                  <a:lnTo>
                    <a:pt x="667" y="428"/>
                  </a:lnTo>
                  <a:lnTo>
                    <a:pt x="667" y="429"/>
                  </a:lnTo>
                  <a:lnTo>
                    <a:pt x="668" y="430"/>
                  </a:lnTo>
                  <a:lnTo>
                    <a:pt x="668" y="431"/>
                  </a:lnTo>
                  <a:lnTo>
                    <a:pt x="668" y="432"/>
                  </a:lnTo>
                  <a:lnTo>
                    <a:pt x="668" y="433"/>
                  </a:lnTo>
                  <a:lnTo>
                    <a:pt x="668" y="434"/>
                  </a:lnTo>
                  <a:lnTo>
                    <a:pt x="668" y="435"/>
                  </a:lnTo>
                  <a:lnTo>
                    <a:pt x="668" y="436"/>
                  </a:lnTo>
                  <a:lnTo>
                    <a:pt x="669" y="437"/>
                  </a:lnTo>
                  <a:lnTo>
                    <a:pt x="669" y="438"/>
                  </a:lnTo>
                  <a:lnTo>
                    <a:pt x="669" y="439"/>
                  </a:lnTo>
                  <a:lnTo>
                    <a:pt x="669" y="440"/>
                  </a:lnTo>
                  <a:lnTo>
                    <a:pt x="669" y="441"/>
                  </a:lnTo>
                  <a:lnTo>
                    <a:pt x="670" y="442"/>
                  </a:lnTo>
                  <a:lnTo>
                    <a:pt x="670" y="443"/>
                  </a:lnTo>
                  <a:lnTo>
                    <a:pt x="670" y="442"/>
                  </a:lnTo>
                  <a:lnTo>
                    <a:pt x="671" y="442"/>
                  </a:lnTo>
                  <a:lnTo>
                    <a:pt x="671" y="441"/>
                  </a:lnTo>
                  <a:lnTo>
                    <a:pt x="671" y="440"/>
                  </a:lnTo>
                  <a:lnTo>
                    <a:pt x="672" y="440"/>
                  </a:lnTo>
                  <a:lnTo>
                    <a:pt x="673" y="440"/>
                  </a:lnTo>
                  <a:lnTo>
                    <a:pt x="673" y="441"/>
                  </a:lnTo>
                  <a:lnTo>
                    <a:pt x="673" y="442"/>
                  </a:lnTo>
                  <a:lnTo>
                    <a:pt x="673" y="443"/>
                  </a:lnTo>
                  <a:lnTo>
                    <a:pt x="674" y="443"/>
                  </a:lnTo>
                  <a:lnTo>
                    <a:pt x="674" y="444"/>
                  </a:lnTo>
                  <a:lnTo>
                    <a:pt x="674" y="445"/>
                  </a:lnTo>
                  <a:lnTo>
                    <a:pt x="675" y="446"/>
                  </a:lnTo>
                  <a:lnTo>
                    <a:pt x="675" y="445"/>
                  </a:lnTo>
                  <a:lnTo>
                    <a:pt x="676" y="445"/>
                  </a:lnTo>
                  <a:lnTo>
                    <a:pt x="676" y="444"/>
                  </a:lnTo>
                  <a:lnTo>
                    <a:pt x="676" y="443"/>
                  </a:lnTo>
                  <a:lnTo>
                    <a:pt x="677" y="443"/>
                  </a:lnTo>
                  <a:lnTo>
                    <a:pt x="677" y="444"/>
                  </a:lnTo>
                  <a:lnTo>
                    <a:pt x="678" y="445"/>
                  </a:lnTo>
                  <a:lnTo>
                    <a:pt x="678" y="446"/>
                  </a:lnTo>
                  <a:lnTo>
                    <a:pt x="678" y="447"/>
                  </a:lnTo>
                  <a:lnTo>
                    <a:pt x="678" y="448"/>
                  </a:lnTo>
                  <a:lnTo>
                    <a:pt x="678" y="449"/>
                  </a:lnTo>
                  <a:lnTo>
                    <a:pt x="678" y="450"/>
                  </a:lnTo>
                  <a:lnTo>
                    <a:pt x="679" y="451"/>
                  </a:lnTo>
                  <a:lnTo>
                    <a:pt x="679" y="452"/>
                  </a:lnTo>
                  <a:lnTo>
                    <a:pt x="679" y="453"/>
                  </a:lnTo>
                  <a:lnTo>
                    <a:pt x="679" y="454"/>
                  </a:lnTo>
                  <a:lnTo>
                    <a:pt x="679" y="455"/>
                  </a:lnTo>
                  <a:lnTo>
                    <a:pt x="679" y="456"/>
                  </a:lnTo>
                  <a:lnTo>
                    <a:pt x="680" y="456"/>
                  </a:lnTo>
                  <a:lnTo>
                    <a:pt x="680" y="457"/>
                  </a:lnTo>
                  <a:lnTo>
                    <a:pt x="681" y="457"/>
                  </a:lnTo>
                  <a:lnTo>
                    <a:pt x="681" y="456"/>
                  </a:lnTo>
                  <a:lnTo>
                    <a:pt x="682" y="456"/>
                  </a:lnTo>
                  <a:lnTo>
                    <a:pt x="682" y="457"/>
                  </a:lnTo>
                  <a:lnTo>
                    <a:pt x="683" y="457"/>
                  </a:lnTo>
                  <a:lnTo>
                    <a:pt x="683" y="458"/>
                  </a:lnTo>
                  <a:lnTo>
                    <a:pt x="684" y="458"/>
                  </a:lnTo>
                  <a:lnTo>
                    <a:pt x="685" y="458"/>
                  </a:lnTo>
                  <a:lnTo>
                    <a:pt x="685" y="459"/>
                  </a:lnTo>
                  <a:lnTo>
                    <a:pt x="686" y="459"/>
                  </a:lnTo>
                  <a:lnTo>
                    <a:pt x="686" y="460"/>
                  </a:lnTo>
                  <a:lnTo>
                    <a:pt x="686" y="461"/>
                  </a:lnTo>
                  <a:lnTo>
                    <a:pt x="687" y="461"/>
                  </a:lnTo>
                  <a:lnTo>
                    <a:pt x="687" y="462"/>
                  </a:lnTo>
                  <a:lnTo>
                    <a:pt x="687" y="463"/>
                  </a:lnTo>
                  <a:lnTo>
                    <a:pt x="688" y="463"/>
                  </a:lnTo>
                  <a:lnTo>
                    <a:pt x="688" y="464"/>
                  </a:lnTo>
                  <a:lnTo>
                    <a:pt x="688" y="465"/>
                  </a:lnTo>
                  <a:lnTo>
                    <a:pt x="689" y="465"/>
                  </a:lnTo>
                  <a:lnTo>
                    <a:pt x="689" y="466"/>
                  </a:lnTo>
                  <a:lnTo>
                    <a:pt x="690" y="466"/>
                  </a:lnTo>
                  <a:lnTo>
                    <a:pt x="691" y="465"/>
                  </a:lnTo>
                  <a:lnTo>
                    <a:pt x="691" y="464"/>
                  </a:lnTo>
                  <a:lnTo>
                    <a:pt x="691" y="463"/>
                  </a:lnTo>
                  <a:lnTo>
                    <a:pt x="691" y="462"/>
                  </a:lnTo>
                  <a:lnTo>
                    <a:pt x="692" y="461"/>
                  </a:lnTo>
                  <a:lnTo>
                    <a:pt x="692" y="460"/>
                  </a:lnTo>
                  <a:lnTo>
                    <a:pt x="692" y="459"/>
                  </a:lnTo>
                  <a:lnTo>
                    <a:pt x="692" y="458"/>
                  </a:lnTo>
                  <a:lnTo>
                    <a:pt x="693" y="457"/>
                  </a:lnTo>
                  <a:lnTo>
                    <a:pt x="693" y="456"/>
                  </a:lnTo>
                  <a:lnTo>
                    <a:pt x="694" y="456"/>
                  </a:lnTo>
                  <a:lnTo>
                    <a:pt x="694" y="457"/>
                  </a:lnTo>
                  <a:lnTo>
                    <a:pt x="694" y="458"/>
                  </a:lnTo>
                  <a:lnTo>
                    <a:pt x="694" y="459"/>
                  </a:lnTo>
                  <a:lnTo>
                    <a:pt x="695" y="459"/>
                  </a:lnTo>
                  <a:lnTo>
                    <a:pt x="695" y="460"/>
                  </a:lnTo>
                  <a:lnTo>
                    <a:pt x="695" y="461"/>
                  </a:lnTo>
                  <a:lnTo>
                    <a:pt x="695" y="462"/>
                  </a:lnTo>
                  <a:lnTo>
                    <a:pt x="696" y="462"/>
                  </a:lnTo>
                  <a:lnTo>
                    <a:pt x="696" y="463"/>
                  </a:lnTo>
                  <a:lnTo>
                    <a:pt x="696" y="464"/>
                  </a:lnTo>
                  <a:lnTo>
                    <a:pt x="696" y="465"/>
                  </a:lnTo>
                  <a:lnTo>
                    <a:pt x="697" y="465"/>
                  </a:lnTo>
                  <a:lnTo>
                    <a:pt x="697" y="466"/>
                  </a:lnTo>
                  <a:lnTo>
                    <a:pt x="697" y="467"/>
                  </a:lnTo>
                  <a:lnTo>
                    <a:pt x="697" y="468"/>
                  </a:lnTo>
                  <a:lnTo>
                    <a:pt x="697" y="469"/>
                  </a:lnTo>
                  <a:lnTo>
                    <a:pt x="698" y="469"/>
                  </a:lnTo>
                  <a:lnTo>
                    <a:pt x="698" y="470"/>
                  </a:lnTo>
                  <a:lnTo>
                    <a:pt x="698" y="471"/>
                  </a:lnTo>
                  <a:lnTo>
                    <a:pt x="698" y="472"/>
                  </a:lnTo>
                  <a:lnTo>
                    <a:pt x="699" y="472"/>
                  </a:lnTo>
                  <a:lnTo>
                    <a:pt x="699" y="471"/>
                  </a:lnTo>
                  <a:lnTo>
                    <a:pt x="700" y="470"/>
                  </a:lnTo>
                  <a:lnTo>
                    <a:pt x="700" y="469"/>
                  </a:lnTo>
                  <a:lnTo>
                    <a:pt x="700" y="468"/>
                  </a:lnTo>
                  <a:lnTo>
                    <a:pt x="700" y="467"/>
                  </a:lnTo>
                  <a:lnTo>
                    <a:pt x="701" y="467"/>
                  </a:lnTo>
                  <a:lnTo>
                    <a:pt x="701" y="466"/>
                  </a:lnTo>
                  <a:lnTo>
                    <a:pt x="701" y="465"/>
                  </a:lnTo>
                  <a:lnTo>
                    <a:pt x="701" y="464"/>
                  </a:lnTo>
                  <a:lnTo>
                    <a:pt x="702" y="464"/>
                  </a:lnTo>
                  <a:lnTo>
                    <a:pt x="702" y="463"/>
                  </a:lnTo>
                  <a:lnTo>
                    <a:pt x="703" y="463"/>
                  </a:lnTo>
                  <a:lnTo>
                    <a:pt x="703" y="464"/>
                  </a:lnTo>
                  <a:lnTo>
                    <a:pt x="704" y="464"/>
                  </a:lnTo>
                  <a:lnTo>
                    <a:pt x="704" y="465"/>
                  </a:lnTo>
                  <a:lnTo>
                    <a:pt x="704" y="466"/>
                  </a:lnTo>
                  <a:lnTo>
                    <a:pt x="704" y="467"/>
                  </a:lnTo>
                  <a:lnTo>
                    <a:pt x="705" y="468"/>
                  </a:lnTo>
                  <a:lnTo>
                    <a:pt x="705" y="469"/>
                  </a:lnTo>
                  <a:lnTo>
                    <a:pt x="705" y="470"/>
                  </a:lnTo>
                  <a:lnTo>
                    <a:pt x="705" y="471"/>
                  </a:lnTo>
                  <a:lnTo>
                    <a:pt x="706" y="472"/>
                  </a:lnTo>
                  <a:lnTo>
                    <a:pt x="706" y="473"/>
                  </a:lnTo>
                  <a:lnTo>
                    <a:pt x="706" y="474"/>
                  </a:lnTo>
                  <a:lnTo>
                    <a:pt x="707" y="475"/>
                  </a:lnTo>
                  <a:lnTo>
                    <a:pt x="707" y="476"/>
                  </a:lnTo>
                  <a:lnTo>
                    <a:pt x="707" y="477"/>
                  </a:lnTo>
                  <a:lnTo>
                    <a:pt x="708" y="477"/>
                  </a:lnTo>
                  <a:lnTo>
                    <a:pt x="708" y="478"/>
                  </a:lnTo>
                  <a:lnTo>
                    <a:pt x="709" y="478"/>
                  </a:lnTo>
                  <a:lnTo>
                    <a:pt x="710" y="478"/>
                  </a:lnTo>
                  <a:lnTo>
                    <a:pt x="711" y="478"/>
                  </a:lnTo>
                  <a:lnTo>
                    <a:pt x="712" y="478"/>
                  </a:lnTo>
                  <a:lnTo>
                    <a:pt x="712" y="479"/>
                  </a:lnTo>
                  <a:lnTo>
                    <a:pt x="713" y="479"/>
                  </a:lnTo>
                  <a:lnTo>
                    <a:pt x="713" y="478"/>
                  </a:lnTo>
                  <a:lnTo>
                    <a:pt x="714" y="478"/>
                  </a:lnTo>
                  <a:lnTo>
                    <a:pt x="714" y="477"/>
                  </a:lnTo>
                  <a:lnTo>
                    <a:pt x="715" y="477"/>
                  </a:lnTo>
                  <a:lnTo>
                    <a:pt x="715" y="476"/>
                  </a:lnTo>
                  <a:lnTo>
                    <a:pt x="716" y="476"/>
                  </a:lnTo>
                  <a:lnTo>
                    <a:pt x="716" y="475"/>
                  </a:lnTo>
                  <a:lnTo>
                    <a:pt x="716" y="474"/>
                  </a:lnTo>
                  <a:lnTo>
                    <a:pt x="717" y="473"/>
                  </a:lnTo>
                  <a:lnTo>
                    <a:pt x="717" y="472"/>
                  </a:lnTo>
                  <a:lnTo>
                    <a:pt x="717" y="471"/>
                  </a:lnTo>
                  <a:lnTo>
                    <a:pt x="717" y="470"/>
                  </a:lnTo>
                  <a:lnTo>
                    <a:pt x="717" y="469"/>
                  </a:lnTo>
                  <a:lnTo>
                    <a:pt x="718" y="469"/>
                  </a:lnTo>
                  <a:lnTo>
                    <a:pt x="718" y="468"/>
                  </a:lnTo>
                  <a:lnTo>
                    <a:pt x="718" y="467"/>
                  </a:lnTo>
                  <a:lnTo>
                    <a:pt x="718" y="466"/>
                  </a:lnTo>
                  <a:lnTo>
                    <a:pt x="718" y="465"/>
                  </a:lnTo>
                  <a:lnTo>
                    <a:pt x="718" y="464"/>
                  </a:lnTo>
                  <a:lnTo>
                    <a:pt x="719" y="463"/>
                  </a:lnTo>
                  <a:lnTo>
                    <a:pt x="719" y="462"/>
                  </a:lnTo>
                  <a:lnTo>
                    <a:pt x="720" y="462"/>
                  </a:lnTo>
                  <a:lnTo>
                    <a:pt x="720" y="463"/>
                  </a:lnTo>
                  <a:lnTo>
                    <a:pt x="720" y="464"/>
                  </a:lnTo>
                  <a:lnTo>
                    <a:pt x="720" y="465"/>
                  </a:lnTo>
                  <a:lnTo>
                    <a:pt x="721" y="466"/>
                  </a:lnTo>
                  <a:lnTo>
                    <a:pt x="721" y="467"/>
                  </a:lnTo>
                  <a:lnTo>
                    <a:pt x="721" y="468"/>
                  </a:lnTo>
                  <a:lnTo>
                    <a:pt x="722" y="468"/>
                  </a:lnTo>
                  <a:lnTo>
                    <a:pt x="722" y="469"/>
                  </a:lnTo>
                  <a:lnTo>
                    <a:pt x="723" y="469"/>
                  </a:lnTo>
                  <a:lnTo>
                    <a:pt x="724" y="469"/>
                  </a:lnTo>
                  <a:lnTo>
                    <a:pt x="724" y="468"/>
                  </a:lnTo>
                  <a:lnTo>
                    <a:pt x="725" y="468"/>
                  </a:lnTo>
                  <a:lnTo>
                    <a:pt x="725" y="467"/>
                  </a:lnTo>
                  <a:lnTo>
                    <a:pt x="726" y="467"/>
                  </a:lnTo>
                  <a:lnTo>
                    <a:pt x="726" y="468"/>
                  </a:lnTo>
                  <a:lnTo>
                    <a:pt x="727" y="468"/>
                  </a:lnTo>
                  <a:lnTo>
                    <a:pt x="727" y="469"/>
                  </a:lnTo>
                  <a:lnTo>
                    <a:pt x="727" y="470"/>
                  </a:lnTo>
                  <a:lnTo>
                    <a:pt x="727" y="471"/>
                  </a:lnTo>
                  <a:lnTo>
                    <a:pt x="728" y="472"/>
                  </a:lnTo>
                  <a:lnTo>
                    <a:pt x="728" y="473"/>
                  </a:lnTo>
                  <a:lnTo>
                    <a:pt x="729" y="473"/>
                  </a:lnTo>
                  <a:lnTo>
                    <a:pt x="730" y="473"/>
                  </a:lnTo>
                  <a:lnTo>
                    <a:pt x="730" y="472"/>
                  </a:lnTo>
                  <a:lnTo>
                    <a:pt x="731" y="472"/>
                  </a:lnTo>
                  <a:lnTo>
                    <a:pt x="732" y="472"/>
                  </a:lnTo>
                  <a:lnTo>
                    <a:pt x="732" y="471"/>
                  </a:lnTo>
                  <a:lnTo>
                    <a:pt x="732" y="470"/>
                  </a:lnTo>
                  <a:lnTo>
                    <a:pt x="733" y="470"/>
                  </a:lnTo>
                  <a:lnTo>
                    <a:pt x="733" y="471"/>
                  </a:lnTo>
                  <a:lnTo>
                    <a:pt x="734" y="471"/>
                  </a:lnTo>
                  <a:lnTo>
                    <a:pt x="734" y="472"/>
                  </a:lnTo>
                  <a:lnTo>
                    <a:pt x="734" y="473"/>
                  </a:lnTo>
                  <a:lnTo>
                    <a:pt x="734" y="474"/>
                  </a:lnTo>
                  <a:lnTo>
                    <a:pt x="734" y="475"/>
                  </a:lnTo>
                  <a:lnTo>
                    <a:pt x="734" y="476"/>
                  </a:lnTo>
                  <a:lnTo>
                    <a:pt x="735" y="477"/>
                  </a:lnTo>
                  <a:lnTo>
                    <a:pt x="735" y="478"/>
                  </a:lnTo>
                  <a:lnTo>
                    <a:pt x="735" y="479"/>
                  </a:lnTo>
                  <a:lnTo>
                    <a:pt x="735" y="480"/>
                  </a:lnTo>
                  <a:lnTo>
                    <a:pt x="735" y="481"/>
                  </a:lnTo>
                  <a:lnTo>
                    <a:pt x="735" y="482"/>
                  </a:lnTo>
                  <a:lnTo>
                    <a:pt x="736" y="482"/>
                  </a:lnTo>
                  <a:lnTo>
                    <a:pt x="736" y="483"/>
                  </a:lnTo>
                  <a:lnTo>
                    <a:pt x="736" y="484"/>
                  </a:lnTo>
                  <a:lnTo>
                    <a:pt x="737" y="484"/>
                  </a:lnTo>
                  <a:lnTo>
                    <a:pt x="737" y="483"/>
                  </a:lnTo>
                  <a:lnTo>
                    <a:pt x="737" y="482"/>
                  </a:lnTo>
                  <a:lnTo>
                    <a:pt x="738" y="481"/>
                  </a:lnTo>
                  <a:lnTo>
                    <a:pt x="738" y="480"/>
                  </a:lnTo>
                  <a:lnTo>
                    <a:pt x="738" y="479"/>
                  </a:lnTo>
                  <a:lnTo>
                    <a:pt x="739" y="478"/>
                  </a:lnTo>
                  <a:lnTo>
                    <a:pt x="739" y="477"/>
                  </a:lnTo>
                  <a:lnTo>
                    <a:pt x="739" y="476"/>
                  </a:lnTo>
                  <a:lnTo>
                    <a:pt x="740" y="476"/>
                  </a:lnTo>
                  <a:lnTo>
                    <a:pt x="740" y="477"/>
                  </a:lnTo>
                  <a:lnTo>
                    <a:pt x="741" y="477"/>
                  </a:lnTo>
                  <a:lnTo>
                    <a:pt x="741" y="478"/>
                  </a:lnTo>
                  <a:lnTo>
                    <a:pt x="742" y="478"/>
                  </a:lnTo>
                  <a:lnTo>
                    <a:pt x="742" y="477"/>
                  </a:lnTo>
                  <a:lnTo>
                    <a:pt x="742" y="476"/>
                  </a:lnTo>
                  <a:lnTo>
                    <a:pt x="743" y="476"/>
                  </a:lnTo>
                  <a:lnTo>
                    <a:pt x="743" y="475"/>
                  </a:lnTo>
                  <a:lnTo>
                    <a:pt x="743" y="474"/>
                  </a:lnTo>
                  <a:lnTo>
                    <a:pt x="744" y="474"/>
                  </a:lnTo>
                  <a:lnTo>
                    <a:pt x="744" y="473"/>
                  </a:lnTo>
                  <a:lnTo>
                    <a:pt x="745" y="473"/>
                  </a:lnTo>
                  <a:lnTo>
                    <a:pt x="745" y="472"/>
                  </a:lnTo>
                  <a:lnTo>
                    <a:pt x="745" y="471"/>
                  </a:lnTo>
                  <a:lnTo>
                    <a:pt x="745" y="470"/>
                  </a:lnTo>
                  <a:lnTo>
                    <a:pt x="746" y="469"/>
                  </a:lnTo>
                  <a:lnTo>
                    <a:pt x="746" y="468"/>
                  </a:lnTo>
                  <a:lnTo>
                    <a:pt x="746" y="467"/>
                  </a:lnTo>
                  <a:lnTo>
                    <a:pt x="746" y="466"/>
                  </a:lnTo>
                  <a:lnTo>
                    <a:pt x="746" y="465"/>
                  </a:lnTo>
                  <a:lnTo>
                    <a:pt x="746" y="464"/>
                  </a:lnTo>
                  <a:lnTo>
                    <a:pt x="746" y="463"/>
                  </a:lnTo>
                  <a:lnTo>
                    <a:pt x="747" y="463"/>
                  </a:lnTo>
                  <a:lnTo>
                    <a:pt x="747" y="462"/>
                  </a:lnTo>
                  <a:lnTo>
                    <a:pt x="747" y="461"/>
                  </a:lnTo>
                  <a:lnTo>
                    <a:pt x="747" y="460"/>
                  </a:lnTo>
                  <a:lnTo>
                    <a:pt x="748" y="460"/>
                  </a:lnTo>
                  <a:lnTo>
                    <a:pt x="748" y="461"/>
                  </a:lnTo>
                  <a:lnTo>
                    <a:pt x="749" y="461"/>
                  </a:lnTo>
                  <a:lnTo>
                    <a:pt x="749" y="462"/>
                  </a:lnTo>
                  <a:lnTo>
                    <a:pt x="749" y="463"/>
                  </a:lnTo>
                  <a:lnTo>
                    <a:pt x="750" y="463"/>
                  </a:lnTo>
                  <a:lnTo>
                    <a:pt x="750" y="464"/>
                  </a:lnTo>
                  <a:lnTo>
                    <a:pt x="750" y="465"/>
                  </a:lnTo>
                  <a:lnTo>
                    <a:pt x="750" y="466"/>
                  </a:lnTo>
                  <a:lnTo>
                    <a:pt x="751" y="467"/>
                  </a:lnTo>
                  <a:lnTo>
                    <a:pt x="751" y="468"/>
                  </a:lnTo>
                  <a:lnTo>
                    <a:pt x="751" y="469"/>
                  </a:lnTo>
                  <a:lnTo>
                    <a:pt x="751" y="470"/>
                  </a:lnTo>
                  <a:lnTo>
                    <a:pt x="751" y="471"/>
                  </a:lnTo>
                  <a:lnTo>
                    <a:pt x="752" y="471"/>
                  </a:lnTo>
                  <a:lnTo>
                    <a:pt x="752" y="470"/>
                  </a:lnTo>
                  <a:lnTo>
                    <a:pt x="753" y="469"/>
                  </a:lnTo>
                  <a:lnTo>
                    <a:pt x="753" y="468"/>
                  </a:lnTo>
                  <a:lnTo>
                    <a:pt x="753" y="467"/>
                  </a:lnTo>
                  <a:lnTo>
                    <a:pt x="753" y="466"/>
                  </a:lnTo>
                  <a:lnTo>
                    <a:pt x="754" y="465"/>
                  </a:lnTo>
                  <a:lnTo>
                    <a:pt x="754" y="464"/>
                  </a:lnTo>
                  <a:lnTo>
                    <a:pt x="755" y="464"/>
                  </a:lnTo>
                  <a:lnTo>
                    <a:pt x="755" y="465"/>
                  </a:lnTo>
                  <a:lnTo>
                    <a:pt x="755" y="466"/>
                  </a:lnTo>
                  <a:lnTo>
                    <a:pt x="756" y="466"/>
                  </a:lnTo>
                  <a:lnTo>
                    <a:pt x="756" y="467"/>
                  </a:lnTo>
                  <a:lnTo>
                    <a:pt x="756" y="468"/>
                  </a:lnTo>
                  <a:lnTo>
                    <a:pt x="757" y="468"/>
                  </a:lnTo>
                  <a:lnTo>
                    <a:pt x="757" y="469"/>
                  </a:lnTo>
                  <a:lnTo>
                    <a:pt x="757" y="470"/>
                  </a:lnTo>
                  <a:lnTo>
                    <a:pt x="758" y="470"/>
                  </a:lnTo>
                  <a:lnTo>
                    <a:pt x="758" y="471"/>
                  </a:lnTo>
                  <a:lnTo>
                    <a:pt x="758" y="472"/>
                  </a:lnTo>
                  <a:lnTo>
                    <a:pt x="758" y="473"/>
                  </a:lnTo>
                  <a:lnTo>
                    <a:pt x="758" y="474"/>
                  </a:lnTo>
                  <a:lnTo>
                    <a:pt x="759" y="474"/>
                  </a:lnTo>
                  <a:lnTo>
                    <a:pt x="759" y="475"/>
                  </a:lnTo>
                  <a:lnTo>
                    <a:pt x="759" y="476"/>
                  </a:lnTo>
                  <a:lnTo>
                    <a:pt x="759" y="477"/>
                  </a:lnTo>
                  <a:lnTo>
                    <a:pt x="759" y="478"/>
                  </a:lnTo>
                  <a:lnTo>
                    <a:pt x="760" y="479"/>
                  </a:lnTo>
                  <a:lnTo>
                    <a:pt x="760" y="480"/>
                  </a:lnTo>
                  <a:lnTo>
                    <a:pt x="760" y="481"/>
                  </a:lnTo>
                  <a:lnTo>
                    <a:pt x="761" y="481"/>
                  </a:lnTo>
                  <a:lnTo>
                    <a:pt x="761" y="480"/>
                  </a:lnTo>
                  <a:lnTo>
                    <a:pt x="762" y="480"/>
                  </a:lnTo>
                  <a:lnTo>
                    <a:pt x="762" y="479"/>
                  </a:lnTo>
                  <a:lnTo>
                    <a:pt x="763" y="479"/>
                  </a:lnTo>
                  <a:lnTo>
                    <a:pt x="764" y="479"/>
                  </a:lnTo>
                  <a:lnTo>
                    <a:pt x="765" y="479"/>
                  </a:lnTo>
                  <a:lnTo>
                    <a:pt x="765" y="478"/>
                  </a:lnTo>
                  <a:lnTo>
                    <a:pt x="765" y="477"/>
                  </a:lnTo>
                  <a:lnTo>
                    <a:pt x="765" y="476"/>
                  </a:lnTo>
                  <a:lnTo>
                    <a:pt x="766" y="476"/>
                  </a:lnTo>
                  <a:lnTo>
                    <a:pt x="766" y="475"/>
                  </a:lnTo>
                  <a:lnTo>
                    <a:pt x="766" y="474"/>
                  </a:lnTo>
                  <a:lnTo>
                    <a:pt x="767" y="474"/>
                  </a:lnTo>
                  <a:lnTo>
                    <a:pt x="767" y="475"/>
                  </a:lnTo>
                  <a:lnTo>
                    <a:pt x="767" y="476"/>
                  </a:lnTo>
                  <a:lnTo>
                    <a:pt x="768" y="477"/>
                  </a:lnTo>
                  <a:lnTo>
                    <a:pt x="768" y="478"/>
                  </a:lnTo>
                  <a:lnTo>
                    <a:pt x="768" y="479"/>
                  </a:lnTo>
                  <a:lnTo>
                    <a:pt x="769" y="479"/>
                  </a:lnTo>
                  <a:lnTo>
                    <a:pt x="769" y="478"/>
                  </a:lnTo>
                  <a:lnTo>
                    <a:pt x="770" y="478"/>
                  </a:lnTo>
                  <a:lnTo>
                    <a:pt x="770" y="477"/>
                  </a:lnTo>
                  <a:lnTo>
                    <a:pt x="770" y="476"/>
                  </a:lnTo>
                  <a:lnTo>
                    <a:pt x="771" y="476"/>
                  </a:lnTo>
                  <a:lnTo>
                    <a:pt x="771" y="475"/>
                  </a:lnTo>
                  <a:lnTo>
                    <a:pt x="772" y="475"/>
                  </a:lnTo>
                  <a:lnTo>
                    <a:pt x="772" y="476"/>
                  </a:lnTo>
                  <a:lnTo>
                    <a:pt x="773" y="477"/>
                  </a:lnTo>
                  <a:lnTo>
                    <a:pt x="773" y="478"/>
                  </a:lnTo>
                  <a:lnTo>
                    <a:pt x="773" y="479"/>
                  </a:lnTo>
                  <a:lnTo>
                    <a:pt x="773" y="480"/>
                  </a:lnTo>
                  <a:lnTo>
                    <a:pt x="774" y="480"/>
                  </a:lnTo>
                  <a:lnTo>
                    <a:pt x="774" y="481"/>
                  </a:lnTo>
                  <a:lnTo>
                    <a:pt x="775" y="481"/>
                  </a:lnTo>
                  <a:lnTo>
                    <a:pt x="775" y="480"/>
                  </a:lnTo>
                  <a:lnTo>
                    <a:pt x="775" y="479"/>
                  </a:lnTo>
                  <a:lnTo>
                    <a:pt x="776" y="479"/>
                  </a:lnTo>
                  <a:lnTo>
                    <a:pt x="776" y="478"/>
                  </a:lnTo>
                  <a:lnTo>
                    <a:pt x="776" y="477"/>
                  </a:lnTo>
                  <a:lnTo>
                    <a:pt x="777" y="476"/>
                  </a:lnTo>
                  <a:lnTo>
                    <a:pt x="778" y="476"/>
                  </a:lnTo>
                  <a:lnTo>
                    <a:pt x="779" y="476"/>
                  </a:lnTo>
                  <a:lnTo>
                    <a:pt x="779" y="475"/>
                  </a:lnTo>
                  <a:lnTo>
                    <a:pt x="780" y="475"/>
                  </a:lnTo>
                  <a:lnTo>
                    <a:pt x="780" y="474"/>
                  </a:lnTo>
                  <a:lnTo>
                    <a:pt x="780" y="473"/>
                  </a:lnTo>
                  <a:lnTo>
                    <a:pt x="781" y="473"/>
                  </a:lnTo>
                  <a:lnTo>
                    <a:pt x="781" y="472"/>
                  </a:lnTo>
                  <a:lnTo>
                    <a:pt x="781" y="471"/>
                  </a:lnTo>
                  <a:lnTo>
                    <a:pt x="782" y="471"/>
                  </a:lnTo>
                  <a:lnTo>
                    <a:pt x="782" y="470"/>
                  </a:lnTo>
                  <a:lnTo>
                    <a:pt x="782" y="469"/>
                  </a:lnTo>
                  <a:lnTo>
                    <a:pt x="783" y="469"/>
                  </a:lnTo>
                  <a:lnTo>
                    <a:pt x="783" y="468"/>
                  </a:lnTo>
                  <a:lnTo>
                    <a:pt x="783" y="467"/>
                  </a:lnTo>
                  <a:lnTo>
                    <a:pt x="784" y="467"/>
                  </a:lnTo>
                  <a:lnTo>
                    <a:pt x="784" y="466"/>
                  </a:lnTo>
                  <a:lnTo>
                    <a:pt x="785" y="466"/>
                  </a:lnTo>
                  <a:lnTo>
                    <a:pt x="785" y="467"/>
                  </a:lnTo>
                  <a:lnTo>
                    <a:pt x="785" y="468"/>
                  </a:lnTo>
                  <a:lnTo>
                    <a:pt x="786" y="468"/>
                  </a:lnTo>
                  <a:lnTo>
                    <a:pt x="786" y="469"/>
                  </a:lnTo>
                  <a:lnTo>
                    <a:pt x="786" y="470"/>
                  </a:lnTo>
                  <a:lnTo>
                    <a:pt x="787" y="470"/>
                  </a:lnTo>
                  <a:lnTo>
                    <a:pt x="787" y="469"/>
                  </a:lnTo>
                  <a:lnTo>
                    <a:pt x="788" y="469"/>
                  </a:lnTo>
                  <a:lnTo>
                    <a:pt x="788" y="468"/>
                  </a:lnTo>
                  <a:lnTo>
                    <a:pt x="789" y="468"/>
                  </a:lnTo>
                  <a:lnTo>
                    <a:pt x="789" y="469"/>
                  </a:lnTo>
                  <a:lnTo>
                    <a:pt x="789" y="470"/>
                  </a:lnTo>
                  <a:lnTo>
                    <a:pt x="790" y="470"/>
                  </a:lnTo>
                  <a:lnTo>
                    <a:pt x="790" y="471"/>
                  </a:lnTo>
                  <a:lnTo>
                    <a:pt x="790" y="472"/>
                  </a:lnTo>
                  <a:lnTo>
                    <a:pt x="790" y="473"/>
                  </a:lnTo>
                  <a:lnTo>
                    <a:pt x="790" y="474"/>
                  </a:lnTo>
                  <a:lnTo>
                    <a:pt x="790" y="475"/>
                  </a:lnTo>
                  <a:lnTo>
                    <a:pt x="790" y="476"/>
                  </a:lnTo>
                  <a:lnTo>
                    <a:pt x="790" y="477"/>
                  </a:lnTo>
                  <a:lnTo>
                    <a:pt x="790" y="478"/>
                  </a:lnTo>
                  <a:lnTo>
                    <a:pt x="790" y="479"/>
                  </a:lnTo>
                  <a:lnTo>
                    <a:pt x="791" y="479"/>
                  </a:lnTo>
                  <a:lnTo>
                    <a:pt x="791" y="480"/>
                  </a:lnTo>
                  <a:lnTo>
                    <a:pt x="791" y="481"/>
                  </a:lnTo>
                  <a:lnTo>
                    <a:pt x="791" y="482"/>
                  </a:lnTo>
                  <a:lnTo>
                    <a:pt x="791" y="483"/>
                  </a:lnTo>
                  <a:lnTo>
                    <a:pt x="791" y="484"/>
                  </a:lnTo>
                  <a:lnTo>
                    <a:pt x="791" y="485"/>
                  </a:lnTo>
                  <a:lnTo>
                    <a:pt x="792" y="486"/>
                  </a:lnTo>
                  <a:lnTo>
                    <a:pt x="792" y="485"/>
                  </a:lnTo>
                  <a:lnTo>
                    <a:pt x="793" y="485"/>
                  </a:lnTo>
                  <a:lnTo>
                    <a:pt x="793" y="484"/>
                  </a:lnTo>
                  <a:lnTo>
                    <a:pt x="793" y="483"/>
                  </a:lnTo>
                  <a:lnTo>
                    <a:pt x="793" y="482"/>
                  </a:lnTo>
                  <a:lnTo>
                    <a:pt x="793" y="481"/>
                  </a:lnTo>
                  <a:lnTo>
                    <a:pt x="793" y="480"/>
                  </a:lnTo>
                  <a:lnTo>
                    <a:pt x="794" y="480"/>
                  </a:lnTo>
                  <a:lnTo>
                    <a:pt x="794" y="479"/>
                  </a:lnTo>
                  <a:lnTo>
                    <a:pt x="794" y="478"/>
                  </a:lnTo>
                  <a:lnTo>
                    <a:pt x="794" y="477"/>
                  </a:lnTo>
                  <a:lnTo>
                    <a:pt x="795" y="477"/>
                  </a:lnTo>
                  <a:lnTo>
                    <a:pt x="796" y="477"/>
                  </a:lnTo>
                  <a:lnTo>
                    <a:pt x="797" y="477"/>
                  </a:lnTo>
                  <a:lnTo>
                    <a:pt x="798" y="477"/>
                  </a:lnTo>
                  <a:lnTo>
                    <a:pt x="798" y="478"/>
                  </a:lnTo>
                  <a:lnTo>
                    <a:pt x="799" y="478"/>
                  </a:lnTo>
                  <a:lnTo>
                    <a:pt x="799" y="479"/>
                  </a:lnTo>
                  <a:lnTo>
                    <a:pt x="799" y="478"/>
                  </a:lnTo>
                  <a:lnTo>
                    <a:pt x="799" y="477"/>
                  </a:lnTo>
                  <a:lnTo>
                    <a:pt x="800" y="477"/>
                  </a:lnTo>
                  <a:lnTo>
                    <a:pt x="800" y="476"/>
                  </a:lnTo>
                  <a:lnTo>
                    <a:pt x="800" y="475"/>
                  </a:lnTo>
                  <a:lnTo>
                    <a:pt x="800" y="474"/>
                  </a:lnTo>
                  <a:lnTo>
                    <a:pt x="800" y="473"/>
                  </a:lnTo>
                  <a:lnTo>
                    <a:pt x="801" y="472"/>
                  </a:lnTo>
                  <a:lnTo>
                    <a:pt x="801" y="471"/>
                  </a:lnTo>
                  <a:lnTo>
                    <a:pt x="802" y="471"/>
                  </a:lnTo>
                  <a:lnTo>
                    <a:pt x="802" y="472"/>
                  </a:lnTo>
                  <a:lnTo>
                    <a:pt x="803" y="472"/>
                  </a:lnTo>
                  <a:lnTo>
                    <a:pt x="803" y="473"/>
                  </a:lnTo>
                  <a:lnTo>
                    <a:pt x="803" y="474"/>
                  </a:lnTo>
                  <a:lnTo>
                    <a:pt x="804" y="474"/>
                  </a:lnTo>
                  <a:lnTo>
                    <a:pt x="804" y="475"/>
                  </a:lnTo>
                  <a:lnTo>
                    <a:pt x="804" y="476"/>
                  </a:lnTo>
                  <a:lnTo>
                    <a:pt x="805" y="476"/>
                  </a:lnTo>
                  <a:lnTo>
                    <a:pt x="805" y="477"/>
                  </a:lnTo>
                  <a:lnTo>
                    <a:pt x="806" y="477"/>
                  </a:lnTo>
                  <a:lnTo>
                    <a:pt x="806" y="476"/>
                  </a:lnTo>
                  <a:lnTo>
                    <a:pt x="807" y="476"/>
                  </a:lnTo>
                  <a:lnTo>
                    <a:pt x="808" y="476"/>
                  </a:lnTo>
                  <a:lnTo>
                    <a:pt x="809" y="476"/>
                  </a:lnTo>
                  <a:lnTo>
                    <a:pt x="809" y="475"/>
                  </a:lnTo>
                  <a:lnTo>
                    <a:pt x="810" y="475"/>
                  </a:lnTo>
                  <a:lnTo>
                    <a:pt x="810" y="474"/>
                  </a:lnTo>
                  <a:lnTo>
                    <a:pt x="811" y="474"/>
                  </a:lnTo>
                  <a:lnTo>
                    <a:pt x="812" y="474"/>
                  </a:lnTo>
                  <a:lnTo>
                    <a:pt x="812" y="475"/>
                  </a:lnTo>
                  <a:lnTo>
                    <a:pt x="813" y="476"/>
                  </a:lnTo>
                  <a:lnTo>
                    <a:pt x="813" y="477"/>
                  </a:lnTo>
                  <a:lnTo>
                    <a:pt x="814" y="478"/>
                  </a:lnTo>
                  <a:lnTo>
                    <a:pt x="814" y="479"/>
                  </a:lnTo>
                  <a:lnTo>
                    <a:pt x="815" y="479"/>
                  </a:lnTo>
                  <a:lnTo>
                    <a:pt x="815" y="480"/>
                  </a:lnTo>
                  <a:lnTo>
                    <a:pt x="816" y="480"/>
                  </a:lnTo>
                  <a:lnTo>
                    <a:pt x="816" y="481"/>
                  </a:lnTo>
                  <a:lnTo>
                    <a:pt x="817" y="481"/>
                  </a:lnTo>
                  <a:lnTo>
                    <a:pt x="818" y="481"/>
                  </a:lnTo>
                  <a:lnTo>
                    <a:pt x="818" y="480"/>
                  </a:lnTo>
                  <a:lnTo>
                    <a:pt x="819" y="480"/>
                  </a:lnTo>
                  <a:lnTo>
                    <a:pt x="819" y="479"/>
                  </a:lnTo>
                  <a:lnTo>
                    <a:pt x="819" y="478"/>
                  </a:lnTo>
                  <a:lnTo>
                    <a:pt x="819" y="477"/>
                  </a:lnTo>
                  <a:lnTo>
                    <a:pt x="819" y="476"/>
                  </a:lnTo>
                  <a:lnTo>
                    <a:pt x="820" y="476"/>
                  </a:lnTo>
                  <a:lnTo>
                    <a:pt x="820" y="475"/>
                  </a:lnTo>
                  <a:lnTo>
                    <a:pt x="820" y="474"/>
                  </a:lnTo>
                  <a:lnTo>
                    <a:pt x="820" y="473"/>
                  </a:lnTo>
                  <a:lnTo>
                    <a:pt x="820" y="472"/>
                  </a:lnTo>
                  <a:lnTo>
                    <a:pt x="820" y="471"/>
                  </a:lnTo>
                  <a:lnTo>
                    <a:pt x="821" y="470"/>
                  </a:lnTo>
                  <a:lnTo>
                    <a:pt x="821" y="469"/>
                  </a:lnTo>
                  <a:lnTo>
                    <a:pt x="821" y="468"/>
                  </a:lnTo>
                  <a:lnTo>
                    <a:pt x="821" y="467"/>
                  </a:lnTo>
                  <a:lnTo>
                    <a:pt x="821" y="466"/>
                  </a:lnTo>
                  <a:lnTo>
                    <a:pt x="821" y="465"/>
                  </a:lnTo>
                  <a:lnTo>
                    <a:pt x="822" y="465"/>
                  </a:lnTo>
                  <a:lnTo>
                    <a:pt x="822" y="464"/>
                  </a:lnTo>
                  <a:lnTo>
                    <a:pt x="822" y="463"/>
                  </a:lnTo>
                  <a:lnTo>
                    <a:pt x="823" y="463"/>
                  </a:lnTo>
                  <a:lnTo>
                    <a:pt x="823" y="464"/>
                  </a:lnTo>
                  <a:lnTo>
                    <a:pt x="823" y="465"/>
                  </a:lnTo>
                  <a:lnTo>
                    <a:pt x="824" y="465"/>
                  </a:lnTo>
                  <a:lnTo>
                    <a:pt x="824" y="466"/>
                  </a:lnTo>
                  <a:lnTo>
                    <a:pt x="824" y="467"/>
                  </a:lnTo>
                  <a:lnTo>
                    <a:pt x="824" y="468"/>
                  </a:lnTo>
                  <a:lnTo>
                    <a:pt x="825" y="468"/>
                  </a:lnTo>
                  <a:lnTo>
                    <a:pt x="825" y="469"/>
                  </a:lnTo>
                  <a:lnTo>
                    <a:pt x="825" y="470"/>
                  </a:lnTo>
                  <a:lnTo>
                    <a:pt x="825" y="471"/>
                  </a:lnTo>
                  <a:lnTo>
                    <a:pt x="826" y="471"/>
                  </a:lnTo>
                  <a:lnTo>
                    <a:pt x="827" y="471"/>
                  </a:lnTo>
                  <a:lnTo>
                    <a:pt x="827" y="470"/>
                  </a:lnTo>
                  <a:lnTo>
                    <a:pt x="827" y="469"/>
                  </a:lnTo>
                  <a:lnTo>
                    <a:pt x="827" y="468"/>
                  </a:lnTo>
                  <a:lnTo>
                    <a:pt x="828" y="468"/>
                  </a:lnTo>
                  <a:lnTo>
                    <a:pt x="828" y="467"/>
                  </a:lnTo>
                  <a:lnTo>
                    <a:pt x="828" y="466"/>
                  </a:lnTo>
                  <a:lnTo>
                    <a:pt x="829" y="466"/>
                  </a:lnTo>
                  <a:lnTo>
                    <a:pt x="829" y="467"/>
                  </a:lnTo>
                  <a:lnTo>
                    <a:pt x="829" y="468"/>
                  </a:lnTo>
                  <a:lnTo>
                    <a:pt x="830" y="469"/>
                  </a:lnTo>
                  <a:lnTo>
                    <a:pt x="830" y="470"/>
                  </a:lnTo>
                  <a:lnTo>
                    <a:pt x="830" y="471"/>
                  </a:lnTo>
                  <a:lnTo>
                    <a:pt x="830" y="472"/>
                  </a:lnTo>
                  <a:lnTo>
                    <a:pt x="831" y="472"/>
                  </a:lnTo>
                  <a:lnTo>
                    <a:pt x="831" y="473"/>
                  </a:lnTo>
                  <a:lnTo>
                    <a:pt x="832" y="473"/>
                  </a:lnTo>
                  <a:lnTo>
                    <a:pt x="832" y="472"/>
                  </a:lnTo>
                  <a:lnTo>
                    <a:pt x="832" y="471"/>
                  </a:lnTo>
                  <a:lnTo>
                    <a:pt x="833" y="471"/>
                  </a:lnTo>
                  <a:lnTo>
                    <a:pt x="834" y="471"/>
                  </a:lnTo>
                  <a:lnTo>
                    <a:pt x="834" y="472"/>
                  </a:lnTo>
                  <a:lnTo>
                    <a:pt x="834" y="473"/>
                  </a:lnTo>
                  <a:lnTo>
                    <a:pt x="835" y="473"/>
                  </a:lnTo>
                  <a:lnTo>
                    <a:pt x="835" y="474"/>
                  </a:lnTo>
                  <a:lnTo>
                    <a:pt x="836" y="475"/>
                  </a:lnTo>
                  <a:lnTo>
                    <a:pt x="836" y="476"/>
                  </a:lnTo>
                  <a:lnTo>
                    <a:pt x="837" y="476"/>
                  </a:lnTo>
                  <a:lnTo>
                    <a:pt x="838" y="476"/>
                  </a:lnTo>
                  <a:lnTo>
                    <a:pt x="839" y="477"/>
                  </a:lnTo>
                  <a:lnTo>
                    <a:pt x="839" y="478"/>
                  </a:lnTo>
                  <a:lnTo>
                    <a:pt x="839" y="479"/>
                  </a:lnTo>
                  <a:lnTo>
                    <a:pt x="840" y="480"/>
                  </a:lnTo>
                  <a:lnTo>
                    <a:pt x="840" y="481"/>
                  </a:lnTo>
                  <a:lnTo>
                    <a:pt x="840" y="482"/>
                  </a:lnTo>
                  <a:lnTo>
                    <a:pt x="840" y="483"/>
                  </a:lnTo>
                  <a:lnTo>
                    <a:pt x="841" y="483"/>
                  </a:lnTo>
                  <a:lnTo>
                    <a:pt x="842" y="483"/>
                  </a:lnTo>
                  <a:lnTo>
                    <a:pt x="842" y="482"/>
                  </a:lnTo>
                  <a:lnTo>
                    <a:pt x="842" y="481"/>
                  </a:lnTo>
                  <a:lnTo>
                    <a:pt x="842" y="480"/>
                  </a:lnTo>
                  <a:lnTo>
                    <a:pt x="842" y="479"/>
                  </a:lnTo>
                  <a:lnTo>
                    <a:pt x="843" y="479"/>
                  </a:lnTo>
                  <a:lnTo>
                    <a:pt x="843" y="478"/>
                  </a:lnTo>
                  <a:lnTo>
                    <a:pt x="843" y="477"/>
                  </a:lnTo>
                  <a:lnTo>
                    <a:pt x="843" y="476"/>
                  </a:lnTo>
                  <a:lnTo>
                    <a:pt x="843" y="475"/>
                  </a:lnTo>
                  <a:lnTo>
                    <a:pt x="843" y="474"/>
                  </a:lnTo>
                  <a:lnTo>
                    <a:pt x="843" y="473"/>
                  </a:lnTo>
                  <a:lnTo>
                    <a:pt x="843" y="472"/>
                  </a:lnTo>
                  <a:lnTo>
                    <a:pt x="844" y="472"/>
                  </a:lnTo>
                  <a:lnTo>
                    <a:pt x="844" y="471"/>
                  </a:lnTo>
                  <a:lnTo>
                    <a:pt x="844" y="470"/>
                  </a:lnTo>
                  <a:lnTo>
                    <a:pt x="844" y="469"/>
                  </a:lnTo>
                  <a:lnTo>
                    <a:pt x="844" y="468"/>
                  </a:lnTo>
                  <a:lnTo>
                    <a:pt x="844" y="467"/>
                  </a:lnTo>
                  <a:lnTo>
                    <a:pt x="844" y="466"/>
                  </a:lnTo>
                  <a:lnTo>
                    <a:pt x="844" y="465"/>
                  </a:lnTo>
                  <a:lnTo>
                    <a:pt x="845" y="465"/>
                  </a:lnTo>
                  <a:lnTo>
                    <a:pt x="845" y="464"/>
                  </a:lnTo>
                  <a:lnTo>
                    <a:pt x="845" y="463"/>
                  </a:lnTo>
                  <a:lnTo>
                    <a:pt x="846" y="463"/>
                  </a:lnTo>
                  <a:lnTo>
                    <a:pt x="846" y="464"/>
                  </a:lnTo>
                  <a:lnTo>
                    <a:pt x="846" y="465"/>
                  </a:lnTo>
                  <a:lnTo>
                    <a:pt x="846" y="466"/>
                  </a:lnTo>
                  <a:lnTo>
                    <a:pt x="847" y="467"/>
                  </a:lnTo>
                  <a:lnTo>
                    <a:pt x="847" y="468"/>
                  </a:lnTo>
                  <a:lnTo>
                    <a:pt x="847" y="469"/>
                  </a:lnTo>
                  <a:lnTo>
                    <a:pt x="847" y="470"/>
                  </a:lnTo>
                  <a:lnTo>
                    <a:pt x="847" y="471"/>
                  </a:lnTo>
                  <a:lnTo>
                    <a:pt x="848" y="472"/>
                  </a:lnTo>
                  <a:lnTo>
                    <a:pt x="848" y="473"/>
                  </a:lnTo>
                  <a:lnTo>
                    <a:pt x="848" y="474"/>
                  </a:lnTo>
                  <a:lnTo>
                    <a:pt x="848" y="475"/>
                  </a:lnTo>
                  <a:lnTo>
                    <a:pt x="849" y="476"/>
                  </a:lnTo>
                  <a:lnTo>
                    <a:pt x="849" y="477"/>
                  </a:lnTo>
                  <a:lnTo>
                    <a:pt x="849" y="476"/>
                  </a:lnTo>
                  <a:lnTo>
                    <a:pt x="850" y="476"/>
                  </a:lnTo>
                  <a:lnTo>
                    <a:pt x="850" y="475"/>
                  </a:lnTo>
                  <a:lnTo>
                    <a:pt x="850" y="474"/>
                  </a:lnTo>
                  <a:lnTo>
                    <a:pt x="850" y="473"/>
                  </a:lnTo>
                  <a:lnTo>
                    <a:pt x="851" y="473"/>
                  </a:lnTo>
                  <a:lnTo>
                    <a:pt x="851" y="472"/>
                  </a:lnTo>
                  <a:lnTo>
                    <a:pt x="851" y="471"/>
                  </a:lnTo>
                  <a:lnTo>
                    <a:pt x="852" y="471"/>
                  </a:lnTo>
                  <a:lnTo>
                    <a:pt x="852" y="472"/>
                  </a:lnTo>
                  <a:lnTo>
                    <a:pt x="852" y="473"/>
                  </a:lnTo>
                  <a:lnTo>
                    <a:pt x="853" y="474"/>
                  </a:lnTo>
                </a:path>
              </a:pathLst>
            </a:custGeom>
            <a:noFill/>
            <a:ln w="19050">
              <a:solidFill>
                <a:srgbClr val="FF0000"/>
              </a:solidFill>
              <a:round/>
              <a:headEnd/>
              <a:tailEnd/>
            </a:ln>
          </p:spPr>
          <p:txBody>
            <a:bodyPr/>
            <a:lstStyle/>
            <a:p>
              <a:endParaRPr lang="it-IT"/>
            </a:p>
          </p:txBody>
        </p:sp>
        <p:sp>
          <p:nvSpPr>
            <p:cNvPr id="7" name="Line 32"/>
            <p:cNvSpPr>
              <a:spLocks noChangeShapeType="1"/>
            </p:cNvSpPr>
            <p:nvPr/>
          </p:nvSpPr>
          <p:spPr bwMode="auto">
            <a:xfrm flipV="1">
              <a:off x="4726" y="3566"/>
              <a:ext cx="1" cy="10"/>
            </a:xfrm>
            <a:prstGeom prst="line">
              <a:avLst/>
            </a:prstGeom>
            <a:noFill/>
            <a:ln w="7938">
              <a:solidFill>
                <a:srgbClr val="000000"/>
              </a:solidFill>
              <a:round/>
              <a:headEnd/>
              <a:tailEnd/>
            </a:ln>
          </p:spPr>
          <p:txBody>
            <a:bodyPr/>
            <a:lstStyle/>
            <a:p>
              <a:endParaRPr lang="it-IT"/>
            </a:p>
          </p:txBody>
        </p:sp>
        <p:sp>
          <p:nvSpPr>
            <p:cNvPr id="8" name="Line 33"/>
            <p:cNvSpPr>
              <a:spLocks noChangeShapeType="1"/>
            </p:cNvSpPr>
            <p:nvPr/>
          </p:nvSpPr>
          <p:spPr bwMode="auto">
            <a:xfrm flipV="1">
              <a:off x="4675" y="3566"/>
              <a:ext cx="1" cy="10"/>
            </a:xfrm>
            <a:prstGeom prst="line">
              <a:avLst/>
            </a:prstGeom>
            <a:noFill/>
            <a:ln w="7938">
              <a:solidFill>
                <a:srgbClr val="000000"/>
              </a:solidFill>
              <a:round/>
              <a:headEnd/>
              <a:tailEnd/>
            </a:ln>
          </p:spPr>
          <p:txBody>
            <a:bodyPr/>
            <a:lstStyle/>
            <a:p>
              <a:endParaRPr lang="it-IT"/>
            </a:p>
          </p:txBody>
        </p:sp>
        <p:sp>
          <p:nvSpPr>
            <p:cNvPr id="9" name="Line 34"/>
            <p:cNvSpPr>
              <a:spLocks noChangeShapeType="1"/>
            </p:cNvSpPr>
            <p:nvPr/>
          </p:nvSpPr>
          <p:spPr bwMode="auto">
            <a:xfrm flipV="1">
              <a:off x="4618" y="3566"/>
              <a:ext cx="1" cy="10"/>
            </a:xfrm>
            <a:prstGeom prst="line">
              <a:avLst/>
            </a:prstGeom>
            <a:noFill/>
            <a:ln w="7938">
              <a:solidFill>
                <a:srgbClr val="000000"/>
              </a:solidFill>
              <a:round/>
              <a:headEnd/>
              <a:tailEnd/>
            </a:ln>
          </p:spPr>
          <p:txBody>
            <a:bodyPr/>
            <a:lstStyle/>
            <a:p>
              <a:endParaRPr lang="it-IT"/>
            </a:p>
          </p:txBody>
        </p:sp>
        <p:sp>
          <p:nvSpPr>
            <p:cNvPr id="10" name="Line 35"/>
            <p:cNvSpPr>
              <a:spLocks noChangeShapeType="1"/>
            </p:cNvSpPr>
            <p:nvPr/>
          </p:nvSpPr>
          <p:spPr bwMode="auto">
            <a:xfrm flipV="1">
              <a:off x="4561" y="3566"/>
              <a:ext cx="1" cy="10"/>
            </a:xfrm>
            <a:prstGeom prst="line">
              <a:avLst/>
            </a:prstGeom>
            <a:noFill/>
            <a:ln w="7938">
              <a:solidFill>
                <a:srgbClr val="000000"/>
              </a:solidFill>
              <a:round/>
              <a:headEnd/>
              <a:tailEnd/>
            </a:ln>
          </p:spPr>
          <p:txBody>
            <a:bodyPr/>
            <a:lstStyle/>
            <a:p>
              <a:endParaRPr lang="it-IT"/>
            </a:p>
          </p:txBody>
        </p:sp>
        <p:sp>
          <p:nvSpPr>
            <p:cNvPr id="11" name="Line 36"/>
            <p:cNvSpPr>
              <a:spLocks noChangeShapeType="1"/>
            </p:cNvSpPr>
            <p:nvPr/>
          </p:nvSpPr>
          <p:spPr bwMode="auto">
            <a:xfrm flipV="1">
              <a:off x="4510" y="3566"/>
              <a:ext cx="1" cy="28"/>
            </a:xfrm>
            <a:prstGeom prst="line">
              <a:avLst/>
            </a:prstGeom>
            <a:noFill/>
            <a:ln w="7938">
              <a:solidFill>
                <a:srgbClr val="000000"/>
              </a:solidFill>
              <a:round/>
              <a:headEnd/>
              <a:tailEnd/>
            </a:ln>
          </p:spPr>
          <p:txBody>
            <a:bodyPr/>
            <a:lstStyle/>
            <a:p>
              <a:endParaRPr lang="it-IT"/>
            </a:p>
          </p:txBody>
        </p:sp>
      </p:grpSp>
      <p:grpSp>
        <p:nvGrpSpPr>
          <p:cNvPr id="12" name="Group 30"/>
          <p:cNvGrpSpPr>
            <a:grpSpLocks/>
          </p:cNvGrpSpPr>
          <p:nvPr/>
        </p:nvGrpSpPr>
        <p:grpSpPr bwMode="auto">
          <a:xfrm>
            <a:off x="8316913" y="5734050"/>
            <a:ext cx="647700" cy="903288"/>
            <a:chOff x="2501" y="2750"/>
            <a:chExt cx="833" cy="1114"/>
          </a:xfrm>
        </p:grpSpPr>
        <p:sp>
          <p:nvSpPr>
            <p:cNvPr id="13"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14" name="Object 32"/>
            <p:cNvGraphicFramePr>
              <a:graphicFrameLocks/>
            </p:cNvGraphicFramePr>
            <p:nvPr/>
          </p:nvGraphicFramePr>
          <p:xfrm>
            <a:off x="2561" y="2769"/>
            <a:ext cx="728" cy="1023"/>
          </p:xfrm>
          <a:graphic>
            <a:graphicData uri="http://schemas.openxmlformats.org/presentationml/2006/ole">
              <p:oleObj spid="_x0000_s139266" name="Paint Shop Pro Image" r:id="rId4" imgW="1761840" imgH="2228760" progId="">
                <p:embed/>
              </p:oleObj>
            </a:graphicData>
          </a:graphic>
        </p:graphicFrame>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2700000" scaled="0"/>
        </a:gra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4213" y="333375"/>
            <a:ext cx="7864475" cy="396875"/>
          </a:xfrm>
          <a:prstGeom prst="rect">
            <a:avLst/>
          </a:prstGeom>
          <a:noFill/>
          <a:ln w="9525">
            <a:noFill/>
            <a:miter lim="800000"/>
            <a:headEnd/>
            <a:tailEnd/>
          </a:ln>
        </p:spPr>
        <p:txBody>
          <a:bodyPr wrap="none">
            <a:spAutoFit/>
          </a:bodyPr>
          <a:lstStyle/>
          <a:p>
            <a:pPr eaLnBrk="0" hangingPunct="0"/>
            <a:r>
              <a:rPr lang="it-IT" sz="2000" b="1">
                <a:solidFill>
                  <a:srgbClr val="FFFF00"/>
                </a:solidFill>
                <a:latin typeface="Comic Sans MS" pitchFamily="66" charset="0"/>
              </a:rPr>
              <a:t>Spettro</a:t>
            </a:r>
            <a:r>
              <a:rPr lang="it-IT" sz="2000" b="1" baseline="30000">
                <a:solidFill>
                  <a:srgbClr val="FFFF00"/>
                </a:solidFill>
                <a:latin typeface="Comic Sans MS" pitchFamily="66" charset="0"/>
              </a:rPr>
              <a:t> 13</a:t>
            </a:r>
            <a:r>
              <a:rPr lang="it-IT" sz="2000" b="1">
                <a:solidFill>
                  <a:srgbClr val="FFFF00"/>
                </a:solidFill>
                <a:latin typeface="Comic Sans MS" pitchFamily="66" charset="0"/>
              </a:rPr>
              <a:t>C Cross Polarization Magic Angle Spinning (CP-MAS)</a:t>
            </a:r>
          </a:p>
        </p:txBody>
      </p:sp>
      <p:sp>
        <p:nvSpPr>
          <p:cNvPr id="34819" name="Text Box 5"/>
          <p:cNvSpPr txBox="1">
            <a:spLocks noChangeArrowheads="1"/>
          </p:cNvSpPr>
          <p:nvPr/>
        </p:nvSpPr>
        <p:spPr bwMode="auto">
          <a:xfrm>
            <a:off x="900113" y="1371600"/>
            <a:ext cx="2462212" cy="396875"/>
          </a:xfrm>
          <a:prstGeom prst="rect">
            <a:avLst/>
          </a:prstGeom>
          <a:noFill/>
          <a:ln w="9525">
            <a:noFill/>
            <a:miter lim="800000"/>
            <a:headEnd/>
            <a:tailEnd/>
          </a:ln>
        </p:spPr>
        <p:txBody>
          <a:bodyPr wrap="none">
            <a:spAutoFit/>
          </a:bodyPr>
          <a:lstStyle/>
          <a:p>
            <a:pPr eaLnBrk="0" hangingPunct="0"/>
            <a:r>
              <a:rPr lang="it-IT" sz="2000" b="1">
                <a:solidFill>
                  <a:schemeClr val="bg1"/>
                </a:solidFill>
                <a:latin typeface="Comic Sans MS" pitchFamily="66" charset="0"/>
              </a:rPr>
              <a:t>Avicel (cellulosa I)</a:t>
            </a:r>
          </a:p>
        </p:txBody>
      </p:sp>
      <p:sp>
        <p:nvSpPr>
          <p:cNvPr id="34820" name="Text Box 6"/>
          <p:cNvSpPr txBox="1">
            <a:spLocks noChangeArrowheads="1"/>
          </p:cNvSpPr>
          <p:nvPr/>
        </p:nvSpPr>
        <p:spPr bwMode="auto">
          <a:xfrm>
            <a:off x="1528763" y="3556000"/>
            <a:ext cx="2116137" cy="336550"/>
          </a:xfrm>
          <a:prstGeom prst="rect">
            <a:avLst/>
          </a:prstGeom>
          <a:noFill/>
          <a:ln w="9525">
            <a:noFill/>
            <a:miter lim="800000"/>
            <a:headEnd/>
            <a:tailEnd/>
          </a:ln>
        </p:spPr>
        <p:txBody>
          <a:bodyPr wrap="none">
            <a:spAutoFit/>
          </a:bodyPr>
          <a:lstStyle/>
          <a:p>
            <a:pPr eaLnBrk="0" hangingPunct="0"/>
            <a:r>
              <a:rPr lang="it-IT" sz="1600" b="1">
                <a:solidFill>
                  <a:srgbClr val="FF0000"/>
                </a:solidFill>
                <a:latin typeface="Comic Sans MS" pitchFamily="66" charset="0"/>
              </a:rPr>
              <a:t>C1I</a:t>
            </a:r>
            <a:r>
              <a:rPr lang="it-IT" sz="1600" b="1">
                <a:solidFill>
                  <a:srgbClr val="FF0000"/>
                </a:solidFill>
                <a:latin typeface="Symbol" pitchFamily="18" charset="2"/>
              </a:rPr>
              <a:t>a</a:t>
            </a:r>
            <a:r>
              <a:rPr lang="it-IT" sz="1600" b="1">
                <a:solidFill>
                  <a:srgbClr val="FF0000"/>
                </a:solidFill>
                <a:latin typeface="Comic Sans MS" pitchFamily="66" charset="0"/>
              </a:rPr>
              <a:t>+C1I</a:t>
            </a:r>
            <a:r>
              <a:rPr lang="it-IT" sz="1600" b="1">
                <a:solidFill>
                  <a:srgbClr val="FF0000"/>
                </a:solidFill>
                <a:latin typeface="Symbol" pitchFamily="18" charset="2"/>
              </a:rPr>
              <a:t>b</a:t>
            </a:r>
            <a:r>
              <a:rPr lang="it-IT" sz="1600" b="1">
                <a:solidFill>
                  <a:srgbClr val="FF0000"/>
                </a:solidFill>
                <a:latin typeface="Comic Sans MS" pitchFamily="66" charset="0"/>
              </a:rPr>
              <a:t>+C1amor</a:t>
            </a:r>
          </a:p>
        </p:txBody>
      </p:sp>
      <p:sp>
        <p:nvSpPr>
          <p:cNvPr id="34821" name="Rectangle 8"/>
          <p:cNvSpPr>
            <a:spLocks noChangeArrowheads="1"/>
          </p:cNvSpPr>
          <p:nvPr/>
        </p:nvSpPr>
        <p:spPr bwMode="auto">
          <a:xfrm>
            <a:off x="3937000" y="3911600"/>
            <a:ext cx="433388" cy="336550"/>
          </a:xfrm>
          <a:prstGeom prst="rect">
            <a:avLst/>
          </a:prstGeom>
          <a:noFill/>
          <a:ln w="9525">
            <a:noFill/>
            <a:miter lim="800000"/>
            <a:headEnd/>
            <a:tailEnd/>
          </a:ln>
        </p:spPr>
        <p:txBody>
          <a:bodyPr wrap="none">
            <a:spAutoFit/>
          </a:bodyPr>
          <a:lstStyle/>
          <a:p>
            <a:pPr eaLnBrk="0" hangingPunct="0"/>
            <a:r>
              <a:rPr lang="it-IT" sz="1600" b="1">
                <a:solidFill>
                  <a:srgbClr val="FF0000"/>
                </a:solidFill>
                <a:latin typeface="Comic Sans MS" pitchFamily="66" charset="0"/>
              </a:rPr>
              <a:t>C4</a:t>
            </a:r>
          </a:p>
        </p:txBody>
      </p:sp>
      <p:sp>
        <p:nvSpPr>
          <p:cNvPr id="34822" name="Rectangle 9"/>
          <p:cNvSpPr>
            <a:spLocks noChangeArrowheads="1"/>
          </p:cNvSpPr>
          <p:nvPr/>
        </p:nvSpPr>
        <p:spPr bwMode="auto">
          <a:xfrm>
            <a:off x="3554413" y="2332038"/>
            <a:ext cx="3359150" cy="336550"/>
          </a:xfrm>
          <a:prstGeom prst="rect">
            <a:avLst/>
          </a:prstGeom>
          <a:noFill/>
          <a:ln w="9525">
            <a:noFill/>
            <a:miter lim="800000"/>
            <a:headEnd/>
            <a:tailEnd/>
          </a:ln>
        </p:spPr>
        <p:txBody>
          <a:bodyPr wrap="none">
            <a:spAutoFit/>
          </a:bodyPr>
          <a:lstStyle/>
          <a:p>
            <a:pPr eaLnBrk="0" hangingPunct="0"/>
            <a:r>
              <a:rPr lang="it-IT" sz="1600" b="1">
                <a:solidFill>
                  <a:srgbClr val="FF0000"/>
                </a:solidFill>
                <a:latin typeface="Comic Sans MS" pitchFamily="66" charset="0"/>
              </a:rPr>
              <a:t>C2,C3,C5 I</a:t>
            </a:r>
            <a:r>
              <a:rPr lang="it-IT" sz="1600" b="1">
                <a:solidFill>
                  <a:srgbClr val="FF0000"/>
                </a:solidFill>
                <a:latin typeface="Symbol" pitchFamily="18" charset="2"/>
              </a:rPr>
              <a:t>a</a:t>
            </a:r>
            <a:r>
              <a:rPr lang="it-IT" sz="1600" b="1">
                <a:solidFill>
                  <a:srgbClr val="FF0000"/>
                </a:solidFill>
                <a:latin typeface="Comic Sans MS" pitchFamily="66" charset="0"/>
              </a:rPr>
              <a:t>+I</a:t>
            </a:r>
            <a:r>
              <a:rPr lang="it-IT" sz="1600" b="1">
                <a:solidFill>
                  <a:srgbClr val="FF0000"/>
                </a:solidFill>
                <a:latin typeface="Symbol" pitchFamily="18" charset="2"/>
              </a:rPr>
              <a:t>b </a:t>
            </a:r>
            <a:r>
              <a:rPr lang="it-IT" sz="1600" b="1">
                <a:solidFill>
                  <a:srgbClr val="FF0000"/>
                </a:solidFill>
                <a:latin typeface="Comic Sans MS" pitchFamily="66" charset="0"/>
              </a:rPr>
              <a:t>+C2,C3,C5amor</a:t>
            </a:r>
          </a:p>
        </p:txBody>
      </p:sp>
      <p:sp>
        <p:nvSpPr>
          <p:cNvPr id="34823" name="Rectangle 10"/>
          <p:cNvSpPr>
            <a:spLocks noChangeArrowheads="1"/>
          </p:cNvSpPr>
          <p:nvPr/>
        </p:nvSpPr>
        <p:spPr bwMode="auto">
          <a:xfrm>
            <a:off x="5537200" y="3800475"/>
            <a:ext cx="1357313" cy="336550"/>
          </a:xfrm>
          <a:prstGeom prst="rect">
            <a:avLst/>
          </a:prstGeom>
          <a:noFill/>
          <a:ln w="9525">
            <a:noFill/>
            <a:miter lim="800000"/>
            <a:headEnd/>
            <a:tailEnd/>
          </a:ln>
        </p:spPr>
        <p:txBody>
          <a:bodyPr wrap="none">
            <a:spAutoFit/>
          </a:bodyPr>
          <a:lstStyle/>
          <a:p>
            <a:pPr eaLnBrk="0" hangingPunct="0"/>
            <a:r>
              <a:rPr lang="it-IT" sz="1600" b="1">
                <a:solidFill>
                  <a:srgbClr val="FF0000"/>
                </a:solidFill>
                <a:latin typeface="Comic Sans MS" pitchFamily="66" charset="0"/>
              </a:rPr>
              <a:t>C6 I</a:t>
            </a:r>
            <a:r>
              <a:rPr lang="it-IT" sz="1600" b="1">
                <a:solidFill>
                  <a:srgbClr val="FF0000"/>
                </a:solidFill>
                <a:latin typeface="Symbol" pitchFamily="18" charset="2"/>
              </a:rPr>
              <a:t>a</a:t>
            </a:r>
            <a:r>
              <a:rPr lang="it-IT" sz="1600" b="1">
                <a:solidFill>
                  <a:srgbClr val="FF0000"/>
                </a:solidFill>
                <a:latin typeface="Comic Sans MS" pitchFamily="66" charset="0"/>
              </a:rPr>
              <a:t>+C6I</a:t>
            </a:r>
            <a:r>
              <a:rPr lang="it-IT" sz="1600" b="1">
                <a:solidFill>
                  <a:srgbClr val="FF0000"/>
                </a:solidFill>
                <a:latin typeface="Symbol" pitchFamily="18" charset="2"/>
              </a:rPr>
              <a:t>b</a:t>
            </a:r>
          </a:p>
        </p:txBody>
      </p:sp>
      <p:sp>
        <p:nvSpPr>
          <p:cNvPr id="34824" name="Rectangle 11"/>
          <p:cNvSpPr>
            <a:spLocks noChangeArrowheads="1"/>
          </p:cNvSpPr>
          <p:nvPr/>
        </p:nvSpPr>
        <p:spPr bwMode="auto">
          <a:xfrm>
            <a:off x="6203950" y="4448175"/>
            <a:ext cx="996950" cy="336550"/>
          </a:xfrm>
          <a:prstGeom prst="rect">
            <a:avLst/>
          </a:prstGeom>
          <a:noFill/>
          <a:ln w="9525">
            <a:noFill/>
            <a:miter lim="800000"/>
            <a:headEnd/>
            <a:tailEnd/>
          </a:ln>
        </p:spPr>
        <p:txBody>
          <a:bodyPr wrap="none">
            <a:spAutoFit/>
          </a:bodyPr>
          <a:lstStyle/>
          <a:p>
            <a:pPr eaLnBrk="0" hangingPunct="0"/>
            <a:r>
              <a:rPr lang="it-IT" sz="1600" b="1">
                <a:solidFill>
                  <a:srgbClr val="FF0000"/>
                </a:solidFill>
                <a:latin typeface="Comic Sans MS" pitchFamily="66" charset="0"/>
              </a:rPr>
              <a:t>C6 amor</a:t>
            </a:r>
          </a:p>
        </p:txBody>
      </p:sp>
      <p:grpSp>
        <p:nvGrpSpPr>
          <p:cNvPr id="34825" name="Group 12"/>
          <p:cNvGrpSpPr>
            <a:grpSpLocks/>
          </p:cNvGrpSpPr>
          <p:nvPr/>
        </p:nvGrpSpPr>
        <p:grpSpPr bwMode="auto">
          <a:xfrm>
            <a:off x="3754438" y="5246688"/>
            <a:ext cx="2100262" cy="1333500"/>
            <a:chOff x="2517" y="3225"/>
            <a:chExt cx="1323" cy="840"/>
          </a:xfrm>
        </p:grpSpPr>
        <p:sp>
          <p:nvSpPr>
            <p:cNvPr id="34836" name="AutoShape 13"/>
            <p:cNvSpPr>
              <a:spLocks noChangeArrowheads="1"/>
            </p:cNvSpPr>
            <p:nvPr/>
          </p:nvSpPr>
          <p:spPr bwMode="auto">
            <a:xfrm>
              <a:off x="2517" y="3225"/>
              <a:ext cx="227" cy="590"/>
            </a:xfrm>
            <a:prstGeom prst="curvedRightArrow">
              <a:avLst>
                <a:gd name="adj1" fmla="val 51982"/>
                <a:gd name="adj2" fmla="val 103965"/>
                <a:gd name="adj3" fmla="val 33333"/>
              </a:avLst>
            </a:prstGeom>
            <a:solidFill>
              <a:srgbClr val="FFFF00"/>
            </a:solidFill>
            <a:ln w="9525">
              <a:solidFill>
                <a:srgbClr val="000066"/>
              </a:solidFill>
              <a:miter lim="800000"/>
              <a:headEnd/>
              <a:tailEnd/>
            </a:ln>
          </p:spPr>
          <p:txBody>
            <a:bodyPr wrap="none" anchor="ctr"/>
            <a:lstStyle/>
            <a:p>
              <a:endParaRPr lang="it-IT"/>
            </a:p>
          </p:txBody>
        </p:sp>
        <p:sp>
          <p:nvSpPr>
            <p:cNvPr id="34837" name="Text Box 14"/>
            <p:cNvSpPr txBox="1">
              <a:spLocks noChangeArrowheads="1"/>
            </p:cNvSpPr>
            <p:nvPr/>
          </p:nvSpPr>
          <p:spPr bwMode="auto">
            <a:xfrm>
              <a:off x="2653" y="3815"/>
              <a:ext cx="1187" cy="250"/>
            </a:xfrm>
            <a:prstGeom prst="rect">
              <a:avLst/>
            </a:prstGeom>
            <a:noFill/>
            <a:ln w="9525">
              <a:noFill/>
              <a:miter lim="800000"/>
              <a:headEnd/>
              <a:tailEnd/>
            </a:ln>
          </p:spPr>
          <p:txBody>
            <a:bodyPr wrap="none">
              <a:spAutoFit/>
            </a:bodyPr>
            <a:lstStyle/>
            <a:p>
              <a:pPr eaLnBrk="0" hangingPunct="0"/>
              <a:r>
                <a:rPr lang="it-IT" sz="2000" b="1">
                  <a:solidFill>
                    <a:srgbClr val="FFFF00"/>
                  </a:solidFill>
                  <a:latin typeface="Comic Sans MS" pitchFamily="66" charset="0"/>
                </a:rPr>
                <a:t>% cristallinità</a:t>
              </a:r>
            </a:p>
          </p:txBody>
        </p:sp>
      </p:grpSp>
      <p:sp>
        <p:nvSpPr>
          <p:cNvPr id="34826" name="AutoShape 20"/>
          <p:cNvSpPr>
            <a:spLocks/>
          </p:cNvSpPr>
          <p:nvPr/>
        </p:nvSpPr>
        <p:spPr bwMode="auto">
          <a:xfrm rot="-5400000">
            <a:off x="4000500" y="3848100"/>
            <a:ext cx="292100" cy="927100"/>
          </a:xfrm>
          <a:prstGeom prst="rightBrace">
            <a:avLst>
              <a:gd name="adj1" fmla="val 26449"/>
              <a:gd name="adj2" fmla="val 50000"/>
            </a:avLst>
          </a:prstGeom>
          <a:noFill/>
          <a:ln w="9525">
            <a:solidFill>
              <a:srgbClr val="FFFF00"/>
            </a:solidFill>
            <a:round/>
            <a:headEnd/>
            <a:tailEnd/>
          </a:ln>
        </p:spPr>
        <p:txBody>
          <a:bodyPr wrap="none" anchor="ctr"/>
          <a:lstStyle/>
          <a:p>
            <a:endParaRPr lang="it-IT"/>
          </a:p>
        </p:txBody>
      </p:sp>
      <p:grpSp>
        <p:nvGrpSpPr>
          <p:cNvPr id="34827" name="Group 30"/>
          <p:cNvGrpSpPr>
            <a:grpSpLocks noChangeAspect="1"/>
          </p:cNvGrpSpPr>
          <p:nvPr/>
        </p:nvGrpSpPr>
        <p:grpSpPr bwMode="auto">
          <a:xfrm>
            <a:off x="779463" y="2717800"/>
            <a:ext cx="6986587" cy="3106738"/>
            <a:chOff x="387" y="1712"/>
            <a:chExt cx="4401" cy="1957"/>
          </a:xfrm>
        </p:grpSpPr>
        <p:sp>
          <p:nvSpPr>
            <p:cNvPr id="34829" name="AutoShape 29"/>
            <p:cNvSpPr>
              <a:spLocks noChangeAspect="1" noChangeArrowheads="1" noTextEdit="1"/>
            </p:cNvSpPr>
            <p:nvPr/>
          </p:nvSpPr>
          <p:spPr bwMode="auto">
            <a:xfrm>
              <a:off x="387" y="1712"/>
              <a:ext cx="4401" cy="1957"/>
            </a:xfrm>
            <a:prstGeom prst="rect">
              <a:avLst/>
            </a:prstGeom>
            <a:noFill/>
            <a:ln w="9525">
              <a:noFill/>
              <a:miter lim="800000"/>
              <a:headEnd/>
              <a:tailEnd/>
            </a:ln>
          </p:spPr>
          <p:txBody>
            <a:bodyPr/>
            <a:lstStyle/>
            <a:p>
              <a:endParaRPr lang="it-IT"/>
            </a:p>
          </p:txBody>
        </p:sp>
        <p:sp>
          <p:nvSpPr>
            <p:cNvPr id="34830" name="Freeform 31"/>
            <p:cNvSpPr>
              <a:spLocks/>
            </p:cNvSpPr>
            <p:nvPr/>
          </p:nvSpPr>
          <p:spPr bwMode="auto">
            <a:xfrm>
              <a:off x="387" y="1712"/>
              <a:ext cx="4396" cy="1740"/>
            </a:xfrm>
            <a:custGeom>
              <a:avLst/>
              <a:gdLst>
                <a:gd name="T0" fmla="*/ 67 w 853"/>
                <a:gd name="T1" fmla="*/ 1687 h 488"/>
                <a:gd name="T2" fmla="*/ 139 w 853"/>
                <a:gd name="T3" fmla="*/ 1708 h 488"/>
                <a:gd name="T4" fmla="*/ 206 w 853"/>
                <a:gd name="T5" fmla="*/ 1679 h 488"/>
                <a:gd name="T6" fmla="*/ 273 w 853"/>
                <a:gd name="T7" fmla="*/ 1672 h 488"/>
                <a:gd name="T8" fmla="*/ 340 w 853"/>
                <a:gd name="T9" fmla="*/ 1694 h 488"/>
                <a:gd name="T10" fmla="*/ 412 w 853"/>
                <a:gd name="T11" fmla="*/ 1697 h 488"/>
                <a:gd name="T12" fmla="*/ 479 w 853"/>
                <a:gd name="T13" fmla="*/ 1665 h 488"/>
                <a:gd name="T14" fmla="*/ 551 w 853"/>
                <a:gd name="T15" fmla="*/ 1679 h 488"/>
                <a:gd name="T16" fmla="*/ 618 w 853"/>
                <a:gd name="T17" fmla="*/ 1683 h 488"/>
                <a:gd name="T18" fmla="*/ 685 w 853"/>
                <a:gd name="T19" fmla="*/ 1679 h 488"/>
                <a:gd name="T20" fmla="*/ 758 w 853"/>
                <a:gd name="T21" fmla="*/ 1651 h 488"/>
                <a:gd name="T22" fmla="*/ 825 w 853"/>
                <a:gd name="T23" fmla="*/ 1544 h 488"/>
                <a:gd name="T24" fmla="*/ 892 w 853"/>
                <a:gd name="T25" fmla="*/ 1112 h 488"/>
                <a:gd name="T26" fmla="*/ 964 w 853"/>
                <a:gd name="T27" fmla="*/ 763 h 488"/>
                <a:gd name="T28" fmla="*/ 1031 w 853"/>
                <a:gd name="T29" fmla="*/ 1137 h 488"/>
                <a:gd name="T30" fmla="*/ 1098 w 853"/>
                <a:gd name="T31" fmla="*/ 1530 h 488"/>
                <a:gd name="T32" fmla="*/ 1170 w 853"/>
                <a:gd name="T33" fmla="*/ 1633 h 488"/>
                <a:gd name="T34" fmla="*/ 1237 w 853"/>
                <a:gd name="T35" fmla="*/ 1679 h 488"/>
                <a:gd name="T36" fmla="*/ 1304 w 853"/>
                <a:gd name="T37" fmla="*/ 1690 h 488"/>
                <a:gd name="T38" fmla="*/ 1376 w 853"/>
                <a:gd name="T39" fmla="*/ 1697 h 488"/>
                <a:gd name="T40" fmla="*/ 1443 w 853"/>
                <a:gd name="T41" fmla="*/ 1676 h 488"/>
                <a:gd name="T42" fmla="*/ 1510 w 853"/>
                <a:gd name="T43" fmla="*/ 1683 h 488"/>
                <a:gd name="T44" fmla="*/ 1582 w 853"/>
                <a:gd name="T45" fmla="*/ 1697 h 488"/>
                <a:gd name="T46" fmla="*/ 1649 w 853"/>
                <a:gd name="T47" fmla="*/ 1708 h 488"/>
                <a:gd name="T48" fmla="*/ 1716 w 853"/>
                <a:gd name="T49" fmla="*/ 1640 h 488"/>
                <a:gd name="T50" fmla="*/ 1788 w 853"/>
                <a:gd name="T51" fmla="*/ 1440 h 488"/>
                <a:gd name="T52" fmla="*/ 1855 w 853"/>
                <a:gd name="T53" fmla="*/ 1155 h 488"/>
                <a:gd name="T54" fmla="*/ 1927 w 853"/>
                <a:gd name="T55" fmla="*/ 1401 h 488"/>
                <a:gd name="T56" fmla="*/ 1994 w 853"/>
                <a:gd name="T57" fmla="*/ 1505 h 488"/>
                <a:gd name="T58" fmla="*/ 2061 w 853"/>
                <a:gd name="T59" fmla="*/ 1451 h 488"/>
                <a:gd name="T60" fmla="*/ 2128 w 853"/>
                <a:gd name="T61" fmla="*/ 1444 h 488"/>
                <a:gd name="T62" fmla="*/ 2201 w 853"/>
                <a:gd name="T63" fmla="*/ 1494 h 488"/>
                <a:gd name="T64" fmla="*/ 2268 w 853"/>
                <a:gd name="T65" fmla="*/ 1569 h 488"/>
                <a:gd name="T66" fmla="*/ 2340 w 853"/>
                <a:gd name="T67" fmla="*/ 1608 h 488"/>
                <a:gd name="T68" fmla="*/ 2407 w 853"/>
                <a:gd name="T69" fmla="*/ 1558 h 488"/>
                <a:gd name="T70" fmla="*/ 2474 w 853"/>
                <a:gd name="T71" fmla="*/ 1391 h 488"/>
                <a:gd name="T72" fmla="*/ 2546 w 853"/>
                <a:gd name="T73" fmla="*/ 859 h 488"/>
                <a:gd name="T74" fmla="*/ 2613 w 853"/>
                <a:gd name="T75" fmla="*/ 153 h 488"/>
                <a:gd name="T76" fmla="*/ 2680 w 853"/>
                <a:gd name="T77" fmla="*/ 339 h 488"/>
                <a:gd name="T78" fmla="*/ 2752 w 853"/>
                <a:gd name="T79" fmla="*/ 14 h 488"/>
                <a:gd name="T80" fmla="*/ 2819 w 853"/>
                <a:gd name="T81" fmla="*/ 314 h 488"/>
                <a:gd name="T82" fmla="*/ 2886 w 853"/>
                <a:gd name="T83" fmla="*/ 1294 h 488"/>
                <a:gd name="T84" fmla="*/ 2958 w 853"/>
                <a:gd name="T85" fmla="*/ 1523 h 488"/>
                <a:gd name="T86" fmla="*/ 3025 w 853"/>
                <a:gd name="T87" fmla="*/ 1523 h 488"/>
                <a:gd name="T88" fmla="*/ 3092 w 853"/>
                <a:gd name="T89" fmla="*/ 1284 h 488"/>
                <a:gd name="T90" fmla="*/ 3164 w 853"/>
                <a:gd name="T91" fmla="*/ 970 h 488"/>
                <a:gd name="T92" fmla="*/ 3231 w 853"/>
                <a:gd name="T93" fmla="*/ 1269 h 488"/>
                <a:gd name="T94" fmla="*/ 3298 w 853"/>
                <a:gd name="T95" fmla="*/ 1309 h 488"/>
                <a:gd name="T96" fmla="*/ 3370 w 853"/>
                <a:gd name="T97" fmla="*/ 1451 h 488"/>
                <a:gd name="T98" fmla="*/ 3437 w 853"/>
                <a:gd name="T99" fmla="*/ 1526 h 488"/>
                <a:gd name="T100" fmla="*/ 3504 w 853"/>
                <a:gd name="T101" fmla="*/ 1629 h 488"/>
                <a:gd name="T102" fmla="*/ 3577 w 853"/>
                <a:gd name="T103" fmla="*/ 1626 h 488"/>
                <a:gd name="T104" fmla="*/ 3644 w 853"/>
                <a:gd name="T105" fmla="*/ 1697 h 488"/>
                <a:gd name="T106" fmla="*/ 3711 w 853"/>
                <a:gd name="T107" fmla="*/ 1658 h 488"/>
                <a:gd name="T108" fmla="*/ 3783 w 853"/>
                <a:gd name="T109" fmla="*/ 1683 h 488"/>
                <a:gd name="T110" fmla="*/ 3850 w 853"/>
                <a:gd name="T111" fmla="*/ 1644 h 488"/>
                <a:gd name="T112" fmla="*/ 3917 w 853"/>
                <a:gd name="T113" fmla="*/ 1715 h 488"/>
                <a:gd name="T114" fmla="*/ 3989 w 853"/>
                <a:gd name="T115" fmla="*/ 1715 h 488"/>
                <a:gd name="T116" fmla="*/ 4056 w 853"/>
                <a:gd name="T117" fmla="*/ 1676 h 488"/>
                <a:gd name="T118" fmla="*/ 4128 w 853"/>
                <a:gd name="T119" fmla="*/ 1683 h 488"/>
                <a:gd name="T120" fmla="*/ 4195 w 853"/>
                <a:gd name="T121" fmla="*/ 1704 h 488"/>
                <a:gd name="T122" fmla="*/ 4262 w 853"/>
                <a:gd name="T123" fmla="*/ 1672 h 488"/>
                <a:gd name="T124" fmla="*/ 4334 w 853"/>
                <a:gd name="T125" fmla="*/ 1722 h 4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3"/>
                <a:gd name="T190" fmla="*/ 0 h 488"/>
                <a:gd name="T191" fmla="*/ 853 w 853"/>
                <a:gd name="T192" fmla="*/ 488 h 4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3" h="488">
                  <a:moveTo>
                    <a:pt x="0" y="478"/>
                  </a:moveTo>
                  <a:lnTo>
                    <a:pt x="0" y="478"/>
                  </a:lnTo>
                  <a:lnTo>
                    <a:pt x="0" y="479"/>
                  </a:lnTo>
                  <a:lnTo>
                    <a:pt x="1" y="479"/>
                  </a:lnTo>
                  <a:lnTo>
                    <a:pt x="2" y="479"/>
                  </a:lnTo>
                  <a:lnTo>
                    <a:pt x="3" y="479"/>
                  </a:lnTo>
                  <a:lnTo>
                    <a:pt x="3" y="480"/>
                  </a:lnTo>
                  <a:lnTo>
                    <a:pt x="4" y="480"/>
                  </a:lnTo>
                  <a:lnTo>
                    <a:pt x="4" y="479"/>
                  </a:lnTo>
                  <a:lnTo>
                    <a:pt x="5" y="479"/>
                  </a:lnTo>
                  <a:lnTo>
                    <a:pt x="5" y="478"/>
                  </a:lnTo>
                  <a:lnTo>
                    <a:pt x="5" y="477"/>
                  </a:lnTo>
                  <a:lnTo>
                    <a:pt x="6" y="477"/>
                  </a:lnTo>
                  <a:lnTo>
                    <a:pt x="6" y="476"/>
                  </a:lnTo>
                  <a:lnTo>
                    <a:pt x="7" y="475"/>
                  </a:lnTo>
                  <a:lnTo>
                    <a:pt x="7" y="474"/>
                  </a:lnTo>
                  <a:lnTo>
                    <a:pt x="7" y="473"/>
                  </a:lnTo>
                  <a:lnTo>
                    <a:pt x="8" y="473"/>
                  </a:lnTo>
                  <a:lnTo>
                    <a:pt x="8" y="472"/>
                  </a:lnTo>
                  <a:lnTo>
                    <a:pt x="9" y="472"/>
                  </a:lnTo>
                  <a:lnTo>
                    <a:pt x="10" y="472"/>
                  </a:lnTo>
                  <a:lnTo>
                    <a:pt x="10" y="473"/>
                  </a:lnTo>
                  <a:lnTo>
                    <a:pt x="10" y="474"/>
                  </a:lnTo>
                  <a:lnTo>
                    <a:pt x="11" y="474"/>
                  </a:lnTo>
                  <a:lnTo>
                    <a:pt x="11" y="475"/>
                  </a:lnTo>
                  <a:lnTo>
                    <a:pt x="12" y="475"/>
                  </a:lnTo>
                  <a:lnTo>
                    <a:pt x="13" y="474"/>
                  </a:lnTo>
                  <a:lnTo>
                    <a:pt x="13" y="473"/>
                  </a:lnTo>
                  <a:lnTo>
                    <a:pt x="13" y="472"/>
                  </a:lnTo>
                  <a:lnTo>
                    <a:pt x="14" y="471"/>
                  </a:lnTo>
                  <a:lnTo>
                    <a:pt x="14" y="470"/>
                  </a:lnTo>
                  <a:lnTo>
                    <a:pt x="15" y="469"/>
                  </a:lnTo>
                  <a:lnTo>
                    <a:pt x="15" y="470"/>
                  </a:lnTo>
                  <a:lnTo>
                    <a:pt x="15" y="471"/>
                  </a:lnTo>
                  <a:lnTo>
                    <a:pt x="16" y="471"/>
                  </a:lnTo>
                  <a:lnTo>
                    <a:pt x="16" y="472"/>
                  </a:lnTo>
                  <a:lnTo>
                    <a:pt x="16" y="473"/>
                  </a:lnTo>
                  <a:lnTo>
                    <a:pt x="16" y="474"/>
                  </a:lnTo>
                  <a:lnTo>
                    <a:pt x="16" y="475"/>
                  </a:lnTo>
                  <a:lnTo>
                    <a:pt x="16" y="476"/>
                  </a:lnTo>
                  <a:lnTo>
                    <a:pt x="17" y="476"/>
                  </a:lnTo>
                  <a:lnTo>
                    <a:pt x="17" y="477"/>
                  </a:lnTo>
                  <a:lnTo>
                    <a:pt x="17" y="478"/>
                  </a:lnTo>
                  <a:lnTo>
                    <a:pt x="17" y="479"/>
                  </a:lnTo>
                  <a:lnTo>
                    <a:pt x="18" y="479"/>
                  </a:lnTo>
                  <a:lnTo>
                    <a:pt x="18" y="480"/>
                  </a:lnTo>
                  <a:lnTo>
                    <a:pt x="18" y="481"/>
                  </a:lnTo>
                  <a:lnTo>
                    <a:pt x="19" y="481"/>
                  </a:lnTo>
                  <a:lnTo>
                    <a:pt x="19" y="482"/>
                  </a:lnTo>
                  <a:lnTo>
                    <a:pt x="20" y="482"/>
                  </a:lnTo>
                  <a:lnTo>
                    <a:pt x="20" y="483"/>
                  </a:lnTo>
                  <a:lnTo>
                    <a:pt x="21" y="483"/>
                  </a:lnTo>
                  <a:lnTo>
                    <a:pt x="21" y="484"/>
                  </a:lnTo>
                  <a:lnTo>
                    <a:pt x="22" y="484"/>
                  </a:lnTo>
                  <a:lnTo>
                    <a:pt x="22" y="485"/>
                  </a:lnTo>
                  <a:lnTo>
                    <a:pt x="22" y="486"/>
                  </a:lnTo>
                  <a:lnTo>
                    <a:pt x="22" y="487"/>
                  </a:lnTo>
                  <a:lnTo>
                    <a:pt x="23" y="487"/>
                  </a:lnTo>
                  <a:lnTo>
                    <a:pt x="23" y="488"/>
                  </a:lnTo>
                  <a:lnTo>
                    <a:pt x="23" y="487"/>
                  </a:lnTo>
                  <a:lnTo>
                    <a:pt x="24" y="487"/>
                  </a:lnTo>
                  <a:lnTo>
                    <a:pt x="24" y="486"/>
                  </a:lnTo>
                  <a:lnTo>
                    <a:pt x="24" y="485"/>
                  </a:lnTo>
                  <a:lnTo>
                    <a:pt x="24" y="484"/>
                  </a:lnTo>
                  <a:lnTo>
                    <a:pt x="24" y="483"/>
                  </a:lnTo>
                  <a:lnTo>
                    <a:pt x="25" y="483"/>
                  </a:lnTo>
                  <a:lnTo>
                    <a:pt x="25" y="482"/>
                  </a:lnTo>
                  <a:lnTo>
                    <a:pt x="25" y="481"/>
                  </a:lnTo>
                  <a:lnTo>
                    <a:pt x="25" y="480"/>
                  </a:lnTo>
                  <a:lnTo>
                    <a:pt x="26" y="480"/>
                  </a:lnTo>
                  <a:lnTo>
                    <a:pt x="26" y="479"/>
                  </a:lnTo>
                  <a:lnTo>
                    <a:pt x="27" y="479"/>
                  </a:lnTo>
                  <a:lnTo>
                    <a:pt x="27" y="478"/>
                  </a:lnTo>
                  <a:lnTo>
                    <a:pt x="28" y="478"/>
                  </a:lnTo>
                  <a:lnTo>
                    <a:pt x="28" y="477"/>
                  </a:lnTo>
                  <a:lnTo>
                    <a:pt x="28" y="476"/>
                  </a:lnTo>
                  <a:lnTo>
                    <a:pt x="29" y="476"/>
                  </a:lnTo>
                  <a:lnTo>
                    <a:pt x="29" y="475"/>
                  </a:lnTo>
                  <a:lnTo>
                    <a:pt x="29" y="474"/>
                  </a:lnTo>
                  <a:lnTo>
                    <a:pt x="30" y="474"/>
                  </a:lnTo>
                  <a:lnTo>
                    <a:pt x="30" y="473"/>
                  </a:lnTo>
                  <a:lnTo>
                    <a:pt x="30" y="472"/>
                  </a:lnTo>
                  <a:lnTo>
                    <a:pt x="31" y="472"/>
                  </a:lnTo>
                  <a:lnTo>
                    <a:pt x="31" y="471"/>
                  </a:lnTo>
                  <a:lnTo>
                    <a:pt x="31" y="470"/>
                  </a:lnTo>
                  <a:lnTo>
                    <a:pt x="32" y="470"/>
                  </a:lnTo>
                  <a:lnTo>
                    <a:pt x="32" y="469"/>
                  </a:lnTo>
                  <a:lnTo>
                    <a:pt x="33" y="469"/>
                  </a:lnTo>
                  <a:lnTo>
                    <a:pt x="34" y="469"/>
                  </a:lnTo>
                  <a:lnTo>
                    <a:pt x="34" y="470"/>
                  </a:lnTo>
                  <a:lnTo>
                    <a:pt x="35" y="470"/>
                  </a:lnTo>
                  <a:lnTo>
                    <a:pt x="35" y="471"/>
                  </a:lnTo>
                  <a:lnTo>
                    <a:pt x="36" y="471"/>
                  </a:lnTo>
                  <a:lnTo>
                    <a:pt x="36" y="472"/>
                  </a:lnTo>
                  <a:lnTo>
                    <a:pt x="37" y="472"/>
                  </a:lnTo>
                  <a:lnTo>
                    <a:pt x="38" y="472"/>
                  </a:lnTo>
                  <a:lnTo>
                    <a:pt x="38" y="471"/>
                  </a:lnTo>
                  <a:lnTo>
                    <a:pt x="39" y="471"/>
                  </a:lnTo>
                  <a:lnTo>
                    <a:pt x="39" y="470"/>
                  </a:lnTo>
                  <a:lnTo>
                    <a:pt x="39" y="471"/>
                  </a:lnTo>
                  <a:lnTo>
                    <a:pt x="40" y="471"/>
                  </a:lnTo>
                  <a:lnTo>
                    <a:pt x="41" y="471"/>
                  </a:lnTo>
                  <a:lnTo>
                    <a:pt x="42" y="471"/>
                  </a:lnTo>
                  <a:lnTo>
                    <a:pt x="42" y="470"/>
                  </a:lnTo>
                  <a:lnTo>
                    <a:pt x="43" y="470"/>
                  </a:lnTo>
                  <a:lnTo>
                    <a:pt x="43" y="469"/>
                  </a:lnTo>
                  <a:lnTo>
                    <a:pt x="44" y="469"/>
                  </a:lnTo>
                  <a:lnTo>
                    <a:pt x="44" y="468"/>
                  </a:lnTo>
                  <a:lnTo>
                    <a:pt x="44" y="467"/>
                  </a:lnTo>
                  <a:lnTo>
                    <a:pt x="44" y="466"/>
                  </a:lnTo>
                  <a:lnTo>
                    <a:pt x="45" y="466"/>
                  </a:lnTo>
                  <a:lnTo>
                    <a:pt x="45" y="465"/>
                  </a:lnTo>
                  <a:lnTo>
                    <a:pt x="46" y="465"/>
                  </a:lnTo>
                  <a:lnTo>
                    <a:pt x="46" y="466"/>
                  </a:lnTo>
                  <a:lnTo>
                    <a:pt x="46" y="467"/>
                  </a:lnTo>
                  <a:lnTo>
                    <a:pt x="47" y="468"/>
                  </a:lnTo>
                  <a:lnTo>
                    <a:pt x="47" y="469"/>
                  </a:lnTo>
                  <a:lnTo>
                    <a:pt x="47" y="470"/>
                  </a:lnTo>
                  <a:lnTo>
                    <a:pt x="48" y="471"/>
                  </a:lnTo>
                  <a:lnTo>
                    <a:pt x="48" y="472"/>
                  </a:lnTo>
                  <a:lnTo>
                    <a:pt x="49" y="472"/>
                  </a:lnTo>
                  <a:lnTo>
                    <a:pt x="49" y="473"/>
                  </a:lnTo>
                  <a:lnTo>
                    <a:pt x="50" y="473"/>
                  </a:lnTo>
                  <a:lnTo>
                    <a:pt x="50" y="474"/>
                  </a:lnTo>
                  <a:lnTo>
                    <a:pt x="51" y="474"/>
                  </a:lnTo>
                  <a:lnTo>
                    <a:pt x="51" y="473"/>
                  </a:lnTo>
                  <a:lnTo>
                    <a:pt x="51" y="472"/>
                  </a:lnTo>
                  <a:lnTo>
                    <a:pt x="51" y="471"/>
                  </a:lnTo>
                  <a:lnTo>
                    <a:pt x="52" y="471"/>
                  </a:lnTo>
                  <a:lnTo>
                    <a:pt x="52" y="470"/>
                  </a:lnTo>
                  <a:lnTo>
                    <a:pt x="52" y="469"/>
                  </a:lnTo>
                  <a:lnTo>
                    <a:pt x="53" y="469"/>
                  </a:lnTo>
                  <a:lnTo>
                    <a:pt x="54" y="470"/>
                  </a:lnTo>
                  <a:lnTo>
                    <a:pt x="54" y="471"/>
                  </a:lnTo>
                  <a:lnTo>
                    <a:pt x="54" y="472"/>
                  </a:lnTo>
                  <a:lnTo>
                    <a:pt x="55" y="472"/>
                  </a:lnTo>
                  <a:lnTo>
                    <a:pt x="55" y="473"/>
                  </a:lnTo>
                  <a:lnTo>
                    <a:pt x="55" y="474"/>
                  </a:lnTo>
                  <a:lnTo>
                    <a:pt x="56" y="474"/>
                  </a:lnTo>
                  <a:lnTo>
                    <a:pt x="57" y="474"/>
                  </a:lnTo>
                  <a:lnTo>
                    <a:pt x="57" y="473"/>
                  </a:lnTo>
                  <a:lnTo>
                    <a:pt x="58" y="473"/>
                  </a:lnTo>
                  <a:lnTo>
                    <a:pt x="59" y="473"/>
                  </a:lnTo>
                  <a:lnTo>
                    <a:pt x="59" y="472"/>
                  </a:lnTo>
                  <a:lnTo>
                    <a:pt x="60" y="472"/>
                  </a:lnTo>
                  <a:lnTo>
                    <a:pt x="60" y="471"/>
                  </a:lnTo>
                  <a:lnTo>
                    <a:pt x="61" y="472"/>
                  </a:lnTo>
                  <a:lnTo>
                    <a:pt x="61" y="473"/>
                  </a:lnTo>
                  <a:lnTo>
                    <a:pt x="62" y="473"/>
                  </a:lnTo>
                  <a:lnTo>
                    <a:pt x="62" y="474"/>
                  </a:lnTo>
                  <a:lnTo>
                    <a:pt x="62" y="475"/>
                  </a:lnTo>
                  <a:lnTo>
                    <a:pt x="63" y="475"/>
                  </a:lnTo>
                  <a:lnTo>
                    <a:pt x="63" y="476"/>
                  </a:lnTo>
                  <a:lnTo>
                    <a:pt x="64" y="475"/>
                  </a:lnTo>
                  <a:lnTo>
                    <a:pt x="65" y="475"/>
                  </a:lnTo>
                  <a:lnTo>
                    <a:pt x="66" y="475"/>
                  </a:lnTo>
                  <a:lnTo>
                    <a:pt x="67" y="475"/>
                  </a:lnTo>
                  <a:lnTo>
                    <a:pt x="67" y="476"/>
                  </a:lnTo>
                  <a:lnTo>
                    <a:pt x="68" y="476"/>
                  </a:lnTo>
                  <a:lnTo>
                    <a:pt x="68" y="477"/>
                  </a:lnTo>
                  <a:lnTo>
                    <a:pt x="69" y="477"/>
                  </a:lnTo>
                  <a:lnTo>
                    <a:pt x="69" y="476"/>
                  </a:lnTo>
                  <a:lnTo>
                    <a:pt x="70" y="476"/>
                  </a:lnTo>
                  <a:lnTo>
                    <a:pt x="70" y="475"/>
                  </a:lnTo>
                  <a:lnTo>
                    <a:pt x="70" y="474"/>
                  </a:lnTo>
                  <a:lnTo>
                    <a:pt x="70" y="473"/>
                  </a:lnTo>
                  <a:lnTo>
                    <a:pt x="71" y="473"/>
                  </a:lnTo>
                  <a:lnTo>
                    <a:pt x="71" y="474"/>
                  </a:lnTo>
                  <a:lnTo>
                    <a:pt x="72" y="474"/>
                  </a:lnTo>
                  <a:lnTo>
                    <a:pt x="72" y="475"/>
                  </a:lnTo>
                  <a:lnTo>
                    <a:pt x="72" y="476"/>
                  </a:lnTo>
                  <a:lnTo>
                    <a:pt x="72" y="477"/>
                  </a:lnTo>
                  <a:lnTo>
                    <a:pt x="73" y="478"/>
                  </a:lnTo>
                  <a:lnTo>
                    <a:pt x="73" y="479"/>
                  </a:lnTo>
                  <a:lnTo>
                    <a:pt x="74" y="479"/>
                  </a:lnTo>
                  <a:lnTo>
                    <a:pt x="74" y="478"/>
                  </a:lnTo>
                  <a:lnTo>
                    <a:pt x="74" y="477"/>
                  </a:lnTo>
                  <a:lnTo>
                    <a:pt x="75" y="477"/>
                  </a:lnTo>
                  <a:lnTo>
                    <a:pt x="75" y="476"/>
                  </a:lnTo>
                  <a:lnTo>
                    <a:pt x="76" y="476"/>
                  </a:lnTo>
                  <a:lnTo>
                    <a:pt x="76" y="477"/>
                  </a:lnTo>
                  <a:lnTo>
                    <a:pt x="77" y="477"/>
                  </a:lnTo>
                  <a:lnTo>
                    <a:pt x="77" y="478"/>
                  </a:lnTo>
                  <a:lnTo>
                    <a:pt x="78" y="478"/>
                  </a:lnTo>
                  <a:lnTo>
                    <a:pt x="79" y="478"/>
                  </a:lnTo>
                  <a:lnTo>
                    <a:pt x="79" y="477"/>
                  </a:lnTo>
                  <a:lnTo>
                    <a:pt x="80" y="477"/>
                  </a:lnTo>
                  <a:lnTo>
                    <a:pt x="80" y="476"/>
                  </a:lnTo>
                  <a:lnTo>
                    <a:pt x="80" y="475"/>
                  </a:lnTo>
                  <a:lnTo>
                    <a:pt x="81" y="475"/>
                  </a:lnTo>
                  <a:lnTo>
                    <a:pt x="81" y="474"/>
                  </a:lnTo>
                  <a:lnTo>
                    <a:pt x="81" y="473"/>
                  </a:lnTo>
                  <a:lnTo>
                    <a:pt x="81" y="472"/>
                  </a:lnTo>
                  <a:lnTo>
                    <a:pt x="82" y="472"/>
                  </a:lnTo>
                  <a:lnTo>
                    <a:pt x="82" y="471"/>
                  </a:lnTo>
                  <a:lnTo>
                    <a:pt x="82" y="470"/>
                  </a:lnTo>
                  <a:lnTo>
                    <a:pt x="82" y="469"/>
                  </a:lnTo>
                  <a:lnTo>
                    <a:pt x="83" y="469"/>
                  </a:lnTo>
                  <a:lnTo>
                    <a:pt x="83" y="468"/>
                  </a:lnTo>
                  <a:lnTo>
                    <a:pt x="84" y="468"/>
                  </a:lnTo>
                  <a:lnTo>
                    <a:pt x="84" y="467"/>
                  </a:lnTo>
                  <a:lnTo>
                    <a:pt x="84" y="466"/>
                  </a:lnTo>
                  <a:lnTo>
                    <a:pt x="85" y="466"/>
                  </a:lnTo>
                  <a:lnTo>
                    <a:pt x="86" y="466"/>
                  </a:lnTo>
                  <a:lnTo>
                    <a:pt x="86" y="467"/>
                  </a:lnTo>
                  <a:lnTo>
                    <a:pt x="86" y="468"/>
                  </a:lnTo>
                  <a:lnTo>
                    <a:pt x="87" y="468"/>
                  </a:lnTo>
                  <a:lnTo>
                    <a:pt x="87" y="469"/>
                  </a:lnTo>
                  <a:lnTo>
                    <a:pt x="88" y="470"/>
                  </a:lnTo>
                  <a:lnTo>
                    <a:pt x="89" y="470"/>
                  </a:lnTo>
                  <a:lnTo>
                    <a:pt x="90" y="470"/>
                  </a:lnTo>
                  <a:lnTo>
                    <a:pt x="90" y="471"/>
                  </a:lnTo>
                  <a:lnTo>
                    <a:pt x="91" y="471"/>
                  </a:lnTo>
                  <a:lnTo>
                    <a:pt x="91" y="470"/>
                  </a:lnTo>
                  <a:lnTo>
                    <a:pt x="92" y="469"/>
                  </a:lnTo>
                  <a:lnTo>
                    <a:pt x="92" y="468"/>
                  </a:lnTo>
                  <a:lnTo>
                    <a:pt x="92" y="467"/>
                  </a:lnTo>
                  <a:lnTo>
                    <a:pt x="93" y="467"/>
                  </a:lnTo>
                  <a:lnTo>
                    <a:pt x="93" y="468"/>
                  </a:lnTo>
                  <a:lnTo>
                    <a:pt x="94" y="468"/>
                  </a:lnTo>
                  <a:lnTo>
                    <a:pt x="94" y="469"/>
                  </a:lnTo>
                  <a:lnTo>
                    <a:pt x="94" y="470"/>
                  </a:lnTo>
                  <a:lnTo>
                    <a:pt x="94" y="471"/>
                  </a:lnTo>
                  <a:lnTo>
                    <a:pt x="94" y="472"/>
                  </a:lnTo>
                  <a:lnTo>
                    <a:pt x="95" y="472"/>
                  </a:lnTo>
                  <a:lnTo>
                    <a:pt x="96" y="472"/>
                  </a:lnTo>
                  <a:lnTo>
                    <a:pt x="96" y="471"/>
                  </a:lnTo>
                  <a:lnTo>
                    <a:pt x="96" y="470"/>
                  </a:lnTo>
                  <a:lnTo>
                    <a:pt x="97" y="470"/>
                  </a:lnTo>
                  <a:lnTo>
                    <a:pt x="97" y="469"/>
                  </a:lnTo>
                  <a:lnTo>
                    <a:pt x="97" y="468"/>
                  </a:lnTo>
                  <a:lnTo>
                    <a:pt x="98" y="468"/>
                  </a:lnTo>
                  <a:lnTo>
                    <a:pt x="98" y="469"/>
                  </a:lnTo>
                  <a:lnTo>
                    <a:pt x="99" y="469"/>
                  </a:lnTo>
                  <a:lnTo>
                    <a:pt x="99" y="470"/>
                  </a:lnTo>
                  <a:lnTo>
                    <a:pt x="99" y="471"/>
                  </a:lnTo>
                  <a:lnTo>
                    <a:pt x="100" y="471"/>
                  </a:lnTo>
                  <a:lnTo>
                    <a:pt x="100" y="472"/>
                  </a:lnTo>
                  <a:lnTo>
                    <a:pt x="100" y="473"/>
                  </a:lnTo>
                  <a:lnTo>
                    <a:pt x="101" y="473"/>
                  </a:lnTo>
                  <a:lnTo>
                    <a:pt x="101" y="474"/>
                  </a:lnTo>
                  <a:lnTo>
                    <a:pt x="101" y="475"/>
                  </a:lnTo>
                  <a:lnTo>
                    <a:pt x="102" y="475"/>
                  </a:lnTo>
                  <a:lnTo>
                    <a:pt x="103" y="474"/>
                  </a:lnTo>
                  <a:lnTo>
                    <a:pt x="103" y="473"/>
                  </a:lnTo>
                  <a:lnTo>
                    <a:pt x="103" y="472"/>
                  </a:lnTo>
                  <a:lnTo>
                    <a:pt x="104" y="472"/>
                  </a:lnTo>
                  <a:lnTo>
                    <a:pt x="104" y="471"/>
                  </a:lnTo>
                  <a:lnTo>
                    <a:pt x="104" y="470"/>
                  </a:lnTo>
                  <a:lnTo>
                    <a:pt x="104" y="469"/>
                  </a:lnTo>
                  <a:lnTo>
                    <a:pt x="105" y="469"/>
                  </a:lnTo>
                  <a:lnTo>
                    <a:pt x="105" y="468"/>
                  </a:lnTo>
                  <a:lnTo>
                    <a:pt x="105" y="469"/>
                  </a:lnTo>
                  <a:lnTo>
                    <a:pt x="106" y="469"/>
                  </a:lnTo>
                  <a:lnTo>
                    <a:pt x="106" y="470"/>
                  </a:lnTo>
                  <a:lnTo>
                    <a:pt x="107" y="471"/>
                  </a:lnTo>
                  <a:lnTo>
                    <a:pt x="107" y="472"/>
                  </a:lnTo>
                  <a:lnTo>
                    <a:pt x="108" y="472"/>
                  </a:lnTo>
                  <a:lnTo>
                    <a:pt x="108" y="473"/>
                  </a:lnTo>
                  <a:lnTo>
                    <a:pt x="108" y="474"/>
                  </a:lnTo>
                  <a:lnTo>
                    <a:pt x="109" y="474"/>
                  </a:lnTo>
                  <a:lnTo>
                    <a:pt x="109" y="475"/>
                  </a:lnTo>
                  <a:lnTo>
                    <a:pt x="109" y="476"/>
                  </a:lnTo>
                  <a:lnTo>
                    <a:pt x="110" y="476"/>
                  </a:lnTo>
                  <a:lnTo>
                    <a:pt x="111" y="476"/>
                  </a:lnTo>
                  <a:lnTo>
                    <a:pt x="111" y="475"/>
                  </a:lnTo>
                  <a:lnTo>
                    <a:pt x="112" y="475"/>
                  </a:lnTo>
                  <a:lnTo>
                    <a:pt x="113" y="475"/>
                  </a:lnTo>
                  <a:lnTo>
                    <a:pt x="114" y="475"/>
                  </a:lnTo>
                  <a:lnTo>
                    <a:pt x="114" y="474"/>
                  </a:lnTo>
                  <a:lnTo>
                    <a:pt x="115" y="474"/>
                  </a:lnTo>
                  <a:lnTo>
                    <a:pt x="115" y="473"/>
                  </a:lnTo>
                  <a:lnTo>
                    <a:pt x="116" y="473"/>
                  </a:lnTo>
                  <a:lnTo>
                    <a:pt x="116" y="472"/>
                  </a:lnTo>
                  <a:lnTo>
                    <a:pt x="117" y="472"/>
                  </a:lnTo>
                  <a:lnTo>
                    <a:pt x="117" y="471"/>
                  </a:lnTo>
                  <a:lnTo>
                    <a:pt x="118" y="471"/>
                  </a:lnTo>
                  <a:lnTo>
                    <a:pt x="119" y="471"/>
                  </a:lnTo>
                  <a:lnTo>
                    <a:pt x="119" y="472"/>
                  </a:lnTo>
                  <a:lnTo>
                    <a:pt x="120" y="472"/>
                  </a:lnTo>
                  <a:lnTo>
                    <a:pt x="121" y="473"/>
                  </a:lnTo>
                  <a:lnTo>
                    <a:pt x="121" y="474"/>
                  </a:lnTo>
                  <a:lnTo>
                    <a:pt x="122" y="475"/>
                  </a:lnTo>
                  <a:lnTo>
                    <a:pt x="122" y="476"/>
                  </a:lnTo>
                  <a:lnTo>
                    <a:pt x="122" y="477"/>
                  </a:lnTo>
                  <a:lnTo>
                    <a:pt x="122" y="478"/>
                  </a:lnTo>
                  <a:lnTo>
                    <a:pt x="123" y="478"/>
                  </a:lnTo>
                  <a:lnTo>
                    <a:pt x="123" y="479"/>
                  </a:lnTo>
                  <a:lnTo>
                    <a:pt x="123" y="480"/>
                  </a:lnTo>
                  <a:lnTo>
                    <a:pt x="124" y="480"/>
                  </a:lnTo>
                  <a:lnTo>
                    <a:pt x="124" y="479"/>
                  </a:lnTo>
                  <a:lnTo>
                    <a:pt x="124" y="478"/>
                  </a:lnTo>
                  <a:lnTo>
                    <a:pt x="125" y="477"/>
                  </a:lnTo>
                  <a:lnTo>
                    <a:pt x="125" y="476"/>
                  </a:lnTo>
                  <a:lnTo>
                    <a:pt x="125" y="475"/>
                  </a:lnTo>
                  <a:lnTo>
                    <a:pt x="125" y="474"/>
                  </a:lnTo>
                  <a:lnTo>
                    <a:pt x="125" y="473"/>
                  </a:lnTo>
                  <a:lnTo>
                    <a:pt x="126" y="473"/>
                  </a:lnTo>
                  <a:lnTo>
                    <a:pt x="126" y="472"/>
                  </a:lnTo>
                  <a:lnTo>
                    <a:pt x="126" y="471"/>
                  </a:lnTo>
                  <a:lnTo>
                    <a:pt x="127" y="470"/>
                  </a:lnTo>
                  <a:lnTo>
                    <a:pt x="128" y="470"/>
                  </a:lnTo>
                  <a:lnTo>
                    <a:pt x="129" y="470"/>
                  </a:lnTo>
                  <a:lnTo>
                    <a:pt x="129" y="471"/>
                  </a:lnTo>
                  <a:lnTo>
                    <a:pt x="130" y="471"/>
                  </a:lnTo>
                  <a:lnTo>
                    <a:pt x="131" y="471"/>
                  </a:lnTo>
                  <a:lnTo>
                    <a:pt x="131" y="470"/>
                  </a:lnTo>
                  <a:lnTo>
                    <a:pt x="132" y="470"/>
                  </a:lnTo>
                  <a:lnTo>
                    <a:pt x="132" y="471"/>
                  </a:lnTo>
                  <a:lnTo>
                    <a:pt x="133" y="471"/>
                  </a:lnTo>
                  <a:lnTo>
                    <a:pt x="134" y="471"/>
                  </a:lnTo>
                  <a:lnTo>
                    <a:pt x="134" y="470"/>
                  </a:lnTo>
                  <a:lnTo>
                    <a:pt x="134" y="469"/>
                  </a:lnTo>
                  <a:lnTo>
                    <a:pt x="135" y="469"/>
                  </a:lnTo>
                  <a:lnTo>
                    <a:pt x="135" y="468"/>
                  </a:lnTo>
                  <a:lnTo>
                    <a:pt x="135" y="467"/>
                  </a:lnTo>
                  <a:lnTo>
                    <a:pt x="136" y="466"/>
                  </a:lnTo>
                  <a:lnTo>
                    <a:pt x="136" y="465"/>
                  </a:lnTo>
                  <a:lnTo>
                    <a:pt x="137" y="465"/>
                  </a:lnTo>
                  <a:lnTo>
                    <a:pt x="137" y="466"/>
                  </a:lnTo>
                  <a:lnTo>
                    <a:pt x="138" y="466"/>
                  </a:lnTo>
                  <a:lnTo>
                    <a:pt x="139" y="466"/>
                  </a:lnTo>
                  <a:lnTo>
                    <a:pt x="139" y="465"/>
                  </a:lnTo>
                  <a:lnTo>
                    <a:pt x="140" y="464"/>
                  </a:lnTo>
                  <a:lnTo>
                    <a:pt x="140" y="463"/>
                  </a:lnTo>
                  <a:lnTo>
                    <a:pt x="141" y="463"/>
                  </a:lnTo>
                  <a:lnTo>
                    <a:pt x="141" y="462"/>
                  </a:lnTo>
                  <a:lnTo>
                    <a:pt x="142" y="462"/>
                  </a:lnTo>
                  <a:lnTo>
                    <a:pt x="143" y="462"/>
                  </a:lnTo>
                  <a:lnTo>
                    <a:pt x="144" y="462"/>
                  </a:lnTo>
                  <a:lnTo>
                    <a:pt x="145" y="462"/>
                  </a:lnTo>
                  <a:lnTo>
                    <a:pt x="146" y="462"/>
                  </a:lnTo>
                  <a:lnTo>
                    <a:pt x="146" y="463"/>
                  </a:lnTo>
                  <a:lnTo>
                    <a:pt x="147" y="463"/>
                  </a:lnTo>
                  <a:lnTo>
                    <a:pt x="147" y="464"/>
                  </a:lnTo>
                  <a:lnTo>
                    <a:pt x="148" y="464"/>
                  </a:lnTo>
                  <a:lnTo>
                    <a:pt x="148" y="463"/>
                  </a:lnTo>
                  <a:lnTo>
                    <a:pt x="148" y="462"/>
                  </a:lnTo>
                  <a:lnTo>
                    <a:pt x="149" y="462"/>
                  </a:lnTo>
                  <a:lnTo>
                    <a:pt x="149" y="461"/>
                  </a:lnTo>
                  <a:lnTo>
                    <a:pt x="149" y="460"/>
                  </a:lnTo>
                  <a:lnTo>
                    <a:pt x="149" y="459"/>
                  </a:lnTo>
                  <a:lnTo>
                    <a:pt x="149" y="458"/>
                  </a:lnTo>
                  <a:lnTo>
                    <a:pt x="149" y="457"/>
                  </a:lnTo>
                  <a:lnTo>
                    <a:pt x="150" y="457"/>
                  </a:lnTo>
                  <a:lnTo>
                    <a:pt x="150" y="456"/>
                  </a:lnTo>
                  <a:lnTo>
                    <a:pt x="150" y="455"/>
                  </a:lnTo>
                  <a:lnTo>
                    <a:pt x="150" y="454"/>
                  </a:lnTo>
                  <a:lnTo>
                    <a:pt x="150" y="453"/>
                  </a:lnTo>
                  <a:lnTo>
                    <a:pt x="151" y="453"/>
                  </a:lnTo>
                  <a:lnTo>
                    <a:pt x="151" y="452"/>
                  </a:lnTo>
                  <a:lnTo>
                    <a:pt x="151" y="451"/>
                  </a:lnTo>
                  <a:lnTo>
                    <a:pt x="152" y="451"/>
                  </a:lnTo>
                  <a:lnTo>
                    <a:pt x="152" y="450"/>
                  </a:lnTo>
                  <a:lnTo>
                    <a:pt x="152" y="449"/>
                  </a:lnTo>
                  <a:lnTo>
                    <a:pt x="152" y="448"/>
                  </a:lnTo>
                  <a:lnTo>
                    <a:pt x="153" y="448"/>
                  </a:lnTo>
                  <a:lnTo>
                    <a:pt x="153" y="447"/>
                  </a:lnTo>
                  <a:lnTo>
                    <a:pt x="153" y="446"/>
                  </a:lnTo>
                  <a:lnTo>
                    <a:pt x="154" y="446"/>
                  </a:lnTo>
                  <a:lnTo>
                    <a:pt x="155" y="446"/>
                  </a:lnTo>
                  <a:lnTo>
                    <a:pt x="156" y="446"/>
                  </a:lnTo>
                  <a:lnTo>
                    <a:pt x="156" y="445"/>
                  </a:lnTo>
                  <a:lnTo>
                    <a:pt x="157" y="445"/>
                  </a:lnTo>
                  <a:lnTo>
                    <a:pt x="157" y="444"/>
                  </a:lnTo>
                  <a:lnTo>
                    <a:pt x="158" y="444"/>
                  </a:lnTo>
                  <a:lnTo>
                    <a:pt x="158" y="443"/>
                  </a:lnTo>
                  <a:lnTo>
                    <a:pt x="158" y="442"/>
                  </a:lnTo>
                  <a:lnTo>
                    <a:pt x="158" y="441"/>
                  </a:lnTo>
                  <a:lnTo>
                    <a:pt x="158" y="440"/>
                  </a:lnTo>
                  <a:lnTo>
                    <a:pt x="159" y="440"/>
                  </a:lnTo>
                  <a:lnTo>
                    <a:pt x="159" y="439"/>
                  </a:lnTo>
                  <a:lnTo>
                    <a:pt x="159" y="438"/>
                  </a:lnTo>
                  <a:lnTo>
                    <a:pt x="159" y="437"/>
                  </a:lnTo>
                  <a:lnTo>
                    <a:pt x="159" y="436"/>
                  </a:lnTo>
                  <a:lnTo>
                    <a:pt x="160" y="435"/>
                  </a:lnTo>
                  <a:lnTo>
                    <a:pt x="160" y="434"/>
                  </a:lnTo>
                  <a:lnTo>
                    <a:pt x="160" y="433"/>
                  </a:lnTo>
                  <a:lnTo>
                    <a:pt x="160" y="432"/>
                  </a:lnTo>
                  <a:lnTo>
                    <a:pt x="161" y="432"/>
                  </a:lnTo>
                  <a:lnTo>
                    <a:pt x="161" y="431"/>
                  </a:lnTo>
                  <a:lnTo>
                    <a:pt x="161" y="430"/>
                  </a:lnTo>
                  <a:lnTo>
                    <a:pt x="162" y="430"/>
                  </a:lnTo>
                  <a:lnTo>
                    <a:pt x="162" y="429"/>
                  </a:lnTo>
                  <a:lnTo>
                    <a:pt x="162" y="428"/>
                  </a:lnTo>
                  <a:lnTo>
                    <a:pt x="162" y="427"/>
                  </a:lnTo>
                  <a:lnTo>
                    <a:pt x="163" y="427"/>
                  </a:lnTo>
                  <a:lnTo>
                    <a:pt x="163" y="426"/>
                  </a:lnTo>
                  <a:lnTo>
                    <a:pt x="163" y="425"/>
                  </a:lnTo>
                  <a:lnTo>
                    <a:pt x="163" y="424"/>
                  </a:lnTo>
                  <a:lnTo>
                    <a:pt x="163" y="423"/>
                  </a:lnTo>
                  <a:lnTo>
                    <a:pt x="164" y="423"/>
                  </a:lnTo>
                  <a:lnTo>
                    <a:pt x="164" y="422"/>
                  </a:lnTo>
                  <a:lnTo>
                    <a:pt x="164" y="421"/>
                  </a:lnTo>
                  <a:lnTo>
                    <a:pt x="164" y="420"/>
                  </a:lnTo>
                  <a:lnTo>
                    <a:pt x="164" y="419"/>
                  </a:lnTo>
                  <a:lnTo>
                    <a:pt x="164" y="418"/>
                  </a:lnTo>
                  <a:lnTo>
                    <a:pt x="165" y="417"/>
                  </a:lnTo>
                  <a:lnTo>
                    <a:pt x="165" y="416"/>
                  </a:lnTo>
                  <a:lnTo>
                    <a:pt x="165" y="415"/>
                  </a:lnTo>
                  <a:lnTo>
                    <a:pt x="165" y="414"/>
                  </a:lnTo>
                  <a:lnTo>
                    <a:pt x="165" y="413"/>
                  </a:lnTo>
                  <a:lnTo>
                    <a:pt x="165" y="412"/>
                  </a:lnTo>
                  <a:lnTo>
                    <a:pt x="165" y="411"/>
                  </a:lnTo>
                  <a:lnTo>
                    <a:pt x="166" y="410"/>
                  </a:lnTo>
                  <a:lnTo>
                    <a:pt x="166" y="409"/>
                  </a:lnTo>
                  <a:lnTo>
                    <a:pt x="166" y="408"/>
                  </a:lnTo>
                  <a:lnTo>
                    <a:pt x="166" y="407"/>
                  </a:lnTo>
                  <a:lnTo>
                    <a:pt x="166" y="406"/>
                  </a:lnTo>
                  <a:lnTo>
                    <a:pt x="166" y="405"/>
                  </a:lnTo>
                  <a:lnTo>
                    <a:pt x="166" y="404"/>
                  </a:lnTo>
                  <a:lnTo>
                    <a:pt x="166" y="403"/>
                  </a:lnTo>
                  <a:lnTo>
                    <a:pt x="167" y="402"/>
                  </a:lnTo>
                  <a:lnTo>
                    <a:pt x="167" y="401"/>
                  </a:lnTo>
                  <a:lnTo>
                    <a:pt x="167" y="400"/>
                  </a:lnTo>
                  <a:lnTo>
                    <a:pt x="167" y="399"/>
                  </a:lnTo>
                  <a:lnTo>
                    <a:pt x="167" y="398"/>
                  </a:lnTo>
                  <a:lnTo>
                    <a:pt x="167" y="397"/>
                  </a:lnTo>
                  <a:lnTo>
                    <a:pt x="167" y="396"/>
                  </a:lnTo>
                  <a:lnTo>
                    <a:pt x="167" y="395"/>
                  </a:lnTo>
                  <a:lnTo>
                    <a:pt x="167" y="394"/>
                  </a:lnTo>
                  <a:lnTo>
                    <a:pt x="167" y="393"/>
                  </a:lnTo>
                  <a:lnTo>
                    <a:pt x="167" y="392"/>
                  </a:lnTo>
                  <a:lnTo>
                    <a:pt x="168" y="391"/>
                  </a:lnTo>
                  <a:lnTo>
                    <a:pt x="168" y="389"/>
                  </a:lnTo>
                  <a:lnTo>
                    <a:pt x="168" y="388"/>
                  </a:lnTo>
                  <a:lnTo>
                    <a:pt x="168" y="387"/>
                  </a:lnTo>
                  <a:lnTo>
                    <a:pt x="168" y="386"/>
                  </a:lnTo>
                  <a:lnTo>
                    <a:pt x="168" y="385"/>
                  </a:lnTo>
                  <a:lnTo>
                    <a:pt x="168" y="384"/>
                  </a:lnTo>
                  <a:lnTo>
                    <a:pt x="168" y="383"/>
                  </a:lnTo>
                  <a:lnTo>
                    <a:pt x="168" y="382"/>
                  </a:lnTo>
                  <a:lnTo>
                    <a:pt x="168" y="381"/>
                  </a:lnTo>
                  <a:lnTo>
                    <a:pt x="169" y="380"/>
                  </a:lnTo>
                  <a:lnTo>
                    <a:pt x="169" y="379"/>
                  </a:lnTo>
                  <a:lnTo>
                    <a:pt x="169" y="378"/>
                  </a:lnTo>
                  <a:lnTo>
                    <a:pt x="169" y="377"/>
                  </a:lnTo>
                  <a:lnTo>
                    <a:pt x="169" y="376"/>
                  </a:lnTo>
                  <a:lnTo>
                    <a:pt x="169" y="375"/>
                  </a:lnTo>
                  <a:lnTo>
                    <a:pt x="169" y="374"/>
                  </a:lnTo>
                  <a:lnTo>
                    <a:pt x="169" y="373"/>
                  </a:lnTo>
                  <a:lnTo>
                    <a:pt x="169" y="372"/>
                  </a:lnTo>
                  <a:lnTo>
                    <a:pt x="169" y="371"/>
                  </a:lnTo>
                  <a:lnTo>
                    <a:pt x="170" y="369"/>
                  </a:lnTo>
                  <a:lnTo>
                    <a:pt x="170" y="368"/>
                  </a:lnTo>
                  <a:lnTo>
                    <a:pt x="170" y="367"/>
                  </a:lnTo>
                  <a:lnTo>
                    <a:pt x="170" y="366"/>
                  </a:lnTo>
                  <a:lnTo>
                    <a:pt x="170" y="365"/>
                  </a:lnTo>
                  <a:lnTo>
                    <a:pt x="170" y="363"/>
                  </a:lnTo>
                  <a:lnTo>
                    <a:pt x="170" y="362"/>
                  </a:lnTo>
                  <a:lnTo>
                    <a:pt x="170" y="361"/>
                  </a:lnTo>
                  <a:lnTo>
                    <a:pt x="170" y="360"/>
                  </a:lnTo>
                  <a:lnTo>
                    <a:pt x="171" y="359"/>
                  </a:lnTo>
                  <a:lnTo>
                    <a:pt x="171" y="357"/>
                  </a:lnTo>
                  <a:lnTo>
                    <a:pt x="171" y="356"/>
                  </a:lnTo>
                  <a:lnTo>
                    <a:pt x="171" y="354"/>
                  </a:lnTo>
                  <a:lnTo>
                    <a:pt x="171" y="353"/>
                  </a:lnTo>
                  <a:lnTo>
                    <a:pt x="171" y="352"/>
                  </a:lnTo>
                  <a:lnTo>
                    <a:pt x="171" y="350"/>
                  </a:lnTo>
                  <a:lnTo>
                    <a:pt x="171" y="349"/>
                  </a:lnTo>
                  <a:lnTo>
                    <a:pt x="171" y="347"/>
                  </a:lnTo>
                  <a:lnTo>
                    <a:pt x="171" y="346"/>
                  </a:lnTo>
                  <a:lnTo>
                    <a:pt x="171" y="344"/>
                  </a:lnTo>
                  <a:lnTo>
                    <a:pt x="171" y="343"/>
                  </a:lnTo>
                  <a:lnTo>
                    <a:pt x="172" y="341"/>
                  </a:lnTo>
                  <a:lnTo>
                    <a:pt x="172" y="340"/>
                  </a:lnTo>
                  <a:lnTo>
                    <a:pt x="172" y="338"/>
                  </a:lnTo>
                  <a:lnTo>
                    <a:pt x="172" y="336"/>
                  </a:lnTo>
                  <a:lnTo>
                    <a:pt x="172" y="335"/>
                  </a:lnTo>
                  <a:lnTo>
                    <a:pt x="172" y="333"/>
                  </a:lnTo>
                  <a:lnTo>
                    <a:pt x="172" y="331"/>
                  </a:lnTo>
                  <a:lnTo>
                    <a:pt x="172" y="330"/>
                  </a:lnTo>
                  <a:lnTo>
                    <a:pt x="172" y="328"/>
                  </a:lnTo>
                  <a:lnTo>
                    <a:pt x="172" y="326"/>
                  </a:lnTo>
                  <a:lnTo>
                    <a:pt x="173" y="325"/>
                  </a:lnTo>
                  <a:lnTo>
                    <a:pt x="173" y="323"/>
                  </a:lnTo>
                  <a:lnTo>
                    <a:pt x="173" y="321"/>
                  </a:lnTo>
                  <a:lnTo>
                    <a:pt x="173" y="319"/>
                  </a:lnTo>
                  <a:lnTo>
                    <a:pt x="173" y="317"/>
                  </a:lnTo>
                  <a:lnTo>
                    <a:pt x="173" y="316"/>
                  </a:lnTo>
                  <a:lnTo>
                    <a:pt x="173" y="314"/>
                  </a:lnTo>
                  <a:lnTo>
                    <a:pt x="173" y="312"/>
                  </a:lnTo>
                  <a:lnTo>
                    <a:pt x="173" y="310"/>
                  </a:lnTo>
                  <a:lnTo>
                    <a:pt x="174" y="308"/>
                  </a:lnTo>
                  <a:lnTo>
                    <a:pt x="174" y="306"/>
                  </a:lnTo>
                  <a:lnTo>
                    <a:pt x="174" y="305"/>
                  </a:lnTo>
                  <a:lnTo>
                    <a:pt x="174" y="303"/>
                  </a:lnTo>
                  <a:lnTo>
                    <a:pt x="174" y="301"/>
                  </a:lnTo>
                  <a:lnTo>
                    <a:pt x="174" y="299"/>
                  </a:lnTo>
                  <a:lnTo>
                    <a:pt x="174" y="297"/>
                  </a:lnTo>
                  <a:lnTo>
                    <a:pt x="174" y="296"/>
                  </a:lnTo>
                  <a:lnTo>
                    <a:pt x="174" y="294"/>
                  </a:lnTo>
                  <a:lnTo>
                    <a:pt x="174" y="292"/>
                  </a:lnTo>
                  <a:lnTo>
                    <a:pt x="175" y="291"/>
                  </a:lnTo>
                  <a:lnTo>
                    <a:pt x="175" y="289"/>
                  </a:lnTo>
                  <a:lnTo>
                    <a:pt x="175" y="287"/>
                  </a:lnTo>
                  <a:lnTo>
                    <a:pt x="175" y="286"/>
                  </a:lnTo>
                  <a:lnTo>
                    <a:pt x="175" y="284"/>
                  </a:lnTo>
                  <a:lnTo>
                    <a:pt x="175" y="283"/>
                  </a:lnTo>
                  <a:lnTo>
                    <a:pt x="175" y="281"/>
                  </a:lnTo>
                  <a:lnTo>
                    <a:pt x="175" y="280"/>
                  </a:lnTo>
                  <a:lnTo>
                    <a:pt x="175" y="278"/>
                  </a:lnTo>
                  <a:lnTo>
                    <a:pt x="175" y="277"/>
                  </a:lnTo>
                  <a:lnTo>
                    <a:pt x="175" y="276"/>
                  </a:lnTo>
                  <a:lnTo>
                    <a:pt x="175" y="274"/>
                  </a:lnTo>
                  <a:lnTo>
                    <a:pt x="176" y="273"/>
                  </a:lnTo>
                  <a:lnTo>
                    <a:pt x="176" y="272"/>
                  </a:lnTo>
                  <a:lnTo>
                    <a:pt x="176" y="271"/>
                  </a:lnTo>
                  <a:lnTo>
                    <a:pt x="176" y="269"/>
                  </a:lnTo>
                  <a:lnTo>
                    <a:pt x="176" y="268"/>
                  </a:lnTo>
                  <a:lnTo>
                    <a:pt x="176" y="267"/>
                  </a:lnTo>
                  <a:lnTo>
                    <a:pt x="176" y="266"/>
                  </a:lnTo>
                  <a:lnTo>
                    <a:pt x="176" y="265"/>
                  </a:lnTo>
                  <a:lnTo>
                    <a:pt x="176" y="264"/>
                  </a:lnTo>
                  <a:lnTo>
                    <a:pt x="177" y="263"/>
                  </a:lnTo>
                  <a:lnTo>
                    <a:pt x="177" y="262"/>
                  </a:lnTo>
                  <a:lnTo>
                    <a:pt x="177" y="261"/>
                  </a:lnTo>
                  <a:lnTo>
                    <a:pt x="177" y="260"/>
                  </a:lnTo>
                  <a:lnTo>
                    <a:pt x="177" y="259"/>
                  </a:lnTo>
                  <a:lnTo>
                    <a:pt x="177" y="258"/>
                  </a:lnTo>
                  <a:lnTo>
                    <a:pt x="177" y="257"/>
                  </a:lnTo>
                  <a:lnTo>
                    <a:pt x="177" y="256"/>
                  </a:lnTo>
                  <a:lnTo>
                    <a:pt x="177" y="255"/>
                  </a:lnTo>
                  <a:lnTo>
                    <a:pt x="177" y="254"/>
                  </a:lnTo>
                  <a:lnTo>
                    <a:pt x="178" y="253"/>
                  </a:lnTo>
                  <a:lnTo>
                    <a:pt x="178" y="252"/>
                  </a:lnTo>
                  <a:lnTo>
                    <a:pt x="178" y="251"/>
                  </a:lnTo>
                  <a:lnTo>
                    <a:pt x="178" y="250"/>
                  </a:lnTo>
                  <a:lnTo>
                    <a:pt x="178" y="249"/>
                  </a:lnTo>
                  <a:lnTo>
                    <a:pt x="178" y="248"/>
                  </a:lnTo>
                  <a:lnTo>
                    <a:pt x="178" y="247"/>
                  </a:lnTo>
                  <a:lnTo>
                    <a:pt x="178" y="246"/>
                  </a:lnTo>
                  <a:lnTo>
                    <a:pt x="179" y="246"/>
                  </a:lnTo>
                  <a:lnTo>
                    <a:pt x="179" y="245"/>
                  </a:lnTo>
                  <a:lnTo>
                    <a:pt x="179" y="244"/>
                  </a:lnTo>
                  <a:lnTo>
                    <a:pt x="179" y="243"/>
                  </a:lnTo>
                  <a:lnTo>
                    <a:pt x="179" y="242"/>
                  </a:lnTo>
                  <a:lnTo>
                    <a:pt x="179" y="241"/>
                  </a:lnTo>
                  <a:lnTo>
                    <a:pt x="179" y="240"/>
                  </a:lnTo>
                  <a:lnTo>
                    <a:pt x="179" y="239"/>
                  </a:lnTo>
                  <a:lnTo>
                    <a:pt x="179" y="238"/>
                  </a:lnTo>
                  <a:lnTo>
                    <a:pt x="180" y="237"/>
                  </a:lnTo>
                  <a:lnTo>
                    <a:pt x="180" y="236"/>
                  </a:lnTo>
                  <a:lnTo>
                    <a:pt x="180" y="235"/>
                  </a:lnTo>
                  <a:lnTo>
                    <a:pt x="180" y="234"/>
                  </a:lnTo>
                  <a:lnTo>
                    <a:pt x="180" y="233"/>
                  </a:lnTo>
                  <a:lnTo>
                    <a:pt x="180" y="232"/>
                  </a:lnTo>
                  <a:lnTo>
                    <a:pt x="180" y="231"/>
                  </a:lnTo>
                  <a:lnTo>
                    <a:pt x="180" y="230"/>
                  </a:lnTo>
                  <a:lnTo>
                    <a:pt x="181" y="229"/>
                  </a:lnTo>
                  <a:lnTo>
                    <a:pt x="181" y="228"/>
                  </a:lnTo>
                  <a:lnTo>
                    <a:pt x="181" y="227"/>
                  </a:lnTo>
                  <a:lnTo>
                    <a:pt x="181" y="226"/>
                  </a:lnTo>
                  <a:lnTo>
                    <a:pt x="181" y="225"/>
                  </a:lnTo>
                  <a:lnTo>
                    <a:pt x="181" y="224"/>
                  </a:lnTo>
                  <a:lnTo>
                    <a:pt x="181" y="223"/>
                  </a:lnTo>
                  <a:lnTo>
                    <a:pt x="182" y="223"/>
                  </a:lnTo>
                  <a:lnTo>
                    <a:pt x="182" y="222"/>
                  </a:lnTo>
                  <a:lnTo>
                    <a:pt x="182" y="221"/>
                  </a:lnTo>
                  <a:lnTo>
                    <a:pt x="182" y="220"/>
                  </a:lnTo>
                  <a:lnTo>
                    <a:pt x="182" y="219"/>
                  </a:lnTo>
                  <a:lnTo>
                    <a:pt x="183" y="218"/>
                  </a:lnTo>
                  <a:lnTo>
                    <a:pt x="183" y="217"/>
                  </a:lnTo>
                  <a:lnTo>
                    <a:pt x="183" y="216"/>
                  </a:lnTo>
                  <a:lnTo>
                    <a:pt x="183" y="215"/>
                  </a:lnTo>
                  <a:lnTo>
                    <a:pt x="183" y="214"/>
                  </a:lnTo>
                  <a:lnTo>
                    <a:pt x="184" y="214"/>
                  </a:lnTo>
                  <a:lnTo>
                    <a:pt x="184" y="213"/>
                  </a:lnTo>
                  <a:lnTo>
                    <a:pt x="184" y="212"/>
                  </a:lnTo>
                  <a:lnTo>
                    <a:pt x="184" y="211"/>
                  </a:lnTo>
                  <a:lnTo>
                    <a:pt x="185" y="211"/>
                  </a:lnTo>
                  <a:lnTo>
                    <a:pt x="186" y="211"/>
                  </a:lnTo>
                  <a:lnTo>
                    <a:pt x="186" y="212"/>
                  </a:lnTo>
                  <a:lnTo>
                    <a:pt x="186" y="213"/>
                  </a:lnTo>
                  <a:lnTo>
                    <a:pt x="187" y="213"/>
                  </a:lnTo>
                  <a:lnTo>
                    <a:pt x="187" y="214"/>
                  </a:lnTo>
                  <a:lnTo>
                    <a:pt x="187" y="215"/>
                  </a:lnTo>
                  <a:lnTo>
                    <a:pt x="187" y="216"/>
                  </a:lnTo>
                  <a:lnTo>
                    <a:pt x="188" y="216"/>
                  </a:lnTo>
                  <a:lnTo>
                    <a:pt x="188" y="217"/>
                  </a:lnTo>
                  <a:lnTo>
                    <a:pt x="188" y="218"/>
                  </a:lnTo>
                  <a:lnTo>
                    <a:pt x="188" y="219"/>
                  </a:lnTo>
                  <a:lnTo>
                    <a:pt x="189" y="220"/>
                  </a:lnTo>
                  <a:lnTo>
                    <a:pt x="189" y="221"/>
                  </a:lnTo>
                  <a:lnTo>
                    <a:pt x="189" y="222"/>
                  </a:lnTo>
                  <a:lnTo>
                    <a:pt x="189" y="223"/>
                  </a:lnTo>
                  <a:lnTo>
                    <a:pt x="190" y="223"/>
                  </a:lnTo>
                  <a:lnTo>
                    <a:pt x="190" y="224"/>
                  </a:lnTo>
                  <a:lnTo>
                    <a:pt x="191" y="224"/>
                  </a:lnTo>
                  <a:lnTo>
                    <a:pt x="191" y="225"/>
                  </a:lnTo>
                  <a:lnTo>
                    <a:pt x="191" y="226"/>
                  </a:lnTo>
                  <a:lnTo>
                    <a:pt x="192" y="226"/>
                  </a:lnTo>
                  <a:lnTo>
                    <a:pt x="192" y="227"/>
                  </a:lnTo>
                  <a:lnTo>
                    <a:pt x="192" y="228"/>
                  </a:lnTo>
                  <a:lnTo>
                    <a:pt x="192" y="229"/>
                  </a:lnTo>
                  <a:lnTo>
                    <a:pt x="192" y="230"/>
                  </a:lnTo>
                  <a:lnTo>
                    <a:pt x="192" y="231"/>
                  </a:lnTo>
                  <a:lnTo>
                    <a:pt x="192" y="232"/>
                  </a:lnTo>
                  <a:lnTo>
                    <a:pt x="192" y="233"/>
                  </a:lnTo>
                  <a:lnTo>
                    <a:pt x="193" y="234"/>
                  </a:lnTo>
                  <a:lnTo>
                    <a:pt x="193" y="235"/>
                  </a:lnTo>
                  <a:lnTo>
                    <a:pt x="193" y="236"/>
                  </a:lnTo>
                  <a:lnTo>
                    <a:pt x="193" y="237"/>
                  </a:lnTo>
                  <a:lnTo>
                    <a:pt x="193" y="238"/>
                  </a:lnTo>
                  <a:lnTo>
                    <a:pt x="193" y="239"/>
                  </a:lnTo>
                  <a:lnTo>
                    <a:pt x="193" y="240"/>
                  </a:lnTo>
                  <a:lnTo>
                    <a:pt x="193" y="241"/>
                  </a:lnTo>
                  <a:lnTo>
                    <a:pt x="194" y="242"/>
                  </a:lnTo>
                  <a:lnTo>
                    <a:pt x="194" y="243"/>
                  </a:lnTo>
                  <a:lnTo>
                    <a:pt x="194" y="244"/>
                  </a:lnTo>
                  <a:lnTo>
                    <a:pt x="194" y="245"/>
                  </a:lnTo>
                  <a:lnTo>
                    <a:pt x="194" y="246"/>
                  </a:lnTo>
                  <a:lnTo>
                    <a:pt x="194" y="247"/>
                  </a:lnTo>
                  <a:lnTo>
                    <a:pt x="194" y="248"/>
                  </a:lnTo>
                  <a:lnTo>
                    <a:pt x="194" y="249"/>
                  </a:lnTo>
                  <a:lnTo>
                    <a:pt x="195" y="250"/>
                  </a:lnTo>
                  <a:lnTo>
                    <a:pt x="195" y="251"/>
                  </a:lnTo>
                  <a:lnTo>
                    <a:pt x="195" y="252"/>
                  </a:lnTo>
                  <a:lnTo>
                    <a:pt x="195" y="253"/>
                  </a:lnTo>
                  <a:lnTo>
                    <a:pt x="195" y="254"/>
                  </a:lnTo>
                  <a:lnTo>
                    <a:pt x="195" y="255"/>
                  </a:lnTo>
                  <a:lnTo>
                    <a:pt x="195" y="256"/>
                  </a:lnTo>
                  <a:lnTo>
                    <a:pt x="195" y="257"/>
                  </a:lnTo>
                  <a:lnTo>
                    <a:pt x="195" y="258"/>
                  </a:lnTo>
                  <a:lnTo>
                    <a:pt x="195" y="259"/>
                  </a:lnTo>
                  <a:lnTo>
                    <a:pt x="196" y="260"/>
                  </a:lnTo>
                  <a:lnTo>
                    <a:pt x="196" y="261"/>
                  </a:lnTo>
                  <a:lnTo>
                    <a:pt x="196" y="262"/>
                  </a:lnTo>
                  <a:lnTo>
                    <a:pt x="196" y="263"/>
                  </a:lnTo>
                  <a:lnTo>
                    <a:pt x="196" y="265"/>
                  </a:lnTo>
                  <a:lnTo>
                    <a:pt x="196" y="266"/>
                  </a:lnTo>
                  <a:lnTo>
                    <a:pt x="196" y="267"/>
                  </a:lnTo>
                  <a:lnTo>
                    <a:pt x="196" y="268"/>
                  </a:lnTo>
                  <a:lnTo>
                    <a:pt x="196" y="269"/>
                  </a:lnTo>
                  <a:lnTo>
                    <a:pt x="197" y="270"/>
                  </a:lnTo>
                  <a:lnTo>
                    <a:pt x="197" y="271"/>
                  </a:lnTo>
                  <a:lnTo>
                    <a:pt x="197" y="272"/>
                  </a:lnTo>
                  <a:lnTo>
                    <a:pt x="197" y="274"/>
                  </a:lnTo>
                  <a:lnTo>
                    <a:pt x="197" y="275"/>
                  </a:lnTo>
                  <a:lnTo>
                    <a:pt x="197" y="276"/>
                  </a:lnTo>
                  <a:lnTo>
                    <a:pt x="197" y="277"/>
                  </a:lnTo>
                  <a:lnTo>
                    <a:pt x="197" y="278"/>
                  </a:lnTo>
                  <a:lnTo>
                    <a:pt x="197" y="279"/>
                  </a:lnTo>
                  <a:lnTo>
                    <a:pt x="197" y="281"/>
                  </a:lnTo>
                  <a:lnTo>
                    <a:pt x="198" y="282"/>
                  </a:lnTo>
                  <a:lnTo>
                    <a:pt x="198" y="283"/>
                  </a:lnTo>
                  <a:lnTo>
                    <a:pt x="198" y="284"/>
                  </a:lnTo>
                  <a:lnTo>
                    <a:pt x="198" y="286"/>
                  </a:lnTo>
                  <a:lnTo>
                    <a:pt x="198" y="287"/>
                  </a:lnTo>
                  <a:lnTo>
                    <a:pt x="198" y="288"/>
                  </a:lnTo>
                  <a:lnTo>
                    <a:pt x="198" y="290"/>
                  </a:lnTo>
                  <a:lnTo>
                    <a:pt x="198" y="291"/>
                  </a:lnTo>
                  <a:lnTo>
                    <a:pt x="198" y="292"/>
                  </a:lnTo>
                  <a:lnTo>
                    <a:pt x="198" y="294"/>
                  </a:lnTo>
                  <a:lnTo>
                    <a:pt x="199" y="295"/>
                  </a:lnTo>
                  <a:lnTo>
                    <a:pt x="199" y="297"/>
                  </a:lnTo>
                  <a:lnTo>
                    <a:pt x="199" y="298"/>
                  </a:lnTo>
                  <a:lnTo>
                    <a:pt x="199" y="300"/>
                  </a:lnTo>
                  <a:lnTo>
                    <a:pt x="199" y="301"/>
                  </a:lnTo>
                  <a:lnTo>
                    <a:pt x="199" y="303"/>
                  </a:lnTo>
                  <a:lnTo>
                    <a:pt x="199" y="305"/>
                  </a:lnTo>
                  <a:lnTo>
                    <a:pt x="199" y="306"/>
                  </a:lnTo>
                  <a:lnTo>
                    <a:pt x="199" y="308"/>
                  </a:lnTo>
                  <a:lnTo>
                    <a:pt x="199" y="310"/>
                  </a:lnTo>
                  <a:lnTo>
                    <a:pt x="199" y="311"/>
                  </a:lnTo>
                  <a:lnTo>
                    <a:pt x="200" y="313"/>
                  </a:lnTo>
                  <a:lnTo>
                    <a:pt x="200" y="315"/>
                  </a:lnTo>
                  <a:lnTo>
                    <a:pt x="200" y="316"/>
                  </a:lnTo>
                  <a:lnTo>
                    <a:pt x="200" y="318"/>
                  </a:lnTo>
                  <a:lnTo>
                    <a:pt x="200" y="319"/>
                  </a:lnTo>
                  <a:lnTo>
                    <a:pt x="200" y="321"/>
                  </a:lnTo>
                  <a:lnTo>
                    <a:pt x="200" y="323"/>
                  </a:lnTo>
                  <a:lnTo>
                    <a:pt x="200" y="324"/>
                  </a:lnTo>
                  <a:lnTo>
                    <a:pt x="200" y="326"/>
                  </a:lnTo>
                  <a:lnTo>
                    <a:pt x="200" y="327"/>
                  </a:lnTo>
                  <a:lnTo>
                    <a:pt x="201" y="329"/>
                  </a:lnTo>
                  <a:lnTo>
                    <a:pt x="201" y="330"/>
                  </a:lnTo>
                  <a:lnTo>
                    <a:pt x="201" y="331"/>
                  </a:lnTo>
                  <a:lnTo>
                    <a:pt x="201" y="333"/>
                  </a:lnTo>
                  <a:lnTo>
                    <a:pt x="201" y="334"/>
                  </a:lnTo>
                  <a:lnTo>
                    <a:pt x="201" y="335"/>
                  </a:lnTo>
                  <a:lnTo>
                    <a:pt x="201" y="337"/>
                  </a:lnTo>
                  <a:lnTo>
                    <a:pt x="201" y="338"/>
                  </a:lnTo>
                  <a:lnTo>
                    <a:pt x="201" y="339"/>
                  </a:lnTo>
                  <a:lnTo>
                    <a:pt x="201" y="340"/>
                  </a:lnTo>
                  <a:lnTo>
                    <a:pt x="202" y="342"/>
                  </a:lnTo>
                  <a:lnTo>
                    <a:pt x="202" y="343"/>
                  </a:lnTo>
                  <a:lnTo>
                    <a:pt x="202" y="344"/>
                  </a:lnTo>
                  <a:lnTo>
                    <a:pt x="202" y="345"/>
                  </a:lnTo>
                  <a:lnTo>
                    <a:pt x="202" y="346"/>
                  </a:lnTo>
                  <a:lnTo>
                    <a:pt x="202" y="348"/>
                  </a:lnTo>
                  <a:lnTo>
                    <a:pt x="202" y="349"/>
                  </a:lnTo>
                  <a:lnTo>
                    <a:pt x="202" y="350"/>
                  </a:lnTo>
                  <a:lnTo>
                    <a:pt x="202" y="352"/>
                  </a:lnTo>
                  <a:lnTo>
                    <a:pt x="202" y="353"/>
                  </a:lnTo>
                  <a:lnTo>
                    <a:pt x="202" y="354"/>
                  </a:lnTo>
                  <a:lnTo>
                    <a:pt x="203" y="356"/>
                  </a:lnTo>
                  <a:lnTo>
                    <a:pt x="203" y="357"/>
                  </a:lnTo>
                  <a:lnTo>
                    <a:pt x="203" y="358"/>
                  </a:lnTo>
                  <a:lnTo>
                    <a:pt x="203" y="360"/>
                  </a:lnTo>
                  <a:lnTo>
                    <a:pt x="203" y="361"/>
                  </a:lnTo>
                  <a:lnTo>
                    <a:pt x="203" y="363"/>
                  </a:lnTo>
                  <a:lnTo>
                    <a:pt x="203" y="364"/>
                  </a:lnTo>
                  <a:lnTo>
                    <a:pt x="203" y="365"/>
                  </a:lnTo>
                  <a:lnTo>
                    <a:pt x="203" y="367"/>
                  </a:lnTo>
                  <a:lnTo>
                    <a:pt x="203" y="368"/>
                  </a:lnTo>
                  <a:lnTo>
                    <a:pt x="204" y="369"/>
                  </a:lnTo>
                  <a:lnTo>
                    <a:pt x="204" y="371"/>
                  </a:lnTo>
                  <a:lnTo>
                    <a:pt x="204" y="372"/>
                  </a:lnTo>
                  <a:lnTo>
                    <a:pt x="204" y="373"/>
                  </a:lnTo>
                  <a:lnTo>
                    <a:pt x="204" y="374"/>
                  </a:lnTo>
                  <a:lnTo>
                    <a:pt x="204" y="375"/>
                  </a:lnTo>
                  <a:lnTo>
                    <a:pt x="204" y="376"/>
                  </a:lnTo>
                  <a:lnTo>
                    <a:pt x="204" y="377"/>
                  </a:lnTo>
                  <a:lnTo>
                    <a:pt x="204" y="378"/>
                  </a:lnTo>
                  <a:lnTo>
                    <a:pt x="204" y="379"/>
                  </a:lnTo>
                  <a:lnTo>
                    <a:pt x="205" y="380"/>
                  </a:lnTo>
                  <a:lnTo>
                    <a:pt x="205" y="381"/>
                  </a:lnTo>
                  <a:lnTo>
                    <a:pt x="205" y="382"/>
                  </a:lnTo>
                  <a:lnTo>
                    <a:pt x="205" y="383"/>
                  </a:lnTo>
                  <a:lnTo>
                    <a:pt x="205" y="384"/>
                  </a:lnTo>
                  <a:lnTo>
                    <a:pt x="205" y="385"/>
                  </a:lnTo>
                  <a:lnTo>
                    <a:pt x="206" y="386"/>
                  </a:lnTo>
                  <a:lnTo>
                    <a:pt x="206" y="387"/>
                  </a:lnTo>
                  <a:lnTo>
                    <a:pt x="206" y="388"/>
                  </a:lnTo>
                  <a:lnTo>
                    <a:pt x="206" y="389"/>
                  </a:lnTo>
                  <a:lnTo>
                    <a:pt x="206" y="390"/>
                  </a:lnTo>
                  <a:lnTo>
                    <a:pt x="206" y="391"/>
                  </a:lnTo>
                  <a:lnTo>
                    <a:pt x="206" y="392"/>
                  </a:lnTo>
                  <a:lnTo>
                    <a:pt x="207" y="393"/>
                  </a:lnTo>
                  <a:lnTo>
                    <a:pt x="207" y="394"/>
                  </a:lnTo>
                  <a:lnTo>
                    <a:pt x="207" y="395"/>
                  </a:lnTo>
                  <a:lnTo>
                    <a:pt x="207" y="396"/>
                  </a:lnTo>
                  <a:lnTo>
                    <a:pt x="207" y="397"/>
                  </a:lnTo>
                  <a:lnTo>
                    <a:pt x="207" y="398"/>
                  </a:lnTo>
                  <a:lnTo>
                    <a:pt x="207" y="399"/>
                  </a:lnTo>
                  <a:lnTo>
                    <a:pt x="207" y="400"/>
                  </a:lnTo>
                  <a:lnTo>
                    <a:pt x="208" y="400"/>
                  </a:lnTo>
                  <a:lnTo>
                    <a:pt x="208" y="401"/>
                  </a:lnTo>
                  <a:lnTo>
                    <a:pt x="208" y="402"/>
                  </a:lnTo>
                  <a:lnTo>
                    <a:pt x="208" y="403"/>
                  </a:lnTo>
                  <a:lnTo>
                    <a:pt x="208" y="404"/>
                  </a:lnTo>
                  <a:lnTo>
                    <a:pt x="208" y="405"/>
                  </a:lnTo>
                  <a:lnTo>
                    <a:pt x="208" y="406"/>
                  </a:lnTo>
                  <a:lnTo>
                    <a:pt x="209" y="407"/>
                  </a:lnTo>
                  <a:lnTo>
                    <a:pt x="209" y="408"/>
                  </a:lnTo>
                  <a:lnTo>
                    <a:pt x="209" y="409"/>
                  </a:lnTo>
                  <a:lnTo>
                    <a:pt x="209" y="410"/>
                  </a:lnTo>
                  <a:lnTo>
                    <a:pt x="209" y="411"/>
                  </a:lnTo>
                  <a:lnTo>
                    <a:pt x="209" y="412"/>
                  </a:lnTo>
                  <a:lnTo>
                    <a:pt x="209" y="413"/>
                  </a:lnTo>
                  <a:lnTo>
                    <a:pt x="210" y="414"/>
                  </a:lnTo>
                  <a:lnTo>
                    <a:pt x="210" y="415"/>
                  </a:lnTo>
                  <a:lnTo>
                    <a:pt x="210" y="416"/>
                  </a:lnTo>
                  <a:lnTo>
                    <a:pt x="210" y="417"/>
                  </a:lnTo>
                  <a:lnTo>
                    <a:pt x="210" y="418"/>
                  </a:lnTo>
                  <a:lnTo>
                    <a:pt x="210" y="419"/>
                  </a:lnTo>
                  <a:lnTo>
                    <a:pt x="210" y="420"/>
                  </a:lnTo>
                  <a:lnTo>
                    <a:pt x="211" y="421"/>
                  </a:lnTo>
                  <a:lnTo>
                    <a:pt x="211" y="422"/>
                  </a:lnTo>
                  <a:lnTo>
                    <a:pt x="211" y="423"/>
                  </a:lnTo>
                  <a:lnTo>
                    <a:pt x="211" y="424"/>
                  </a:lnTo>
                  <a:lnTo>
                    <a:pt x="212" y="424"/>
                  </a:lnTo>
                  <a:lnTo>
                    <a:pt x="212" y="425"/>
                  </a:lnTo>
                  <a:lnTo>
                    <a:pt x="212" y="426"/>
                  </a:lnTo>
                  <a:lnTo>
                    <a:pt x="212" y="427"/>
                  </a:lnTo>
                  <a:lnTo>
                    <a:pt x="213" y="427"/>
                  </a:lnTo>
                  <a:lnTo>
                    <a:pt x="213" y="428"/>
                  </a:lnTo>
                  <a:lnTo>
                    <a:pt x="213" y="429"/>
                  </a:lnTo>
                  <a:lnTo>
                    <a:pt x="214" y="430"/>
                  </a:lnTo>
                  <a:lnTo>
                    <a:pt x="214" y="431"/>
                  </a:lnTo>
                  <a:lnTo>
                    <a:pt x="214" y="432"/>
                  </a:lnTo>
                  <a:lnTo>
                    <a:pt x="215" y="432"/>
                  </a:lnTo>
                  <a:lnTo>
                    <a:pt x="215" y="433"/>
                  </a:lnTo>
                  <a:lnTo>
                    <a:pt x="215" y="434"/>
                  </a:lnTo>
                  <a:lnTo>
                    <a:pt x="215" y="435"/>
                  </a:lnTo>
                  <a:lnTo>
                    <a:pt x="216" y="436"/>
                  </a:lnTo>
                  <a:lnTo>
                    <a:pt x="216" y="437"/>
                  </a:lnTo>
                  <a:lnTo>
                    <a:pt x="216" y="438"/>
                  </a:lnTo>
                  <a:lnTo>
                    <a:pt x="216" y="439"/>
                  </a:lnTo>
                  <a:lnTo>
                    <a:pt x="216" y="440"/>
                  </a:lnTo>
                  <a:lnTo>
                    <a:pt x="217" y="440"/>
                  </a:lnTo>
                  <a:lnTo>
                    <a:pt x="217" y="441"/>
                  </a:lnTo>
                  <a:lnTo>
                    <a:pt x="217" y="442"/>
                  </a:lnTo>
                  <a:lnTo>
                    <a:pt x="217" y="443"/>
                  </a:lnTo>
                  <a:lnTo>
                    <a:pt x="217" y="444"/>
                  </a:lnTo>
                  <a:lnTo>
                    <a:pt x="218" y="444"/>
                  </a:lnTo>
                  <a:lnTo>
                    <a:pt x="218" y="445"/>
                  </a:lnTo>
                  <a:lnTo>
                    <a:pt x="218" y="446"/>
                  </a:lnTo>
                  <a:lnTo>
                    <a:pt x="218" y="447"/>
                  </a:lnTo>
                  <a:lnTo>
                    <a:pt x="219" y="447"/>
                  </a:lnTo>
                  <a:lnTo>
                    <a:pt x="219" y="448"/>
                  </a:lnTo>
                  <a:lnTo>
                    <a:pt x="219" y="449"/>
                  </a:lnTo>
                  <a:lnTo>
                    <a:pt x="220" y="449"/>
                  </a:lnTo>
                  <a:lnTo>
                    <a:pt x="220" y="450"/>
                  </a:lnTo>
                  <a:lnTo>
                    <a:pt x="220" y="451"/>
                  </a:lnTo>
                  <a:lnTo>
                    <a:pt x="221" y="452"/>
                  </a:lnTo>
                  <a:lnTo>
                    <a:pt x="221" y="453"/>
                  </a:lnTo>
                  <a:lnTo>
                    <a:pt x="221" y="454"/>
                  </a:lnTo>
                  <a:lnTo>
                    <a:pt x="221" y="455"/>
                  </a:lnTo>
                  <a:lnTo>
                    <a:pt x="222" y="456"/>
                  </a:lnTo>
                  <a:lnTo>
                    <a:pt x="222" y="457"/>
                  </a:lnTo>
                  <a:lnTo>
                    <a:pt x="222" y="458"/>
                  </a:lnTo>
                  <a:lnTo>
                    <a:pt x="222" y="459"/>
                  </a:lnTo>
                  <a:lnTo>
                    <a:pt x="222" y="460"/>
                  </a:lnTo>
                  <a:lnTo>
                    <a:pt x="223" y="460"/>
                  </a:lnTo>
                  <a:lnTo>
                    <a:pt x="223" y="461"/>
                  </a:lnTo>
                  <a:lnTo>
                    <a:pt x="224" y="461"/>
                  </a:lnTo>
                  <a:lnTo>
                    <a:pt x="224" y="460"/>
                  </a:lnTo>
                  <a:lnTo>
                    <a:pt x="224" y="459"/>
                  </a:lnTo>
                  <a:lnTo>
                    <a:pt x="225" y="458"/>
                  </a:lnTo>
                  <a:lnTo>
                    <a:pt x="225" y="457"/>
                  </a:lnTo>
                  <a:lnTo>
                    <a:pt x="225" y="456"/>
                  </a:lnTo>
                  <a:lnTo>
                    <a:pt x="226" y="456"/>
                  </a:lnTo>
                  <a:lnTo>
                    <a:pt x="226" y="457"/>
                  </a:lnTo>
                  <a:lnTo>
                    <a:pt x="226" y="458"/>
                  </a:lnTo>
                  <a:lnTo>
                    <a:pt x="227" y="458"/>
                  </a:lnTo>
                  <a:lnTo>
                    <a:pt x="227" y="459"/>
                  </a:lnTo>
                  <a:lnTo>
                    <a:pt x="227" y="460"/>
                  </a:lnTo>
                  <a:lnTo>
                    <a:pt x="228" y="461"/>
                  </a:lnTo>
                  <a:lnTo>
                    <a:pt x="228" y="462"/>
                  </a:lnTo>
                  <a:lnTo>
                    <a:pt x="228" y="463"/>
                  </a:lnTo>
                  <a:lnTo>
                    <a:pt x="229" y="463"/>
                  </a:lnTo>
                  <a:lnTo>
                    <a:pt x="229" y="464"/>
                  </a:lnTo>
                  <a:lnTo>
                    <a:pt x="229" y="465"/>
                  </a:lnTo>
                  <a:lnTo>
                    <a:pt x="230" y="466"/>
                  </a:lnTo>
                  <a:lnTo>
                    <a:pt x="230" y="467"/>
                  </a:lnTo>
                  <a:lnTo>
                    <a:pt x="230" y="468"/>
                  </a:lnTo>
                  <a:lnTo>
                    <a:pt x="231" y="468"/>
                  </a:lnTo>
                  <a:lnTo>
                    <a:pt x="231" y="467"/>
                  </a:lnTo>
                  <a:lnTo>
                    <a:pt x="232" y="467"/>
                  </a:lnTo>
                  <a:lnTo>
                    <a:pt x="232" y="466"/>
                  </a:lnTo>
                  <a:lnTo>
                    <a:pt x="232" y="465"/>
                  </a:lnTo>
                  <a:lnTo>
                    <a:pt x="233" y="465"/>
                  </a:lnTo>
                  <a:lnTo>
                    <a:pt x="233" y="464"/>
                  </a:lnTo>
                  <a:lnTo>
                    <a:pt x="234" y="463"/>
                  </a:lnTo>
                  <a:lnTo>
                    <a:pt x="234" y="464"/>
                  </a:lnTo>
                  <a:lnTo>
                    <a:pt x="235" y="464"/>
                  </a:lnTo>
                  <a:lnTo>
                    <a:pt x="235" y="465"/>
                  </a:lnTo>
                  <a:lnTo>
                    <a:pt x="235" y="466"/>
                  </a:lnTo>
                  <a:lnTo>
                    <a:pt x="235" y="467"/>
                  </a:lnTo>
                  <a:lnTo>
                    <a:pt x="235" y="468"/>
                  </a:lnTo>
                  <a:lnTo>
                    <a:pt x="236" y="468"/>
                  </a:lnTo>
                  <a:lnTo>
                    <a:pt x="236" y="469"/>
                  </a:lnTo>
                  <a:lnTo>
                    <a:pt x="236" y="470"/>
                  </a:lnTo>
                  <a:lnTo>
                    <a:pt x="236" y="471"/>
                  </a:lnTo>
                  <a:lnTo>
                    <a:pt x="237" y="471"/>
                  </a:lnTo>
                  <a:lnTo>
                    <a:pt x="238" y="471"/>
                  </a:lnTo>
                  <a:lnTo>
                    <a:pt x="239" y="471"/>
                  </a:lnTo>
                  <a:lnTo>
                    <a:pt x="240" y="471"/>
                  </a:lnTo>
                  <a:lnTo>
                    <a:pt x="240" y="470"/>
                  </a:lnTo>
                  <a:lnTo>
                    <a:pt x="241" y="470"/>
                  </a:lnTo>
                  <a:lnTo>
                    <a:pt x="241" y="469"/>
                  </a:lnTo>
                  <a:lnTo>
                    <a:pt x="241" y="468"/>
                  </a:lnTo>
                  <a:lnTo>
                    <a:pt x="242" y="468"/>
                  </a:lnTo>
                  <a:lnTo>
                    <a:pt x="242" y="469"/>
                  </a:lnTo>
                  <a:lnTo>
                    <a:pt x="243" y="469"/>
                  </a:lnTo>
                  <a:lnTo>
                    <a:pt x="244" y="468"/>
                  </a:lnTo>
                  <a:lnTo>
                    <a:pt x="244" y="467"/>
                  </a:lnTo>
                  <a:lnTo>
                    <a:pt x="244" y="466"/>
                  </a:lnTo>
                  <a:lnTo>
                    <a:pt x="244" y="465"/>
                  </a:lnTo>
                  <a:lnTo>
                    <a:pt x="245" y="465"/>
                  </a:lnTo>
                  <a:lnTo>
                    <a:pt x="245" y="464"/>
                  </a:lnTo>
                  <a:lnTo>
                    <a:pt x="245" y="463"/>
                  </a:lnTo>
                  <a:lnTo>
                    <a:pt x="246" y="463"/>
                  </a:lnTo>
                  <a:lnTo>
                    <a:pt x="246" y="464"/>
                  </a:lnTo>
                  <a:lnTo>
                    <a:pt x="246" y="465"/>
                  </a:lnTo>
                  <a:lnTo>
                    <a:pt x="247" y="465"/>
                  </a:lnTo>
                  <a:lnTo>
                    <a:pt x="247" y="466"/>
                  </a:lnTo>
                  <a:lnTo>
                    <a:pt x="247" y="467"/>
                  </a:lnTo>
                  <a:lnTo>
                    <a:pt x="247" y="468"/>
                  </a:lnTo>
                  <a:lnTo>
                    <a:pt x="248" y="468"/>
                  </a:lnTo>
                  <a:lnTo>
                    <a:pt x="248" y="469"/>
                  </a:lnTo>
                  <a:lnTo>
                    <a:pt x="248" y="470"/>
                  </a:lnTo>
                  <a:lnTo>
                    <a:pt x="249" y="470"/>
                  </a:lnTo>
                  <a:lnTo>
                    <a:pt x="249" y="471"/>
                  </a:lnTo>
                  <a:lnTo>
                    <a:pt x="249" y="472"/>
                  </a:lnTo>
                  <a:lnTo>
                    <a:pt x="250" y="472"/>
                  </a:lnTo>
                  <a:lnTo>
                    <a:pt x="250" y="473"/>
                  </a:lnTo>
                  <a:lnTo>
                    <a:pt x="251" y="473"/>
                  </a:lnTo>
                  <a:lnTo>
                    <a:pt x="251" y="474"/>
                  </a:lnTo>
                  <a:lnTo>
                    <a:pt x="251" y="475"/>
                  </a:lnTo>
                  <a:lnTo>
                    <a:pt x="252" y="475"/>
                  </a:lnTo>
                  <a:lnTo>
                    <a:pt x="253" y="475"/>
                  </a:lnTo>
                  <a:lnTo>
                    <a:pt x="253" y="474"/>
                  </a:lnTo>
                  <a:lnTo>
                    <a:pt x="253" y="473"/>
                  </a:lnTo>
                  <a:lnTo>
                    <a:pt x="254" y="473"/>
                  </a:lnTo>
                  <a:lnTo>
                    <a:pt x="254" y="472"/>
                  </a:lnTo>
                  <a:lnTo>
                    <a:pt x="255" y="472"/>
                  </a:lnTo>
                  <a:lnTo>
                    <a:pt x="255" y="473"/>
                  </a:lnTo>
                  <a:lnTo>
                    <a:pt x="255" y="474"/>
                  </a:lnTo>
                  <a:lnTo>
                    <a:pt x="255" y="475"/>
                  </a:lnTo>
                  <a:lnTo>
                    <a:pt x="256" y="475"/>
                  </a:lnTo>
                  <a:lnTo>
                    <a:pt x="256" y="476"/>
                  </a:lnTo>
                  <a:lnTo>
                    <a:pt x="256" y="477"/>
                  </a:lnTo>
                  <a:lnTo>
                    <a:pt x="257" y="477"/>
                  </a:lnTo>
                  <a:lnTo>
                    <a:pt x="257" y="476"/>
                  </a:lnTo>
                  <a:lnTo>
                    <a:pt x="257" y="475"/>
                  </a:lnTo>
                  <a:lnTo>
                    <a:pt x="257" y="474"/>
                  </a:lnTo>
                  <a:lnTo>
                    <a:pt x="257" y="473"/>
                  </a:lnTo>
                  <a:lnTo>
                    <a:pt x="258" y="472"/>
                  </a:lnTo>
                  <a:lnTo>
                    <a:pt x="258" y="471"/>
                  </a:lnTo>
                  <a:lnTo>
                    <a:pt x="258" y="470"/>
                  </a:lnTo>
                  <a:lnTo>
                    <a:pt x="258" y="469"/>
                  </a:lnTo>
                  <a:lnTo>
                    <a:pt x="259" y="469"/>
                  </a:lnTo>
                  <a:lnTo>
                    <a:pt x="259" y="470"/>
                  </a:lnTo>
                  <a:lnTo>
                    <a:pt x="259" y="471"/>
                  </a:lnTo>
                  <a:lnTo>
                    <a:pt x="259" y="472"/>
                  </a:lnTo>
                  <a:lnTo>
                    <a:pt x="260" y="473"/>
                  </a:lnTo>
                  <a:lnTo>
                    <a:pt x="260" y="474"/>
                  </a:lnTo>
                  <a:lnTo>
                    <a:pt x="260" y="475"/>
                  </a:lnTo>
                  <a:lnTo>
                    <a:pt x="260" y="476"/>
                  </a:lnTo>
                  <a:lnTo>
                    <a:pt x="260" y="477"/>
                  </a:lnTo>
                  <a:lnTo>
                    <a:pt x="260" y="478"/>
                  </a:lnTo>
                  <a:lnTo>
                    <a:pt x="260" y="479"/>
                  </a:lnTo>
                  <a:lnTo>
                    <a:pt x="261" y="479"/>
                  </a:lnTo>
                  <a:lnTo>
                    <a:pt x="261" y="480"/>
                  </a:lnTo>
                  <a:lnTo>
                    <a:pt x="262" y="480"/>
                  </a:lnTo>
                  <a:lnTo>
                    <a:pt x="262" y="479"/>
                  </a:lnTo>
                  <a:lnTo>
                    <a:pt x="262" y="478"/>
                  </a:lnTo>
                  <a:lnTo>
                    <a:pt x="263" y="478"/>
                  </a:lnTo>
                  <a:lnTo>
                    <a:pt x="263" y="479"/>
                  </a:lnTo>
                  <a:lnTo>
                    <a:pt x="264" y="479"/>
                  </a:lnTo>
                  <a:lnTo>
                    <a:pt x="264" y="480"/>
                  </a:lnTo>
                  <a:lnTo>
                    <a:pt x="264" y="479"/>
                  </a:lnTo>
                  <a:lnTo>
                    <a:pt x="265" y="479"/>
                  </a:lnTo>
                  <a:lnTo>
                    <a:pt x="265" y="478"/>
                  </a:lnTo>
                  <a:lnTo>
                    <a:pt x="266" y="478"/>
                  </a:lnTo>
                  <a:lnTo>
                    <a:pt x="266" y="477"/>
                  </a:lnTo>
                  <a:lnTo>
                    <a:pt x="267" y="476"/>
                  </a:lnTo>
                  <a:lnTo>
                    <a:pt x="268" y="475"/>
                  </a:lnTo>
                  <a:lnTo>
                    <a:pt x="268" y="474"/>
                  </a:lnTo>
                  <a:lnTo>
                    <a:pt x="268" y="473"/>
                  </a:lnTo>
                  <a:lnTo>
                    <a:pt x="269" y="472"/>
                  </a:lnTo>
                  <a:lnTo>
                    <a:pt x="269" y="471"/>
                  </a:lnTo>
                  <a:lnTo>
                    <a:pt x="269" y="470"/>
                  </a:lnTo>
                  <a:lnTo>
                    <a:pt x="270" y="470"/>
                  </a:lnTo>
                  <a:lnTo>
                    <a:pt x="271" y="470"/>
                  </a:lnTo>
                  <a:lnTo>
                    <a:pt x="271" y="471"/>
                  </a:lnTo>
                  <a:lnTo>
                    <a:pt x="272" y="471"/>
                  </a:lnTo>
                  <a:lnTo>
                    <a:pt x="272" y="472"/>
                  </a:lnTo>
                  <a:lnTo>
                    <a:pt x="273" y="472"/>
                  </a:lnTo>
                  <a:lnTo>
                    <a:pt x="273" y="473"/>
                  </a:lnTo>
                  <a:lnTo>
                    <a:pt x="273" y="474"/>
                  </a:lnTo>
                  <a:lnTo>
                    <a:pt x="274" y="474"/>
                  </a:lnTo>
                  <a:lnTo>
                    <a:pt x="274" y="475"/>
                  </a:lnTo>
                  <a:lnTo>
                    <a:pt x="274" y="476"/>
                  </a:lnTo>
                  <a:lnTo>
                    <a:pt x="275" y="476"/>
                  </a:lnTo>
                  <a:lnTo>
                    <a:pt x="275" y="477"/>
                  </a:lnTo>
                  <a:lnTo>
                    <a:pt x="275" y="478"/>
                  </a:lnTo>
                  <a:lnTo>
                    <a:pt x="276" y="478"/>
                  </a:lnTo>
                  <a:lnTo>
                    <a:pt x="276" y="479"/>
                  </a:lnTo>
                  <a:lnTo>
                    <a:pt x="276" y="480"/>
                  </a:lnTo>
                  <a:lnTo>
                    <a:pt x="277" y="480"/>
                  </a:lnTo>
                  <a:lnTo>
                    <a:pt x="277" y="479"/>
                  </a:lnTo>
                  <a:lnTo>
                    <a:pt x="277" y="478"/>
                  </a:lnTo>
                  <a:lnTo>
                    <a:pt x="278" y="478"/>
                  </a:lnTo>
                  <a:lnTo>
                    <a:pt x="278" y="477"/>
                  </a:lnTo>
                  <a:lnTo>
                    <a:pt x="278" y="476"/>
                  </a:lnTo>
                  <a:lnTo>
                    <a:pt x="278" y="475"/>
                  </a:lnTo>
                  <a:lnTo>
                    <a:pt x="278" y="474"/>
                  </a:lnTo>
                  <a:lnTo>
                    <a:pt x="279" y="474"/>
                  </a:lnTo>
                  <a:lnTo>
                    <a:pt x="279" y="473"/>
                  </a:lnTo>
                  <a:lnTo>
                    <a:pt x="279" y="472"/>
                  </a:lnTo>
                  <a:lnTo>
                    <a:pt x="280" y="471"/>
                  </a:lnTo>
                  <a:lnTo>
                    <a:pt x="280" y="470"/>
                  </a:lnTo>
                  <a:lnTo>
                    <a:pt x="280" y="469"/>
                  </a:lnTo>
                  <a:lnTo>
                    <a:pt x="281" y="469"/>
                  </a:lnTo>
                  <a:lnTo>
                    <a:pt x="281" y="468"/>
                  </a:lnTo>
                  <a:lnTo>
                    <a:pt x="282" y="468"/>
                  </a:lnTo>
                  <a:lnTo>
                    <a:pt x="282" y="469"/>
                  </a:lnTo>
                  <a:lnTo>
                    <a:pt x="283" y="469"/>
                  </a:lnTo>
                  <a:lnTo>
                    <a:pt x="283" y="470"/>
                  </a:lnTo>
                  <a:lnTo>
                    <a:pt x="283" y="471"/>
                  </a:lnTo>
                  <a:lnTo>
                    <a:pt x="283" y="472"/>
                  </a:lnTo>
                  <a:lnTo>
                    <a:pt x="284" y="473"/>
                  </a:lnTo>
                  <a:lnTo>
                    <a:pt x="285" y="473"/>
                  </a:lnTo>
                  <a:lnTo>
                    <a:pt x="285" y="472"/>
                  </a:lnTo>
                  <a:lnTo>
                    <a:pt x="285" y="471"/>
                  </a:lnTo>
                  <a:lnTo>
                    <a:pt x="286" y="471"/>
                  </a:lnTo>
                  <a:lnTo>
                    <a:pt x="286" y="472"/>
                  </a:lnTo>
                  <a:lnTo>
                    <a:pt x="286" y="473"/>
                  </a:lnTo>
                  <a:lnTo>
                    <a:pt x="287" y="474"/>
                  </a:lnTo>
                  <a:lnTo>
                    <a:pt x="287" y="475"/>
                  </a:lnTo>
                  <a:lnTo>
                    <a:pt x="287" y="476"/>
                  </a:lnTo>
                  <a:lnTo>
                    <a:pt x="287" y="477"/>
                  </a:lnTo>
                  <a:lnTo>
                    <a:pt x="287" y="478"/>
                  </a:lnTo>
                  <a:lnTo>
                    <a:pt x="288" y="478"/>
                  </a:lnTo>
                  <a:lnTo>
                    <a:pt x="288" y="479"/>
                  </a:lnTo>
                  <a:lnTo>
                    <a:pt x="288" y="478"/>
                  </a:lnTo>
                  <a:lnTo>
                    <a:pt x="289" y="478"/>
                  </a:lnTo>
                  <a:lnTo>
                    <a:pt x="289" y="477"/>
                  </a:lnTo>
                  <a:lnTo>
                    <a:pt x="289" y="476"/>
                  </a:lnTo>
                  <a:lnTo>
                    <a:pt x="289" y="475"/>
                  </a:lnTo>
                  <a:lnTo>
                    <a:pt x="289" y="474"/>
                  </a:lnTo>
                  <a:lnTo>
                    <a:pt x="290" y="473"/>
                  </a:lnTo>
                  <a:lnTo>
                    <a:pt x="290" y="472"/>
                  </a:lnTo>
                  <a:lnTo>
                    <a:pt x="290" y="471"/>
                  </a:lnTo>
                  <a:lnTo>
                    <a:pt x="291" y="471"/>
                  </a:lnTo>
                  <a:lnTo>
                    <a:pt x="292" y="472"/>
                  </a:lnTo>
                  <a:lnTo>
                    <a:pt x="292" y="473"/>
                  </a:lnTo>
                  <a:lnTo>
                    <a:pt x="293" y="473"/>
                  </a:lnTo>
                  <a:lnTo>
                    <a:pt x="293" y="472"/>
                  </a:lnTo>
                  <a:lnTo>
                    <a:pt x="293" y="471"/>
                  </a:lnTo>
                  <a:lnTo>
                    <a:pt x="294" y="471"/>
                  </a:lnTo>
                  <a:lnTo>
                    <a:pt x="294" y="470"/>
                  </a:lnTo>
                  <a:lnTo>
                    <a:pt x="294" y="469"/>
                  </a:lnTo>
                  <a:lnTo>
                    <a:pt x="295" y="469"/>
                  </a:lnTo>
                  <a:lnTo>
                    <a:pt x="295" y="468"/>
                  </a:lnTo>
                  <a:lnTo>
                    <a:pt x="295" y="467"/>
                  </a:lnTo>
                  <a:lnTo>
                    <a:pt x="296" y="467"/>
                  </a:lnTo>
                  <a:lnTo>
                    <a:pt x="297" y="467"/>
                  </a:lnTo>
                  <a:lnTo>
                    <a:pt x="297" y="468"/>
                  </a:lnTo>
                  <a:lnTo>
                    <a:pt x="298" y="468"/>
                  </a:lnTo>
                  <a:lnTo>
                    <a:pt x="298" y="469"/>
                  </a:lnTo>
                  <a:lnTo>
                    <a:pt x="298" y="470"/>
                  </a:lnTo>
                  <a:lnTo>
                    <a:pt x="299" y="470"/>
                  </a:lnTo>
                  <a:lnTo>
                    <a:pt x="299" y="471"/>
                  </a:lnTo>
                  <a:lnTo>
                    <a:pt x="299" y="472"/>
                  </a:lnTo>
                  <a:lnTo>
                    <a:pt x="299" y="473"/>
                  </a:lnTo>
                  <a:lnTo>
                    <a:pt x="300" y="473"/>
                  </a:lnTo>
                  <a:lnTo>
                    <a:pt x="300" y="474"/>
                  </a:lnTo>
                  <a:lnTo>
                    <a:pt x="300" y="475"/>
                  </a:lnTo>
                  <a:lnTo>
                    <a:pt x="300" y="476"/>
                  </a:lnTo>
                  <a:lnTo>
                    <a:pt x="301" y="476"/>
                  </a:lnTo>
                  <a:lnTo>
                    <a:pt x="301" y="477"/>
                  </a:lnTo>
                  <a:lnTo>
                    <a:pt x="301" y="478"/>
                  </a:lnTo>
                  <a:lnTo>
                    <a:pt x="302" y="478"/>
                  </a:lnTo>
                  <a:lnTo>
                    <a:pt x="303" y="478"/>
                  </a:lnTo>
                  <a:lnTo>
                    <a:pt x="304" y="478"/>
                  </a:lnTo>
                  <a:lnTo>
                    <a:pt x="305" y="478"/>
                  </a:lnTo>
                  <a:lnTo>
                    <a:pt x="305" y="479"/>
                  </a:lnTo>
                  <a:lnTo>
                    <a:pt x="305" y="478"/>
                  </a:lnTo>
                  <a:lnTo>
                    <a:pt x="306" y="478"/>
                  </a:lnTo>
                  <a:lnTo>
                    <a:pt x="306" y="477"/>
                  </a:lnTo>
                  <a:lnTo>
                    <a:pt x="306" y="476"/>
                  </a:lnTo>
                  <a:lnTo>
                    <a:pt x="307" y="476"/>
                  </a:lnTo>
                  <a:lnTo>
                    <a:pt x="307" y="475"/>
                  </a:lnTo>
                  <a:lnTo>
                    <a:pt x="308" y="475"/>
                  </a:lnTo>
                  <a:lnTo>
                    <a:pt x="308" y="476"/>
                  </a:lnTo>
                  <a:lnTo>
                    <a:pt x="309" y="476"/>
                  </a:lnTo>
                  <a:lnTo>
                    <a:pt x="309" y="477"/>
                  </a:lnTo>
                  <a:lnTo>
                    <a:pt x="309" y="478"/>
                  </a:lnTo>
                  <a:lnTo>
                    <a:pt x="310" y="478"/>
                  </a:lnTo>
                  <a:lnTo>
                    <a:pt x="310" y="479"/>
                  </a:lnTo>
                  <a:lnTo>
                    <a:pt x="311" y="480"/>
                  </a:lnTo>
                  <a:lnTo>
                    <a:pt x="312" y="480"/>
                  </a:lnTo>
                  <a:lnTo>
                    <a:pt x="312" y="479"/>
                  </a:lnTo>
                  <a:lnTo>
                    <a:pt x="312" y="478"/>
                  </a:lnTo>
                  <a:lnTo>
                    <a:pt x="312" y="477"/>
                  </a:lnTo>
                  <a:lnTo>
                    <a:pt x="312" y="476"/>
                  </a:lnTo>
                  <a:lnTo>
                    <a:pt x="313" y="476"/>
                  </a:lnTo>
                  <a:lnTo>
                    <a:pt x="313" y="475"/>
                  </a:lnTo>
                  <a:lnTo>
                    <a:pt x="313" y="474"/>
                  </a:lnTo>
                  <a:lnTo>
                    <a:pt x="313" y="473"/>
                  </a:lnTo>
                  <a:lnTo>
                    <a:pt x="313" y="472"/>
                  </a:lnTo>
                  <a:lnTo>
                    <a:pt x="313" y="471"/>
                  </a:lnTo>
                  <a:lnTo>
                    <a:pt x="314" y="471"/>
                  </a:lnTo>
                  <a:lnTo>
                    <a:pt x="314" y="470"/>
                  </a:lnTo>
                  <a:lnTo>
                    <a:pt x="314" y="469"/>
                  </a:lnTo>
                  <a:lnTo>
                    <a:pt x="314" y="468"/>
                  </a:lnTo>
                  <a:lnTo>
                    <a:pt x="315" y="468"/>
                  </a:lnTo>
                  <a:lnTo>
                    <a:pt x="315" y="469"/>
                  </a:lnTo>
                  <a:lnTo>
                    <a:pt x="316" y="469"/>
                  </a:lnTo>
                  <a:lnTo>
                    <a:pt x="317" y="469"/>
                  </a:lnTo>
                  <a:lnTo>
                    <a:pt x="317" y="470"/>
                  </a:lnTo>
                  <a:lnTo>
                    <a:pt x="318" y="470"/>
                  </a:lnTo>
                  <a:lnTo>
                    <a:pt x="318" y="471"/>
                  </a:lnTo>
                  <a:lnTo>
                    <a:pt x="318" y="472"/>
                  </a:lnTo>
                  <a:lnTo>
                    <a:pt x="318" y="473"/>
                  </a:lnTo>
                  <a:lnTo>
                    <a:pt x="319" y="474"/>
                  </a:lnTo>
                  <a:lnTo>
                    <a:pt x="319" y="475"/>
                  </a:lnTo>
                  <a:lnTo>
                    <a:pt x="319" y="476"/>
                  </a:lnTo>
                  <a:lnTo>
                    <a:pt x="319" y="477"/>
                  </a:lnTo>
                  <a:lnTo>
                    <a:pt x="319" y="478"/>
                  </a:lnTo>
                  <a:lnTo>
                    <a:pt x="320" y="478"/>
                  </a:lnTo>
                  <a:lnTo>
                    <a:pt x="320" y="479"/>
                  </a:lnTo>
                  <a:lnTo>
                    <a:pt x="320" y="480"/>
                  </a:lnTo>
                  <a:lnTo>
                    <a:pt x="321" y="480"/>
                  </a:lnTo>
                  <a:lnTo>
                    <a:pt x="322" y="481"/>
                  </a:lnTo>
                  <a:lnTo>
                    <a:pt x="322" y="480"/>
                  </a:lnTo>
                  <a:lnTo>
                    <a:pt x="323" y="480"/>
                  </a:lnTo>
                  <a:lnTo>
                    <a:pt x="323" y="479"/>
                  </a:lnTo>
                  <a:lnTo>
                    <a:pt x="323" y="478"/>
                  </a:lnTo>
                  <a:lnTo>
                    <a:pt x="323" y="477"/>
                  </a:lnTo>
                  <a:lnTo>
                    <a:pt x="324" y="477"/>
                  </a:lnTo>
                  <a:lnTo>
                    <a:pt x="324" y="476"/>
                  </a:lnTo>
                  <a:lnTo>
                    <a:pt x="324" y="475"/>
                  </a:lnTo>
                  <a:lnTo>
                    <a:pt x="324" y="474"/>
                  </a:lnTo>
                  <a:lnTo>
                    <a:pt x="325" y="474"/>
                  </a:lnTo>
                  <a:lnTo>
                    <a:pt x="325" y="473"/>
                  </a:lnTo>
                  <a:lnTo>
                    <a:pt x="326" y="473"/>
                  </a:lnTo>
                  <a:lnTo>
                    <a:pt x="327" y="473"/>
                  </a:lnTo>
                  <a:lnTo>
                    <a:pt x="327" y="472"/>
                  </a:lnTo>
                  <a:lnTo>
                    <a:pt x="328" y="472"/>
                  </a:lnTo>
                  <a:lnTo>
                    <a:pt x="328" y="471"/>
                  </a:lnTo>
                  <a:lnTo>
                    <a:pt x="328" y="470"/>
                  </a:lnTo>
                  <a:lnTo>
                    <a:pt x="329" y="469"/>
                  </a:lnTo>
                  <a:lnTo>
                    <a:pt x="329" y="468"/>
                  </a:lnTo>
                  <a:lnTo>
                    <a:pt x="330" y="468"/>
                  </a:lnTo>
                  <a:lnTo>
                    <a:pt x="331" y="468"/>
                  </a:lnTo>
                  <a:lnTo>
                    <a:pt x="332" y="468"/>
                  </a:lnTo>
                  <a:lnTo>
                    <a:pt x="332" y="467"/>
                  </a:lnTo>
                  <a:lnTo>
                    <a:pt x="332" y="466"/>
                  </a:lnTo>
                  <a:lnTo>
                    <a:pt x="332" y="465"/>
                  </a:lnTo>
                  <a:lnTo>
                    <a:pt x="333" y="464"/>
                  </a:lnTo>
                  <a:lnTo>
                    <a:pt x="333" y="463"/>
                  </a:lnTo>
                  <a:lnTo>
                    <a:pt x="333" y="462"/>
                  </a:lnTo>
                  <a:lnTo>
                    <a:pt x="333" y="461"/>
                  </a:lnTo>
                  <a:lnTo>
                    <a:pt x="333" y="460"/>
                  </a:lnTo>
                  <a:lnTo>
                    <a:pt x="334" y="460"/>
                  </a:lnTo>
                  <a:lnTo>
                    <a:pt x="334" y="459"/>
                  </a:lnTo>
                  <a:lnTo>
                    <a:pt x="334" y="458"/>
                  </a:lnTo>
                  <a:lnTo>
                    <a:pt x="334" y="457"/>
                  </a:lnTo>
                  <a:lnTo>
                    <a:pt x="335" y="457"/>
                  </a:lnTo>
                  <a:lnTo>
                    <a:pt x="335" y="456"/>
                  </a:lnTo>
                  <a:lnTo>
                    <a:pt x="335" y="455"/>
                  </a:lnTo>
                  <a:lnTo>
                    <a:pt x="336" y="455"/>
                  </a:lnTo>
                  <a:lnTo>
                    <a:pt x="336" y="454"/>
                  </a:lnTo>
                  <a:lnTo>
                    <a:pt x="336" y="453"/>
                  </a:lnTo>
                  <a:lnTo>
                    <a:pt x="336" y="452"/>
                  </a:lnTo>
                  <a:lnTo>
                    <a:pt x="337" y="452"/>
                  </a:lnTo>
                  <a:lnTo>
                    <a:pt x="337" y="451"/>
                  </a:lnTo>
                  <a:lnTo>
                    <a:pt x="337" y="450"/>
                  </a:lnTo>
                  <a:lnTo>
                    <a:pt x="337" y="449"/>
                  </a:lnTo>
                  <a:lnTo>
                    <a:pt x="337" y="448"/>
                  </a:lnTo>
                  <a:lnTo>
                    <a:pt x="338" y="447"/>
                  </a:lnTo>
                  <a:lnTo>
                    <a:pt x="338" y="446"/>
                  </a:lnTo>
                  <a:lnTo>
                    <a:pt x="338" y="445"/>
                  </a:lnTo>
                  <a:lnTo>
                    <a:pt x="338" y="444"/>
                  </a:lnTo>
                  <a:lnTo>
                    <a:pt x="338" y="443"/>
                  </a:lnTo>
                  <a:lnTo>
                    <a:pt x="339" y="442"/>
                  </a:lnTo>
                  <a:lnTo>
                    <a:pt x="339" y="441"/>
                  </a:lnTo>
                  <a:lnTo>
                    <a:pt x="339" y="440"/>
                  </a:lnTo>
                  <a:lnTo>
                    <a:pt x="339" y="439"/>
                  </a:lnTo>
                  <a:lnTo>
                    <a:pt x="340" y="438"/>
                  </a:lnTo>
                  <a:lnTo>
                    <a:pt x="340" y="437"/>
                  </a:lnTo>
                  <a:lnTo>
                    <a:pt x="340" y="436"/>
                  </a:lnTo>
                  <a:lnTo>
                    <a:pt x="341" y="436"/>
                  </a:lnTo>
                  <a:lnTo>
                    <a:pt x="341" y="435"/>
                  </a:lnTo>
                  <a:lnTo>
                    <a:pt x="341" y="434"/>
                  </a:lnTo>
                  <a:lnTo>
                    <a:pt x="341" y="433"/>
                  </a:lnTo>
                  <a:lnTo>
                    <a:pt x="342" y="432"/>
                  </a:lnTo>
                  <a:lnTo>
                    <a:pt x="342" y="431"/>
                  </a:lnTo>
                  <a:lnTo>
                    <a:pt x="342" y="430"/>
                  </a:lnTo>
                  <a:lnTo>
                    <a:pt x="342" y="429"/>
                  </a:lnTo>
                  <a:lnTo>
                    <a:pt x="343" y="429"/>
                  </a:lnTo>
                  <a:lnTo>
                    <a:pt x="343" y="428"/>
                  </a:lnTo>
                  <a:lnTo>
                    <a:pt x="343" y="427"/>
                  </a:lnTo>
                  <a:lnTo>
                    <a:pt x="343" y="426"/>
                  </a:lnTo>
                  <a:lnTo>
                    <a:pt x="343" y="425"/>
                  </a:lnTo>
                  <a:lnTo>
                    <a:pt x="344" y="424"/>
                  </a:lnTo>
                  <a:lnTo>
                    <a:pt x="344" y="423"/>
                  </a:lnTo>
                  <a:lnTo>
                    <a:pt x="344" y="422"/>
                  </a:lnTo>
                  <a:lnTo>
                    <a:pt x="344" y="421"/>
                  </a:lnTo>
                  <a:lnTo>
                    <a:pt x="344" y="420"/>
                  </a:lnTo>
                  <a:lnTo>
                    <a:pt x="345" y="419"/>
                  </a:lnTo>
                  <a:lnTo>
                    <a:pt x="345" y="418"/>
                  </a:lnTo>
                  <a:lnTo>
                    <a:pt x="345" y="417"/>
                  </a:lnTo>
                  <a:lnTo>
                    <a:pt x="345" y="416"/>
                  </a:lnTo>
                  <a:lnTo>
                    <a:pt x="345" y="415"/>
                  </a:lnTo>
                  <a:lnTo>
                    <a:pt x="345" y="414"/>
                  </a:lnTo>
                  <a:lnTo>
                    <a:pt x="345" y="413"/>
                  </a:lnTo>
                  <a:lnTo>
                    <a:pt x="346" y="413"/>
                  </a:lnTo>
                  <a:lnTo>
                    <a:pt x="346" y="412"/>
                  </a:lnTo>
                  <a:lnTo>
                    <a:pt x="346" y="411"/>
                  </a:lnTo>
                  <a:lnTo>
                    <a:pt x="346" y="410"/>
                  </a:lnTo>
                  <a:lnTo>
                    <a:pt x="346" y="409"/>
                  </a:lnTo>
                  <a:lnTo>
                    <a:pt x="346" y="408"/>
                  </a:lnTo>
                  <a:lnTo>
                    <a:pt x="346" y="407"/>
                  </a:lnTo>
                  <a:lnTo>
                    <a:pt x="347" y="406"/>
                  </a:lnTo>
                  <a:lnTo>
                    <a:pt x="347" y="405"/>
                  </a:lnTo>
                  <a:lnTo>
                    <a:pt x="347" y="404"/>
                  </a:lnTo>
                  <a:lnTo>
                    <a:pt x="347" y="403"/>
                  </a:lnTo>
                  <a:lnTo>
                    <a:pt x="347" y="402"/>
                  </a:lnTo>
                  <a:lnTo>
                    <a:pt x="347" y="401"/>
                  </a:lnTo>
                  <a:lnTo>
                    <a:pt x="347" y="400"/>
                  </a:lnTo>
                  <a:lnTo>
                    <a:pt x="347" y="399"/>
                  </a:lnTo>
                  <a:lnTo>
                    <a:pt x="348" y="398"/>
                  </a:lnTo>
                  <a:lnTo>
                    <a:pt x="348" y="397"/>
                  </a:lnTo>
                  <a:lnTo>
                    <a:pt x="348" y="396"/>
                  </a:lnTo>
                  <a:lnTo>
                    <a:pt x="348" y="395"/>
                  </a:lnTo>
                  <a:lnTo>
                    <a:pt x="348" y="394"/>
                  </a:lnTo>
                  <a:lnTo>
                    <a:pt x="348" y="393"/>
                  </a:lnTo>
                  <a:lnTo>
                    <a:pt x="348" y="392"/>
                  </a:lnTo>
                  <a:lnTo>
                    <a:pt x="348" y="391"/>
                  </a:lnTo>
                  <a:lnTo>
                    <a:pt x="348" y="390"/>
                  </a:lnTo>
                  <a:lnTo>
                    <a:pt x="349" y="389"/>
                  </a:lnTo>
                  <a:lnTo>
                    <a:pt x="349" y="388"/>
                  </a:lnTo>
                  <a:lnTo>
                    <a:pt x="349" y="387"/>
                  </a:lnTo>
                  <a:lnTo>
                    <a:pt x="349" y="386"/>
                  </a:lnTo>
                  <a:lnTo>
                    <a:pt x="349" y="385"/>
                  </a:lnTo>
                  <a:lnTo>
                    <a:pt x="349" y="384"/>
                  </a:lnTo>
                  <a:lnTo>
                    <a:pt x="349" y="383"/>
                  </a:lnTo>
                  <a:lnTo>
                    <a:pt x="349" y="382"/>
                  </a:lnTo>
                  <a:lnTo>
                    <a:pt x="349" y="381"/>
                  </a:lnTo>
                  <a:lnTo>
                    <a:pt x="349" y="380"/>
                  </a:lnTo>
                  <a:lnTo>
                    <a:pt x="350" y="380"/>
                  </a:lnTo>
                  <a:lnTo>
                    <a:pt x="350" y="379"/>
                  </a:lnTo>
                  <a:lnTo>
                    <a:pt x="350" y="378"/>
                  </a:lnTo>
                  <a:lnTo>
                    <a:pt x="350" y="377"/>
                  </a:lnTo>
                  <a:lnTo>
                    <a:pt x="350" y="376"/>
                  </a:lnTo>
                  <a:lnTo>
                    <a:pt x="350" y="375"/>
                  </a:lnTo>
                  <a:lnTo>
                    <a:pt x="350" y="374"/>
                  </a:lnTo>
                  <a:lnTo>
                    <a:pt x="350" y="373"/>
                  </a:lnTo>
                  <a:lnTo>
                    <a:pt x="351" y="372"/>
                  </a:lnTo>
                  <a:lnTo>
                    <a:pt x="351" y="371"/>
                  </a:lnTo>
                  <a:lnTo>
                    <a:pt x="351" y="370"/>
                  </a:lnTo>
                  <a:lnTo>
                    <a:pt x="351" y="369"/>
                  </a:lnTo>
                  <a:lnTo>
                    <a:pt x="351" y="368"/>
                  </a:lnTo>
                  <a:lnTo>
                    <a:pt x="351" y="367"/>
                  </a:lnTo>
                  <a:lnTo>
                    <a:pt x="352" y="366"/>
                  </a:lnTo>
                  <a:lnTo>
                    <a:pt x="352" y="365"/>
                  </a:lnTo>
                  <a:lnTo>
                    <a:pt x="352" y="364"/>
                  </a:lnTo>
                  <a:lnTo>
                    <a:pt x="352" y="363"/>
                  </a:lnTo>
                  <a:lnTo>
                    <a:pt x="352" y="362"/>
                  </a:lnTo>
                  <a:lnTo>
                    <a:pt x="352" y="361"/>
                  </a:lnTo>
                  <a:lnTo>
                    <a:pt x="352" y="360"/>
                  </a:lnTo>
                  <a:lnTo>
                    <a:pt x="352" y="359"/>
                  </a:lnTo>
                  <a:lnTo>
                    <a:pt x="353" y="358"/>
                  </a:lnTo>
                  <a:lnTo>
                    <a:pt x="353" y="357"/>
                  </a:lnTo>
                  <a:lnTo>
                    <a:pt x="353" y="356"/>
                  </a:lnTo>
                  <a:lnTo>
                    <a:pt x="353" y="355"/>
                  </a:lnTo>
                  <a:lnTo>
                    <a:pt x="353" y="354"/>
                  </a:lnTo>
                  <a:lnTo>
                    <a:pt x="353" y="353"/>
                  </a:lnTo>
                  <a:lnTo>
                    <a:pt x="353" y="352"/>
                  </a:lnTo>
                  <a:lnTo>
                    <a:pt x="353" y="351"/>
                  </a:lnTo>
                  <a:lnTo>
                    <a:pt x="354" y="351"/>
                  </a:lnTo>
                  <a:lnTo>
                    <a:pt x="354" y="350"/>
                  </a:lnTo>
                  <a:lnTo>
                    <a:pt x="354" y="349"/>
                  </a:lnTo>
                  <a:lnTo>
                    <a:pt x="354" y="348"/>
                  </a:lnTo>
                  <a:lnTo>
                    <a:pt x="354" y="347"/>
                  </a:lnTo>
                  <a:lnTo>
                    <a:pt x="354" y="346"/>
                  </a:lnTo>
                  <a:lnTo>
                    <a:pt x="354" y="345"/>
                  </a:lnTo>
                  <a:lnTo>
                    <a:pt x="354" y="344"/>
                  </a:lnTo>
                  <a:lnTo>
                    <a:pt x="354" y="343"/>
                  </a:lnTo>
                  <a:lnTo>
                    <a:pt x="355" y="343"/>
                  </a:lnTo>
                  <a:lnTo>
                    <a:pt x="355" y="342"/>
                  </a:lnTo>
                  <a:lnTo>
                    <a:pt x="355" y="341"/>
                  </a:lnTo>
                  <a:lnTo>
                    <a:pt x="355" y="340"/>
                  </a:lnTo>
                  <a:lnTo>
                    <a:pt x="355" y="339"/>
                  </a:lnTo>
                  <a:lnTo>
                    <a:pt x="355" y="338"/>
                  </a:lnTo>
                  <a:lnTo>
                    <a:pt x="355" y="337"/>
                  </a:lnTo>
                  <a:lnTo>
                    <a:pt x="355" y="336"/>
                  </a:lnTo>
                  <a:lnTo>
                    <a:pt x="355" y="335"/>
                  </a:lnTo>
                  <a:lnTo>
                    <a:pt x="356" y="335"/>
                  </a:lnTo>
                  <a:lnTo>
                    <a:pt x="356" y="334"/>
                  </a:lnTo>
                  <a:lnTo>
                    <a:pt x="356" y="333"/>
                  </a:lnTo>
                  <a:lnTo>
                    <a:pt x="356" y="332"/>
                  </a:lnTo>
                  <a:lnTo>
                    <a:pt x="356" y="331"/>
                  </a:lnTo>
                  <a:lnTo>
                    <a:pt x="356" y="330"/>
                  </a:lnTo>
                  <a:lnTo>
                    <a:pt x="356" y="329"/>
                  </a:lnTo>
                  <a:lnTo>
                    <a:pt x="357" y="328"/>
                  </a:lnTo>
                  <a:lnTo>
                    <a:pt x="357" y="327"/>
                  </a:lnTo>
                  <a:lnTo>
                    <a:pt x="357" y="326"/>
                  </a:lnTo>
                  <a:lnTo>
                    <a:pt x="358" y="326"/>
                  </a:lnTo>
                  <a:lnTo>
                    <a:pt x="358" y="325"/>
                  </a:lnTo>
                  <a:lnTo>
                    <a:pt x="358" y="324"/>
                  </a:lnTo>
                  <a:lnTo>
                    <a:pt x="359" y="324"/>
                  </a:lnTo>
                  <a:lnTo>
                    <a:pt x="359" y="323"/>
                  </a:lnTo>
                  <a:lnTo>
                    <a:pt x="360" y="323"/>
                  </a:lnTo>
                  <a:lnTo>
                    <a:pt x="360" y="324"/>
                  </a:lnTo>
                  <a:lnTo>
                    <a:pt x="360" y="325"/>
                  </a:lnTo>
                  <a:lnTo>
                    <a:pt x="361" y="325"/>
                  </a:lnTo>
                  <a:lnTo>
                    <a:pt x="361" y="326"/>
                  </a:lnTo>
                  <a:lnTo>
                    <a:pt x="361" y="327"/>
                  </a:lnTo>
                  <a:lnTo>
                    <a:pt x="361" y="328"/>
                  </a:lnTo>
                  <a:lnTo>
                    <a:pt x="362" y="329"/>
                  </a:lnTo>
                  <a:lnTo>
                    <a:pt x="362" y="330"/>
                  </a:lnTo>
                  <a:lnTo>
                    <a:pt x="362" y="331"/>
                  </a:lnTo>
                  <a:lnTo>
                    <a:pt x="362" y="332"/>
                  </a:lnTo>
                  <a:lnTo>
                    <a:pt x="362" y="333"/>
                  </a:lnTo>
                  <a:lnTo>
                    <a:pt x="363" y="333"/>
                  </a:lnTo>
                  <a:lnTo>
                    <a:pt x="363" y="334"/>
                  </a:lnTo>
                  <a:lnTo>
                    <a:pt x="363" y="335"/>
                  </a:lnTo>
                  <a:lnTo>
                    <a:pt x="363" y="336"/>
                  </a:lnTo>
                  <a:lnTo>
                    <a:pt x="363" y="337"/>
                  </a:lnTo>
                  <a:lnTo>
                    <a:pt x="364" y="337"/>
                  </a:lnTo>
                  <a:lnTo>
                    <a:pt x="364" y="338"/>
                  </a:lnTo>
                  <a:lnTo>
                    <a:pt x="364" y="339"/>
                  </a:lnTo>
                  <a:lnTo>
                    <a:pt x="364" y="340"/>
                  </a:lnTo>
                  <a:lnTo>
                    <a:pt x="364" y="341"/>
                  </a:lnTo>
                  <a:lnTo>
                    <a:pt x="364" y="342"/>
                  </a:lnTo>
                  <a:lnTo>
                    <a:pt x="365" y="343"/>
                  </a:lnTo>
                  <a:lnTo>
                    <a:pt x="365" y="344"/>
                  </a:lnTo>
                  <a:lnTo>
                    <a:pt x="365" y="345"/>
                  </a:lnTo>
                  <a:lnTo>
                    <a:pt x="365" y="346"/>
                  </a:lnTo>
                  <a:lnTo>
                    <a:pt x="365" y="347"/>
                  </a:lnTo>
                  <a:lnTo>
                    <a:pt x="365" y="348"/>
                  </a:lnTo>
                  <a:lnTo>
                    <a:pt x="366" y="348"/>
                  </a:lnTo>
                  <a:lnTo>
                    <a:pt x="366" y="349"/>
                  </a:lnTo>
                  <a:lnTo>
                    <a:pt x="366" y="350"/>
                  </a:lnTo>
                  <a:lnTo>
                    <a:pt x="366" y="351"/>
                  </a:lnTo>
                  <a:lnTo>
                    <a:pt x="366" y="352"/>
                  </a:lnTo>
                  <a:lnTo>
                    <a:pt x="366" y="353"/>
                  </a:lnTo>
                  <a:lnTo>
                    <a:pt x="367" y="354"/>
                  </a:lnTo>
                  <a:lnTo>
                    <a:pt x="367" y="355"/>
                  </a:lnTo>
                  <a:lnTo>
                    <a:pt x="367" y="356"/>
                  </a:lnTo>
                  <a:lnTo>
                    <a:pt x="367" y="357"/>
                  </a:lnTo>
                  <a:lnTo>
                    <a:pt x="367" y="358"/>
                  </a:lnTo>
                  <a:lnTo>
                    <a:pt x="368" y="359"/>
                  </a:lnTo>
                  <a:lnTo>
                    <a:pt x="368" y="360"/>
                  </a:lnTo>
                  <a:lnTo>
                    <a:pt x="368" y="361"/>
                  </a:lnTo>
                  <a:lnTo>
                    <a:pt x="368" y="362"/>
                  </a:lnTo>
                  <a:lnTo>
                    <a:pt x="369" y="362"/>
                  </a:lnTo>
                  <a:lnTo>
                    <a:pt x="369" y="363"/>
                  </a:lnTo>
                  <a:lnTo>
                    <a:pt x="369" y="364"/>
                  </a:lnTo>
                  <a:lnTo>
                    <a:pt x="369" y="365"/>
                  </a:lnTo>
                  <a:lnTo>
                    <a:pt x="369" y="366"/>
                  </a:lnTo>
                  <a:lnTo>
                    <a:pt x="370" y="366"/>
                  </a:lnTo>
                  <a:lnTo>
                    <a:pt x="370" y="367"/>
                  </a:lnTo>
                  <a:lnTo>
                    <a:pt x="370" y="368"/>
                  </a:lnTo>
                  <a:lnTo>
                    <a:pt x="370" y="369"/>
                  </a:lnTo>
                  <a:lnTo>
                    <a:pt x="370" y="370"/>
                  </a:lnTo>
                  <a:lnTo>
                    <a:pt x="370" y="371"/>
                  </a:lnTo>
                  <a:lnTo>
                    <a:pt x="370" y="372"/>
                  </a:lnTo>
                  <a:lnTo>
                    <a:pt x="370" y="373"/>
                  </a:lnTo>
                  <a:lnTo>
                    <a:pt x="371" y="374"/>
                  </a:lnTo>
                  <a:lnTo>
                    <a:pt x="371" y="375"/>
                  </a:lnTo>
                  <a:lnTo>
                    <a:pt x="371" y="376"/>
                  </a:lnTo>
                  <a:lnTo>
                    <a:pt x="371" y="377"/>
                  </a:lnTo>
                  <a:lnTo>
                    <a:pt x="371" y="378"/>
                  </a:lnTo>
                  <a:lnTo>
                    <a:pt x="371" y="379"/>
                  </a:lnTo>
                  <a:lnTo>
                    <a:pt x="371" y="380"/>
                  </a:lnTo>
                  <a:lnTo>
                    <a:pt x="371" y="381"/>
                  </a:lnTo>
                  <a:lnTo>
                    <a:pt x="372" y="382"/>
                  </a:lnTo>
                  <a:lnTo>
                    <a:pt x="372" y="383"/>
                  </a:lnTo>
                  <a:lnTo>
                    <a:pt x="372" y="384"/>
                  </a:lnTo>
                  <a:lnTo>
                    <a:pt x="372" y="385"/>
                  </a:lnTo>
                  <a:lnTo>
                    <a:pt x="372" y="386"/>
                  </a:lnTo>
                  <a:lnTo>
                    <a:pt x="372" y="387"/>
                  </a:lnTo>
                  <a:lnTo>
                    <a:pt x="372" y="388"/>
                  </a:lnTo>
                  <a:lnTo>
                    <a:pt x="373" y="388"/>
                  </a:lnTo>
                  <a:lnTo>
                    <a:pt x="373" y="389"/>
                  </a:lnTo>
                  <a:lnTo>
                    <a:pt x="373" y="390"/>
                  </a:lnTo>
                  <a:lnTo>
                    <a:pt x="373" y="391"/>
                  </a:lnTo>
                  <a:lnTo>
                    <a:pt x="373" y="392"/>
                  </a:lnTo>
                  <a:lnTo>
                    <a:pt x="373" y="393"/>
                  </a:lnTo>
                  <a:lnTo>
                    <a:pt x="374" y="393"/>
                  </a:lnTo>
                  <a:lnTo>
                    <a:pt x="374" y="394"/>
                  </a:lnTo>
                  <a:lnTo>
                    <a:pt x="374" y="395"/>
                  </a:lnTo>
                  <a:lnTo>
                    <a:pt x="374" y="396"/>
                  </a:lnTo>
                  <a:lnTo>
                    <a:pt x="374" y="397"/>
                  </a:lnTo>
                  <a:lnTo>
                    <a:pt x="374" y="398"/>
                  </a:lnTo>
                  <a:lnTo>
                    <a:pt x="374" y="399"/>
                  </a:lnTo>
                  <a:lnTo>
                    <a:pt x="374" y="400"/>
                  </a:lnTo>
                  <a:lnTo>
                    <a:pt x="375" y="400"/>
                  </a:lnTo>
                  <a:lnTo>
                    <a:pt x="375" y="401"/>
                  </a:lnTo>
                  <a:lnTo>
                    <a:pt x="375" y="402"/>
                  </a:lnTo>
                  <a:lnTo>
                    <a:pt x="375" y="403"/>
                  </a:lnTo>
                  <a:lnTo>
                    <a:pt x="375" y="404"/>
                  </a:lnTo>
                  <a:lnTo>
                    <a:pt x="376" y="404"/>
                  </a:lnTo>
                  <a:lnTo>
                    <a:pt x="376" y="405"/>
                  </a:lnTo>
                  <a:lnTo>
                    <a:pt x="376" y="406"/>
                  </a:lnTo>
                  <a:lnTo>
                    <a:pt x="377" y="407"/>
                  </a:lnTo>
                  <a:lnTo>
                    <a:pt x="377" y="408"/>
                  </a:lnTo>
                  <a:lnTo>
                    <a:pt x="377" y="409"/>
                  </a:lnTo>
                  <a:lnTo>
                    <a:pt x="377" y="410"/>
                  </a:lnTo>
                  <a:lnTo>
                    <a:pt x="378" y="410"/>
                  </a:lnTo>
                  <a:lnTo>
                    <a:pt x="378" y="411"/>
                  </a:lnTo>
                  <a:lnTo>
                    <a:pt x="378" y="412"/>
                  </a:lnTo>
                  <a:lnTo>
                    <a:pt x="378" y="413"/>
                  </a:lnTo>
                  <a:lnTo>
                    <a:pt x="379" y="414"/>
                  </a:lnTo>
                  <a:lnTo>
                    <a:pt x="380" y="413"/>
                  </a:lnTo>
                  <a:lnTo>
                    <a:pt x="381" y="414"/>
                  </a:lnTo>
                  <a:lnTo>
                    <a:pt x="381" y="415"/>
                  </a:lnTo>
                  <a:lnTo>
                    <a:pt x="381" y="416"/>
                  </a:lnTo>
                  <a:lnTo>
                    <a:pt x="382" y="417"/>
                  </a:lnTo>
                  <a:lnTo>
                    <a:pt x="382" y="418"/>
                  </a:lnTo>
                  <a:lnTo>
                    <a:pt x="382" y="419"/>
                  </a:lnTo>
                  <a:lnTo>
                    <a:pt x="382" y="420"/>
                  </a:lnTo>
                  <a:lnTo>
                    <a:pt x="382" y="421"/>
                  </a:lnTo>
                  <a:lnTo>
                    <a:pt x="383" y="421"/>
                  </a:lnTo>
                  <a:lnTo>
                    <a:pt x="383" y="422"/>
                  </a:lnTo>
                  <a:lnTo>
                    <a:pt x="383" y="421"/>
                  </a:lnTo>
                  <a:lnTo>
                    <a:pt x="384" y="421"/>
                  </a:lnTo>
                  <a:lnTo>
                    <a:pt x="384" y="420"/>
                  </a:lnTo>
                  <a:lnTo>
                    <a:pt x="384" y="419"/>
                  </a:lnTo>
                  <a:lnTo>
                    <a:pt x="385" y="419"/>
                  </a:lnTo>
                  <a:lnTo>
                    <a:pt x="385" y="418"/>
                  </a:lnTo>
                  <a:lnTo>
                    <a:pt x="385" y="419"/>
                  </a:lnTo>
                  <a:lnTo>
                    <a:pt x="386" y="419"/>
                  </a:lnTo>
                  <a:lnTo>
                    <a:pt x="386" y="420"/>
                  </a:lnTo>
                  <a:lnTo>
                    <a:pt x="386" y="421"/>
                  </a:lnTo>
                  <a:lnTo>
                    <a:pt x="387" y="422"/>
                  </a:lnTo>
                  <a:lnTo>
                    <a:pt x="387" y="423"/>
                  </a:lnTo>
                  <a:lnTo>
                    <a:pt x="387" y="424"/>
                  </a:lnTo>
                  <a:lnTo>
                    <a:pt x="387" y="425"/>
                  </a:lnTo>
                  <a:lnTo>
                    <a:pt x="388" y="425"/>
                  </a:lnTo>
                  <a:lnTo>
                    <a:pt x="389" y="424"/>
                  </a:lnTo>
                  <a:lnTo>
                    <a:pt x="389" y="423"/>
                  </a:lnTo>
                  <a:lnTo>
                    <a:pt x="389" y="422"/>
                  </a:lnTo>
                  <a:lnTo>
                    <a:pt x="389" y="421"/>
                  </a:lnTo>
                  <a:lnTo>
                    <a:pt x="390" y="420"/>
                  </a:lnTo>
                  <a:lnTo>
                    <a:pt x="390" y="419"/>
                  </a:lnTo>
                  <a:lnTo>
                    <a:pt x="390" y="418"/>
                  </a:lnTo>
                  <a:lnTo>
                    <a:pt x="391" y="418"/>
                  </a:lnTo>
                  <a:lnTo>
                    <a:pt x="392" y="417"/>
                  </a:lnTo>
                  <a:lnTo>
                    <a:pt x="392" y="416"/>
                  </a:lnTo>
                  <a:lnTo>
                    <a:pt x="393" y="415"/>
                  </a:lnTo>
                  <a:lnTo>
                    <a:pt x="393" y="414"/>
                  </a:lnTo>
                  <a:lnTo>
                    <a:pt x="393" y="413"/>
                  </a:lnTo>
                  <a:lnTo>
                    <a:pt x="393" y="412"/>
                  </a:lnTo>
                  <a:lnTo>
                    <a:pt x="394" y="411"/>
                  </a:lnTo>
                  <a:lnTo>
                    <a:pt x="394" y="410"/>
                  </a:lnTo>
                  <a:lnTo>
                    <a:pt x="394" y="409"/>
                  </a:lnTo>
                  <a:lnTo>
                    <a:pt x="395" y="409"/>
                  </a:lnTo>
                  <a:lnTo>
                    <a:pt x="395" y="408"/>
                  </a:lnTo>
                  <a:lnTo>
                    <a:pt x="396" y="408"/>
                  </a:lnTo>
                  <a:lnTo>
                    <a:pt x="396" y="407"/>
                  </a:lnTo>
                  <a:lnTo>
                    <a:pt x="397" y="406"/>
                  </a:lnTo>
                  <a:lnTo>
                    <a:pt x="397" y="405"/>
                  </a:lnTo>
                  <a:lnTo>
                    <a:pt x="398" y="405"/>
                  </a:lnTo>
                  <a:lnTo>
                    <a:pt x="398" y="406"/>
                  </a:lnTo>
                  <a:lnTo>
                    <a:pt x="399" y="406"/>
                  </a:lnTo>
                  <a:lnTo>
                    <a:pt x="399" y="407"/>
                  </a:lnTo>
                  <a:lnTo>
                    <a:pt x="400" y="407"/>
                  </a:lnTo>
                  <a:lnTo>
                    <a:pt x="401" y="407"/>
                  </a:lnTo>
                  <a:lnTo>
                    <a:pt x="402" y="407"/>
                  </a:lnTo>
                  <a:lnTo>
                    <a:pt x="402" y="406"/>
                  </a:lnTo>
                  <a:lnTo>
                    <a:pt x="403" y="406"/>
                  </a:lnTo>
                  <a:lnTo>
                    <a:pt x="403" y="405"/>
                  </a:lnTo>
                  <a:lnTo>
                    <a:pt x="404" y="405"/>
                  </a:lnTo>
                  <a:lnTo>
                    <a:pt x="405" y="405"/>
                  </a:lnTo>
                  <a:lnTo>
                    <a:pt x="406" y="405"/>
                  </a:lnTo>
                  <a:lnTo>
                    <a:pt x="406" y="404"/>
                  </a:lnTo>
                  <a:lnTo>
                    <a:pt x="407" y="404"/>
                  </a:lnTo>
                  <a:lnTo>
                    <a:pt x="407" y="403"/>
                  </a:lnTo>
                  <a:lnTo>
                    <a:pt x="407" y="402"/>
                  </a:lnTo>
                  <a:lnTo>
                    <a:pt x="408" y="402"/>
                  </a:lnTo>
                  <a:lnTo>
                    <a:pt x="408" y="401"/>
                  </a:lnTo>
                  <a:lnTo>
                    <a:pt x="408" y="400"/>
                  </a:lnTo>
                  <a:lnTo>
                    <a:pt x="409" y="400"/>
                  </a:lnTo>
                  <a:lnTo>
                    <a:pt x="409" y="399"/>
                  </a:lnTo>
                  <a:lnTo>
                    <a:pt x="410" y="399"/>
                  </a:lnTo>
                  <a:lnTo>
                    <a:pt x="410" y="400"/>
                  </a:lnTo>
                  <a:lnTo>
                    <a:pt x="410" y="401"/>
                  </a:lnTo>
                  <a:lnTo>
                    <a:pt x="410" y="402"/>
                  </a:lnTo>
                  <a:lnTo>
                    <a:pt x="411" y="403"/>
                  </a:lnTo>
                  <a:lnTo>
                    <a:pt x="411" y="404"/>
                  </a:lnTo>
                  <a:lnTo>
                    <a:pt x="411" y="405"/>
                  </a:lnTo>
                  <a:lnTo>
                    <a:pt x="411" y="406"/>
                  </a:lnTo>
                  <a:lnTo>
                    <a:pt x="411" y="407"/>
                  </a:lnTo>
                  <a:lnTo>
                    <a:pt x="412" y="408"/>
                  </a:lnTo>
                  <a:lnTo>
                    <a:pt x="413" y="408"/>
                  </a:lnTo>
                  <a:lnTo>
                    <a:pt x="413" y="407"/>
                  </a:lnTo>
                  <a:lnTo>
                    <a:pt x="413" y="406"/>
                  </a:lnTo>
                  <a:lnTo>
                    <a:pt x="413" y="405"/>
                  </a:lnTo>
                  <a:lnTo>
                    <a:pt x="414" y="404"/>
                  </a:lnTo>
                  <a:lnTo>
                    <a:pt x="415" y="404"/>
                  </a:lnTo>
                  <a:lnTo>
                    <a:pt x="416" y="404"/>
                  </a:lnTo>
                  <a:lnTo>
                    <a:pt x="416" y="403"/>
                  </a:lnTo>
                  <a:lnTo>
                    <a:pt x="416" y="402"/>
                  </a:lnTo>
                  <a:lnTo>
                    <a:pt x="417" y="402"/>
                  </a:lnTo>
                  <a:lnTo>
                    <a:pt x="417" y="401"/>
                  </a:lnTo>
                  <a:lnTo>
                    <a:pt x="418" y="401"/>
                  </a:lnTo>
                  <a:lnTo>
                    <a:pt x="418" y="402"/>
                  </a:lnTo>
                  <a:lnTo>
                    <a:pt x="419" y="402"/>
                  </a:lnTo>
                  <a:lnTo>
                    <a:pt x="419" y="403"/>
                  </a:lnTo>
                  <a:lnTo>
                    <a:pt x="419" y="404"/>
                  </a:lnTo>
                  <a:lnTo>
                    <a:pt x="419" y="405"/>
                  </a:lnTo>
                  <a:lnTo>
                    <a:pt x="420" y="405"/>
                  </a:lnTo>
                  <a:lnTo>
                    <a:pt x="420" y="406"/>
                  </a:lnTo>
                  <a:lnTo>
                    <a:pt x="420" y="407"/>
                  </a:lnTo>
                  <a:lnTo>
                    <a:pt x="420" y="408"/>
                  </a:lnTo>
                  <a:lnTo>
                    <a:pt x="421" y="409"/>
                  </a:lnTo>
                  <a:lnTo>
                    <a:pt x="421" y="410"/>
                  </a:lnTo>
                  <a:lnTo>
                    <a:pt x="421" y="411"/>
                  </a:lnTo>
                  <a:lnTo>
                    <a:pt x="422" y="411"/>
                  </a:lnTo>
                  <a:lnTo>
                    <a:pt x="422" y="412"/>
                  </a:lnTo>
                  <a:lnTo>
                    <a:pt x="423" y="412"/>
                  </a:lnTo>
                  <a:lnTo>
                    <a:pt x="423" y="411"/>
                  </a:lnTo>
                  <a:lnTo>
                    <a:pt x="423" y="410"/>
                  </a:lnTo>
                  <a:lnTo>
                    <a:pt x="424" y="410"/>
                  </a:lnTo>
                  <a:lnTo>
                    <a:pt x="424" y="411"/>
                  </a:lnTo>
                  <a:lnTo>
                    <a:pt x="425" y="411"/>
                  </a:lnTo>
                  <a:lnTo>
                    <a:pt x="425" y="412"/>
                  </a:lnTo>
                  <a:lnTo>
                    <a:pt x="425" y="413"/>
                  </a:lnTo>
                  <a:lnTo>
                    <a:pt x="425" y="414"/>
                  </a:lnTo>
                  <a:lnTo>
                    <a:pt x="426" y="415"/>
                  </a:lnTo>
                  <a:lnTo>
                    <a:pt x="426" y="416"/>
                  </a:lnTo>
                  <a:lnTo>
                    <a:pt x="426" y="417"/>
                  </a:lnTo>
                  <a:lnTo>
                    <a:pt x="426" y="418"/>
                  </a:lnTo>
                  <a:lnTo>
                    <a:pt x="427" y="418"/>
                  </a:lnTo>
                  <a:lnTo>
                    <a:pt x="427" y="419"/>
                  </a:lnTo>
                  <a:lnTo>
                    <a:pt x="427" y="418"/>
                  </a:lnTo>
                  <a:lnTo>
                    <a:pt x="428" y="418"/>
                  </a:lnTo>
                  <a:lnTo>
                    <a:pt x="428" y="417"/>
                  </a:lnTo>
                  <a:lnTo>
                    <a:pt x="428" y="416"/>
                  </a:lnTo>
                  <a:lnTo>
                    <a:pt x="429" y="416"/>
                  </a:lnTo>
                  <a:lnTo>
                    <a:pt x="429" y="415"/>
                  </a:lnTo>
                  <a:lnTo>
                    <a:pt x="430" y="415"/>
                  </a:lnTo>
                  <a:lnTo>
                    <a:pt x="431" y="415"/>
                  </a:lnTo>
                  <a:lnTo>
                    <a:pt x="431" y="416"/>
                  </a:lnTo>
                  <a:lnTo>
                    <a:pt x="431" y="417"/>
                  </a:lnTo>
                  <a:lnTo>
                    <a:pt x="432" y="417"/>
                  </a:lnTo>
                  <a:lnTo>
                    <a:pt x="432" y="418"/>
                  </a:lnTo>
                  <a:lnTo>
                    <a:pt x="432" y="419"/>
                  </a:lnTo>
                  <a:lnTo>
                    <a:pt x="432" y="420"/>
                  </a:lnTo>
                  <a:lnTo>
                    <a:pt x="433" y="421"/>
                  </a:lnTo>
                  <a:lnTo>
                    <a:pt x="433" y="422"/>
                  </a:lnTo>
                  <a:lnTo>
                    <a:pt x="433" y="423"/>
                  </a:lnTo>
                  <a:lnTo>
                    <a:pt x="433" y="424"/>
                  </a:lnTo>
                  <a:lnTo>
                    <a:pt x="433" y="425"/>
                  </a:lnTo>
                  <a:lnTo>
                    <a:pt x="434" y="426"/>
                  </a:lnTo>
                  <a:lnTo>
                    <a:pt x="434" y="427"/>
                  </a:lnTo>
                  <a:lnTo>
                    <a:pt x="434" y="428"/>
                  </a:lnTo>
                  <a:lnTo>
                    <a:pt x="434" y="429"/>
                  </a:lnTo>
                  <a:lnTo>
                    <a:pt x="435" y="429"/>
                  </a:lnTo>
                  <a:lnTo>
                    <a:pt x="435" y="430"/>
                  </a:lnTo>
                  <a:lnTo>
                    <a:pt x="435" y="431"/>
                  </a:lnTo>
                  <a:lnTo>
                    <a:pt x="436" y="432"/>
                  </a:lnTo>
                  <a:lnTo>
                    <a:pt x="436" y="433"/>
                  </a:lnTo>
                  <a:lnTo>
                    <a:pt x="436" y="434"/>
                  </a:lnTo>
                  <a:lnTo>
                    <a:pt x="436" y="435"/>
                  </a:lnTo>
                  <a:lnTo>
                    <a:pt x="437" y="436"/>
                  </a:lnTo>
                  <a:lnTo>
                    <a:pt x="437" y="437"/>
                  </a:lnTo>
                  <a:lnTo>
                    <a:pt x="437" y="438"/>
                  </a:lnTo>
                  <a:lnTo>
                    <a:pt x="438" y="438"/>
                  </a:lnTo>
                  <a:lnTo>
                    <a:pt x="439" y="438"/>
                  </a:lnTo>
                  <a:lnTo>
                    <a:pt x="439" y="439"/>
                  </a:lnTo>
                  <a:lnTo>
                    <a:pt x="440" y="439"/>
                  </a:lnTo>
                  <a:lnTo>
                    <a:pt x="440" y="440"/>
                  </a:lnTo>
                  <a:lnTo>
                    <a:pt x="441" y="441"/>
                  </a:lnTo>
                  <a:lnTo>
                    <a:pt x="441" y="442"/>
                  </a:lnTo>
                  <a:lnTo>
                    <a:pt x="442" y="442"/>
                  </a:lnTo>
                  <a:lnTo>
                    <a:pt x="442" y="443"/>
                  </a:lnTo>
                  <a:lnTo>
                    <a:pt x="442" y="444"/>
                  </a:lnTo>
                  <a:lnTo>
                    <a:pt x="443" y="445"/>
                  </a:lnTo>
                  <a:lnTo>
                    <a:pt x="443" y="446"/>
                  </a:lnTo>
                  <a:lnTo>
                    <a:pt x="443" y="447"/>
                  </a:lnTo>
                  <a:lnTo>
                    <a:pt x="444" y="447"/>
                  </a:lnTo>
                  <a:lnTo>
                    <a:pt x="444" y="448"/>
                  </a:lnTo>
                  <a:lnTo>
                    <a:pt x="445" y="448"/>
                  </a:lnTo>
                  <a:lnTo>
                    <a:pt x="446" y="448"/>
                  </a:lnTo>
                  <a:lnTo>
                    <a:pt x="446" y="449"/>
                  </a:lnTo>
                  <a:lnTo>
                    <a:pt x="446" y="450"/>
                  </a:lnTo>
                  <a:lnTo>
                    <a:pt x="447" y="450"/>
                  </a:lnTo>
                  <a:lnTo>
                    <a:pt x="447" y="451"/>
                  </a:lnTo>
                  <a:lnTo>
                    <a:pt x="448" y="451"/>
                  </a:lnTo>
                  <a:lnTo>
                    <a:pt x="448" y="450"/>
                  </a:lnTo>
                  <a:lnTo>
                    <a:pt x="448" y="449"/>
                  </a:lnTo>
                  <a:lnTo>
                    <a:pt x="449" y="449"/>
                  </a:lnTo>
                  <a:lnTo>
                    <a:pt x="449" y="448"/>
                  </a:lnTo>
                  <a:lnTo>
                    <a:pt x="449" y="447"/>
                  </a:lnTo>
                  <a:lnTo>
                    <a:pt x="449" y="446"/>
                  </a:lnTo>
                  <a:lnTo>
                    <a:pt x="450" y="446"/>
                  </a:lnTo>
                  <a:lnTo>
                    <a:pt x="450" y="445"/>
                  </a:lnTo>
                  <a:lnTo>
                    <a:pt x="451" y="445"/>
                  </a:lnTo>
                  <a:lnTo>
                    <a:pt x="451" y="446"/>
                  </a:lnTo>
                  <a:lnTo>
                    <a:pt x="452" y="446"/>
                  </a:lnTo>
                  <a:lnTo>
                    <a:pt x="452" y="447"/>
                  </a:lnTo>
                  <a:lnTo>
                    <a:pt x="452" y="448"/>
                  </a:lnTo>
                  <a:lnTo>
                    <a:pt x="453" y="448"/>
                  </a:lnTo>
                  <a:lnTo>
                    <a:pt x="453" y="449"/>
                  </a:lnTo>
                  <a:lnTo>
                    <a:pt x="453" y="450"/>
                  </a:lnTo>
                  <a:lnTo>
                    <a:pt x="454" y="451"/>
                  </a:lnTo>
                  <a:lnTo>
                    <a:pt x="454" y="452"/>
                  </a:lnTo>
                  <a:lnTo>
                    <a:pt x="454" y="453"/>
                  </a:lnTo>
                  <a:lnTo>
                    <a:pt x="455" y="453"/>
                  </a:lnTo>
                  <a:lnTo>
                    <a:pt x="455" y="454"/>
                  </a:lnTo>
                  <a:lnTo>
                    <a:pt x="455" y="455"/>
                  </a:lnTo>
                  <a:lnTo>
                    <a:pt x="456" y="455"/>
                  </a:lnTo>
                  <a:lnTo>
                    <a:pt x="456" y="454"/>
                  </a:lnTo>
                  <a:lnTo>
                    <a:pt x="457" y="453"/>
                  </a:lnTo>
                  <a:lnTo>
                    <a:pt x="457" y="452"/>
                  </a:lnTo>
                  <a:lnTo>
                    <a:pt x="458" y="452"/>
                  </a:lnTo>
                  <a:lnTo>
                    <a:pt x="458" y="451"/>
                  </a:lnTo>
                  <a:lnTo>
                    <a:pt x="459" y="451"/>
                  </a:lnTo>
                  <a:lnTo>
                    <a:pt x="459" y="450"/>
                  </a:lnTo>
                  <a:lnTo>
                    <a:pt x="459" y="449"/>
                  </a:lnTo>
                  <a:lnTo>
                    <a:pt x="459" y="448"/>
                  </a:lnTo>
                  <a:lnTo>
                    <a:pt x="459" y="447"/>
                  </a:lnTo>
                  <a:lnTo>
                    <a:pt x="459" y="446"/>
                  </a:lnTo>
                  <a:lnTo>
                    <a:pt x="460" y="446"/>
                  </a:lnTo>
                  <a:lnTo>
                    <a:pt x="460" y="445"/>
                  </a:lnTo>
                  <a:lnTo>
                    <a:pt x="460" y="444"/>
                  </a:lnTo>
                  <a:lnTo>
                    <a:pt x="460" y="443"/>
                  </a:lnTo>
                  <a:lnTo>
                    <a:pt x="460" y="442"/>
                  </a:lnTo>
                  <a:lnTo>
                    <a:pt x="461" y="441"/>
                  </a:lnTo>
                  <a:lnTo>
                    <a:pt x="461" y="440"/>
                  </a:lnTo>
                  <a:lnTo>
                    <a:pt x="461" y="439"/>
                  </a:lnTo>
                  <a:lnTo>
                    <a:pt x="461" y="438"/>
                  </a:lnTo>
                  <a:lnTo>
                    <a:pt x="462" y="438"/>
                  </a:lnTo>
                  <a:lnTo>
                    <a:pt x="463" y="439"/>
                  </a:lnTo>
                  <a:lnTo>
                    <a:pt x="463" y="440"/>
                  </a:lnTo>
                  <a:lnTo>
                    <a:pt x="464" y="440"/>
                  </a:lnTo>
                  <a:lnTo>
                    <a:pt x="465" y="440"/>
                  </a:lnTo>
                  <a:lnTo>
                    <a:pt x="465" y="439"/>
                  </a:lnTo>
                  <a:lnTo>
                    <a:pt x="465" y="438"/>
                  </a:lnTo>
                  <a:lnTo>
                    <a:pt x="466" y="438"/>
                  </a:lnTo>
                  <a:lnTo>
                    <a:pt x="466" y="437"/>
                  </a:lnTo>
                  <a:lnTo>
                    <a:pt x="467" y="437"/>
                  </a:lnTo>
                  <a:lnTo>
                    <a:pt x="467" y="436"/>
                  </a:lnTo>
                  <a:lnTo>
                    <a:pt x="468" y="435"/>
                  </a:lnTo>
                  <a:lnTo>
                    <a:pt x="468" y="434"/>
                  </a:lnTo>
                  <a:lnTo>
                    <a:pt x="468" y="433"/>
                  </a:lnTo>
                  <a:lnTo>
                    <a:pt x="468" y="432"/>
                  </a:lnTo>
                  <a:lnTo>
                    <a:pt x="468" y="431"/>
                  </a:lnTo>
                  <a:lnTo>
                    <a:pt x="469" y="430"/>
                  </a:lnTo>
                  <a:lnTo>
                    <a:pt x="469" y="429"/>
                  </a:lnTo>
                  <a:lnTo>
                    <a:pt x="469" y="428"/>
                  </a:lnTo>
                  <a:lnTo>
                    <a:pt x="469" y="427"/>
                  </a:lnTo>
                  <a:lnTo>
                    <a:pt x="469" y="426"/>
                  </a:lnTo>
                  <a:lnTo>
                    <a:pt x="469" y="425"/>
                  </a:lnTo>
                  <a:lnTo>
                    <a:pt x="469" y="424"/>
                  </a:lnTo>
                  <a:lnTo>
                    <a:pt x="470" y="424"/>
                  </a:lnTo>
                  <a:lnTo>
                    <a:pt x="470" y="423"/>
                  </a:lnTo>
                  <a:lnTo>
                    <a:pt x="470" y="422"/>
                  </a:lnTo>
                  <a:lnTo>
                    <a:pt x="471" y="422"/>
                  </a:lnTo>
                  <a:lnTo>
                    <a:pt x="472" y="423"/>
                  </a:lnTo>
                  <a:lnTo>
                    <a:pt x="472" y="422"/>
                  </a:lnTo>
                  <a:lnTo>
                    <a:pt x="473" y="422"/>
                  </a:lnTo>
                  <a:lnTo>
                    <a:pt x="473" y="421"/>
                  </a:lnTo>
                  <a:lnTo>
                    <a:pt x="473" y="420"/>
                  </a:lnTo>
                  <a:lnTo>
                    <a:pt x="474" y="419"/>
                  </a:lnTo>
                  <a:lnTo>
                    <a:pt x="474" y="418"/>
                  </a:lnTo>
                  <a:lnTo>
                    <a:pt x="474" y="417"/>
                  </a:lnTo>
                  <a:lnTo>
                    <a:pt x="474" y="416"/>
                  </a:lnTo>
                  <a:lnTo>
                    <a:pt x="475" y="416"/>
                  </a:lnTo>
                  <a:lnTo>
                    <a:pt x="475" y="415"/>
                  </a:lnTo>
                  <a:lnTo>
                    <a:pt x="475" y="414"/>
                  </a:lnTo>
                  <a:lnTo>
                    <a:pt x="475" y="413"/>
                  </a:lnTo>
                  <a:lnTo>
                    <a:pt x="475" y="412"/>
                  </a:lnTo>
                  <a:lnTo>
                    <a:pt x="475" y="411"/>
                  </a:lnTo>
                  <a:lnTo>
                    <a:pt x="475" y="410"/>
                  </a:lnTo>
                  <a:lnTo>
                    <a:pt x="476" y="410"/>
                  </a:lnTo>
                  <a:lnTo>
                    <a:pt x="476" y="409"/>
                  </a:lnTo>
                  <a:lnTo>
                    <a:pt x="476" y="408"/>
                  </a:lnTo>
                  <a:lnTo>
                    <a:pt x="476" y="407"/>
                  </a:lnTo>
                  <a:lnTo>
                    <a:pt x="476" y="406"/>
                  </a:lnTo>
                  <a:lnTo>
                    <a:pt x="476" y="405"/>
                  </a:lnTo>
                  <a:lnTo>
                    <a:pt x="477" y="404"/>
                  </a:lnTo>
                  <a:lnTo>
                    <a:pt x="477" y="403"/>
                  </a:lnTo>
                  <a:lnTo>
                    <a:pt x="477" y="402"/>
                  </a:lnTo>
                  <a:lnTo>
                    <a:pt x="477" y="401"/>
                  </a:lnTo>
                  <a:lnTo>
                    <a:pt x="478" y="401"/>
                  </a:lnTo>
                  <a:lnTo>
                    <a:pt x="478" y="400"/>
                  </a:lnTo>
                  <a:lnTo>
                    <a:pt x="478" y="399"/>
                  </a:lnTo>
                  <a:lnTo>
                    <a:pt x="479" y="398"/>
                  </a:lnTo>
                  <a:lnTo>
                    <a:pt x="479" y="397"/>
                  </a:lnTo>
                  <a:lnTo>
                    <a:pt x="479" y="396"/>
                  </a:lnTo>
                  <a:lnTo>
                    <a:pt x="479" y="395"/>
                  </a:lnTo>
                  <a:lnTo>
                    <a:pt x="479" y="394"/>
                  </a:lnTo>
                  <a:lnTo>
                    <a:pt x="480" y="393"/>
                  </a:lnTo>
                  <a:lnTo>
                    <a:pt x="480" y="392"/>
                  </a:lnTo>
                  <a:lnTo>
                    <a:pt x="480" y="391"/>
                  </a:lnTo>
                  <a:lnTo>
                    <a:pt x="480" y="390"/>
                  </a:lnTo>
                  <a:lnTo>
                    <a:pt x="480" y="389"/>
                  </a:lnTo>
                  <a:lnTo>
                    <a:pt x="481" y="388"/>
                  </a:lnTo>
                  <a:lnTo>
                    <a:pt x="481" y="387"/>
                  </a:lnTo>
                  <a:lnTo>
                    <a:pt x="481" y="386"/>
                  </a:lnTo>
                  <a:lnTo>
                    <a:pt x="481" y="385"/>
                  </a:lnTo>
                  <a:lnTo>
                    <a:pt x="481" y="384"/>
                  </a:lnTo>
                  <a:lnTo>
                    <a:pt x="481" y="383"/>
                  </a:lnTo>
                  <a:lnTo>
                    <a:pt x="481" y="382"/>
                  </a:lnTo>
                  <a:lnTo>
                    <a:pt x="482" y="381"/>
                  </a:lnTo>
                  <a:lnTo>
                    <a:pt x="482" y="380"/>
                  </a:lnTo>
                  <a:lnTo>
                    <a:pt x="482" y="379"/>
                  </a:lnTo>
                  <a:lnTo>
                    <a:pt x="482" y="378"/>
                  </a:lnTo>
                  <a:lnTo>
                    <a:pt x="482" y="377"/>
                  </a:lnTo>
                  <a:lnTo>
                    <a:pt x="482" y="376"/>
                  </a:lnTo>
                  <a:lnTo>
                    <a:pt x="482" y="375"/>
                  </a:lnTo>
                  <a:lnTo>
                    <a:pt x="482" y="374"/>
                  </a:lnTo>
                  <a:lnTo>
                    <a:pt x="482" y="373"/>
                  </a:lnTo>
                  <a:lnTo>
                    <a:pt x="482" y="372"/>
                  </a:lnTo>
                  <a:lnTo>
                    <a:pt x="483" y="371"/>
                  </a:lnTo>
                  <a:lnTo>
                    <a:pt x="483" y="370"/>
                  </a:lnTo>
                  <a:lnTo>
                    <a:pt x="483" y="369"/>
                  </a:lnTo>
                  <a:lnTo>
                    <a:pt x="483" y="368"/>
                  </a:lnTo>
                  <a:lnTo>
                    <a:pt x="483" y="367"/>
                  </a:lnTo>
                  <a:lnTo>
                    <a:pt x="483" y="366"/>
                  </a:lnTo>
                  <a:lnTo>
                    <a:pt x="483" y="365"/>
                  </a:lnTo>
                  <a:lnTo>
                    <a:pt x="483" y="364"/>
                  </a:lnTo>
                  <a:lnTo>
                    <a:pt x="483" y="363"/>
                  </a:lnTo>
                  <a:lnTo>
                    <a:pt x="483" y="362"/>
                  </a:lnTo>
                  <a:lnTo>
                    <a:pt x="483" y="361"/>
                  </a:lnTo>
                  <a:lnTo>
                    <a:pt x="484" y="360"/>
                  </a:lnTo>
                  <a:lnTo>
                    <a:pt x="484" y="359"/>
                  </a:lnTo>
                  <a:lnTo>
                    <a:pt x="484" y="358"/>
                  </a:lnTo>
                  <a:lnTo>
                    <a:pt x="484" y="357"/>
                  </a:lnTo>
                  <a:lnTo>
                    <a:pt x="484" y="356"/>
                  </a:lnTo>
                  <a:lnTo>
                    <a:pt x="484" y="355"/>
                  </a:lnTo>
                  <a:lnTo>
                    <a:pt x="484" y="354"/>
                  </a:lnTo>
                  <a:lnTo>
                    <a:pt x="484" y="353"/>
                  </a:lnTo>
                  <a:lnTo>
                    <a:pt x="484" y="352"/>
                  </a:lnTo>
                  <a:lnTo>
                    <a:pt x="485" y="352"/>
                  </a:lnTo>
                  <a:lnTo>
                    <a:pt x="485" y="351"/>
                  </a:lnTo>
                  <a:lnTo>
                    <a:pt x="485" y="350"/>
                  </a:lnTo>
                  <a:lnTo>
                    <a:pt x="485" y="349"/>
                  </a:lnTo>
                  <a:lnTo>
                    <a:pt x="485" y="348"/>
                  </a:lnTo>
                  <a:lnTo>
                    <a:pt x="485" y="347"/>
                  </a:lnTo>
                  <a:lnTo>
                    <a:pt x="485" y="346"/>
                  </a:lnTo>
                  <a:lnTo>
                    <a:pt x="485" y="345"/>
                  </a:lnTo>
                  <a:lnTo>
                    <a:pt x="486" y="344"/>
                  </a:lnTo>
                  <a:lnTo>
                    <a:pt x="486" y="343"/>
                  </a:lnTo>
                  <a:lnTo>
                    <a:pt x="486" y="342"/>
                  </a:lnTo>
                  <a:lnTo>
                    <a:pt x="486" y="341"/>
                  </a:lnTo>
                  <a:lnTo>
                    <a:pt x="486" y="340"/>
                  </a:lnTo>
                  <a:lnTo>
                    <a:pt x="486" y="339"/>
                  </a:lnTo>
                  <a:lnTo>
                    <a:pt x="486" y="338"/>
                  </a:lnTo>
                  <a:lnTo>
                    <a:pt x="486" y="337"/>
                  </a:lnTo>
                  <a:lnTo>
                    <a:pt x="486" y="336"/>
                  </a:lnTo>
                  <a:lnTo>
                    <a:pt x="487" y="335"/>
                  </a:lnTo>
                  <a:lnTo>
                    <a:pt x="487" y="334"/>
                  </a:lnTo>
                  <a:lnTo>
                    <a:pt x="487" y="333"/>
                  </a:lnTo>
                  <a:lnTo>
                    <a:pt x="487" y="331"/>
                  </a:lnTo>
                  <a:lnTo>
                    <a:pt x="487" y="330"/>
                  </a:lnTo>
                  <a:lnTo>
                    <a:pt x="487" y="329"/>
                  </a:lnTo>
                  <a:lnTo>
                    <a:pt x="487" y="328"/>
                  </a:lnTo>
                  <a:lnTo>
                    <a:pt x="487" y="327"/>
                  </a:lnTo>
                  <a:lnTo>
                    <a:pt x="487" y="326"/>
                  </a:lnTo>
                  <a:lnTo>
                    <a:pt x="487" y="325"/>
                  </a:lnTo>
                  <a:lnTo>
                    <a:pt x="487" y="324"/>
                  </a:lnTo>
                  <a:lnTo>
                    <a:pt x="488" y="323"/>
                  </a:lnTo>
                  <a:lnTo>
                    <a:pt x="488" y="321"/>
                  </a:lnTo>
                  <a:lnTo>
                    <a:pt x="488" y="320"/>
                  </a:lnTo>
                  <a:lnTo>
                    <a:pt x="488" y="319"/>
                  </a:lnTo>
                  <a:lnTo>
                    <a:pt x="488" y="318"/>
                  </a:lnTo>
                  <a:lnTo>
                    <a:pt x="488" y="317"/>
                  </a:lnTo>
                  <a:lnTo>
                    <a:pt x="488" y="315"/>
                  </a:lnTo>
                  <a:lnTo>
                    <a:pt x="488" y="314"/>
                  </a:lnTo>
                  <a:lnTo>
                    <a:pt x="488" y="313"/>
                  </a:lnTo>
                  <a:lnTo>
                    <a:pt x="488" y="312"/>
                  </a:lnTo>
                  <a:lnTo>
                    <a:pt x="489" y="311"/>
                  </a:lnTo>
                  <a:lnTo>
                    <a:pt x="489" y="310"/>
                  </a:lnTo>
                  <a:lnTo>
                    <a:pt x="489" y="308"/>
                  </a:lnTo>
                  <a:lnTo>
                    <a:pt x="489" y="307"/>
                  </a:lnTo>
                  <a:lnTo>
                    <a:pt x="489" y="306"/>
                  </a:lnTo>
                  <a:lnTo>
                    <a:pt x="489" y="305"/>
                  </a:lnTo>
                  <a:lnTo>
                    <a:pt x="489" y="304"/>
                  </a:lnTo>
                  <a:lnTo>
                    <a:pt x="489" y="303"/>
                  </a:lnTo>
                  <a:lnTo>
                    <a:pt x="489" y="302"/>
                  </a:lnTo>
                  <a:lnTo>
                    <a:pt x="489" y="300"/>
                  </a:lnTo>
                  <a:lnTo>
                    <a:pt x="490" y="299"/>
                  </a:lnTo>
                  <a:lnTo>
                    <a:pt x="490" y="298"/>
                  </a:lnTo>
                  <a:lnTo>
                    <a:pt x="490" y="297"/>
                  </a:lnTo>
                  <a:lnTo>
                    <a:pt x="490" y="296"/>
                  </a:lnTo>
                  <a:lnTo>
                    <a:pt x="490" y="295"/>
                  </a:lnTo>
                  <a:lnTo>
                    <a:pt x="490" y="294"/>
                  </a:lnTo>
                  <a:lnTo>
                    <a:pt x="490" y="293"/>
                  </a:lnTo>
                  <a:lnTo>
                    <a:pt x="490" y="292"/>
                  </a:lnTo>
                  <a:lnTo>
                    <a:pt x="490" y="291"/>
                  </a:lnTo>
                  <a:lnTo>
                    <a:pt x="491" y="290"/>
                  </a:lnTo>
                  <a:lnTo>
                    <a:pt x="491" y="289"/>
                  </a:lnTo>
                  <a:lnTo>
                    <a:pt x="491" y="288"/>
                  </a:lnTo>
                  <a:lnTo>
                    <a:pt x="491" y="287"/>
                  </a:lnTo>
                  <a:lnTo>
                    <a:pt x="491" y="286"/>
                  </a:lnTo>
                  <a:lnTo>
                    <a:pt x="491" y="285"/>
                  </a:lnTo>
                  <a:lnTo>
                    <a:pt x="491" y="283"/>
                  </a:lnTo>
                  <a:lnTo>
                    <a:pt x="491" y="282"/>
                  </a:lnTo>
                  <a:lnTo>
                    <a:pt x="491" y="281"/>
                  </a:lnTo>
                  <a:lnTo>
                    <a:pt x="491" y="280"/>
                  </a:lnTo>
                  <a:lnTo>
                    <a:pt x="491" y="278"/>
                  </a:lnTo>
                  <a:lnTo>
                    <a:pt x="491" y="277"/>
                  </a:lnTo>
                  <a:lnTo>
                    <a:pt x="492" y="276"/>
                  </a:lnTo>
                  <a:lnTo>
                    <a:pt x="492" y="274"/>
                  </a:lnTo>
                  <a:lnTo>
                    <a:pt x="492" y="273"/>
                  </a:lnTo>
                  <a:lnTo>
                    <a:pt x="492" y="271"/>
                  </a:lnTo>
                  <a:lnTo>
                    <a:pt x="492" y="269"/>
                  </a:lnTo>
                  <a:lnTo>
                    <a:pt x="492" y="268"/>
                  </a:lnTo>
                  <a:lnTo>
                    <a:pt x="492" y="266"/>
                  </a:lnTo>
                  <a:lnTo>
                    <a:pt x="492" y="264"/>
                  </a:lnTo>
                  <a:lnTo>
                    <a:pt x="492" y="263"/>
                  </a:lnTo>
                  <a:lnTo>
                    <a:pt x="492" y="261"/>
                  </a:lnTo>
                  <a:lnTo>
                    <a:pt x="493" y="259"/>
                  </a:lnTo>
                  <a:lnTo>
                    <a:pt x="493" y="257"/>
                  </a:lnTo>
                  <a:lnTo>
                    <a:pt x="493" y="255"/>
                  </a:lnTo>
                  <a:lnTo>
                    <a:pt x="493" y="254"/>
                  </a:lnTo>
                  <a:lnTo>
                    <a:pt x="493" y="252"/>
                  </a:lnTo>
                  <a:lnTo>
                    <a:pt x="493" y="250"/>
                  </a:lnTo>
                  <a:lnTo>
                    <a:pt x="493" y="248"/>
                  </a:lnTo>
                  <a:lnTo>
                    <a:pt x="493" y="246"/>
                  </a:lnTo>
                  <a:lnTo>
                    <a:pt x="493" y="244"/>
                  </a:lnTo>
                  <a:lnTo>
                    <a:pt x="494" y="243"/>
                  </a:lnTo>
                  <a:lnTo>
                    <a:pt x="494" y="241"/>
                  </a:lnTo>
                  <a:lnTo>
                    <a:pt x="494" y="239"/>
                  </a:lnTo>
                  <a:lnTo>
                    <a:pt x="494" y="238"/>
                  </a:lnTo>
                  <a:lnTo>
                    <a:pt x="494" y="236"/>
                  </a:lnTo>
                  <a:lnTo>
                    <a:pt x="494" y="234"/>
                  </a:lnTo>
                  <a:lnTo>
                    <a:pt x="494" y="233"/>
                  </a:lnTo>
                  <a:lnTo>
                    <a:pt x="494" y="231"/>
                  </a:lnTo>
                  <a:lnTo>
                    <a:pt x="494" y="230"/>
                  </a:lnTo>
                  <a:lnTo>
                    <a:pt x="494" y="228"/>
                  </a:lnTo>
                  <a:lnTo>
                    <a:pt x="494" y="226"/>
                  </a:lnTo>
                  <a:lnTo>
                    <a:pt x="494" y="225"/>
                  </a:lnTo>
                  <a:lnTo>
                    <a:pt x="495" y="223"/>
                  </a:lnTo>
                  <a:lnTo>
                    <a:pt x="495" y="222"/>
                  </a:lnTo>
                  <a:lnTo>
                    <a:pt x="495" y="221"/>
                  </a:lnTo>
                  <a:lnTo>
                    <a:pt x="495" y="219"/>
                  </a:lnTo>
                  <a:lnTo>
                    <a:pt x="495" y="218"/>
                  </a:lnTo>
                  <a:lnTo>
                    <a:pt x="495" y="216"/>
                  </a:lnTo>
                  <a:lnTo>
                    <a:pt x="495" y="214"/>
                  </a:lnTo>
                  <a:lnTo>
                    <a:pt x="495" y="213"/>
                  </a:lnTo>
                  <a:lnTo>
                    <a:pt x="495" y="211"/>
                  </a:lnTo>
                  <a:lnTo>
                    <a:pt x="495" y="210"/>
                  </a:lnTo>
                  <a:lnTo>
                    <a:pt x="496" y="208"/>
                  </a:lnTo>
                  <a:lnTo>
                    <a:pt x="496" y="207"/>
                  </a:lnTo>
                  <a:lnTo>
                    <a:pt x="496" y="205"/>
                  </a:lnTo>
                  <a:lnTo>
                    <a:pt x="496" y="204"/>
                  </a:lnTo>
                  <a:lnTo>
                    <a:pt x="496" y="202"/>
                  </a:lnTo>
                  <a:lnTo>
                    <a:pt x="496" y="200"/>
                  </a:lnTo>
                  <a:lnTo>
                    <a:pt x="496" y="199"/>
                  </a:lnTo>
                  <a:lnTo>
                    <a:pt x="496" y="197"/>
                  </a:lnTo>
                  <a:lnTo>
                    <a:pt x="496" y="196"/>
                  </a:lnTo>
                  <a:lnTo>
                    <a:pt x="497" y="194"/>
                  </a:lnTo>
                  <a:lnTo>
                    <a:pt x="497" y="192"/>
                  </a:lnTo>
                  <a:lnTo>
                    <a:pt x="497" y="191"/>
                  </a:lnTo>
                  <a:lnTo>
                    <a:pt x="497" y="189"/>
                  </a:lnTo>
                  <a:lnTo>
                    <a:pt x="497" y="188"/>
                  </a:lnTo>
                  <a:lnTo>
                    <a:pt x="497" y="186"/>
                  </a:lnTo>
                  <a:lnTo>
                    <a:pt x="497" y="185"/>
                  </a:lnTo>
                  <a:lnTo>
                    <a:pt x="497" y="183"/>
                  </a:lnTo>
                  <a:lnTo>
                    <a:pt x="497" y="182"/>
                  </a:lnTo>
                  <a:lnTo>
                    <a:pt x="497" y="180"/>
                  </a:lnTo>
                  <a:lnTo>
                    <a:pt x="498" y="179"/>
                  </a:lnTo>
                  <a:lnTo>
                    <a:pt x="498" y="177"/>
                  </a:lnTo>
                  <a:lnTo>
                    <a:pt x="498" y="176"/>
                  </a:lnTo>
                  <a:lnTo>
                    <a:pt x="498" y="174"/>
                  </a:lnTo>
                  <a:lnTo>
                    <a:pt x="498" y="173"/>
                  </a:lnTo>
                  <a:lnTo>
                    <a:pt x="498" y="172"/>
                  </a:lnTo>
                  <a:lnTo>
                    <a:pt x="498" y="170"/>
                  </a:lnTo>
                  <a:lnTo>
                    <a:pt x="498" y="169"/>
                  </a:lnTo>
                  <a:lnTo>
                    <a:pt x="498" y="168"/>
                  </a:lnTo>
                  <a:lnTo>
                    <a:pt x="498" y="166"/>
                  </a:lnTo>
                  <a:lnTo>
                    <a:pt x="498" y="165"/>
                  </a:lnTo>
                  <a:lnTo>
                    <a:pt x="498" y="164"/>
                  </a:lnTo>
                  <a:lnTo>
                    <a:pt x="499" y="162"/>
                  </a:lnTo>
                  <a:lnTo>
                    <a:pt x="499" y="161"/>
                  </a:lnTo>
                  <a:lnTo>
                    <a:pt x="499" y="160"/>
                  </a:lnTo>
                  <a:lnTo>
                    <a:pt x="499" y="159"/>
                  </a:lnTo>
                  <a:lnTo>
                    <a:pt x="499" y="157"/>
                  </a:lnTo>
                  <a:lnTo>
                    <a:pt x="499" y="156"/>
                  </a:lnTo>
                  <a:lnTo>
                    <a:pt x="499" y="155"/>
                  </a:lnTo>
                  <a:lnTo>
                    <a:pt x="499" y="154"/>
                  </a:lnTo>
                  <a:lnTo>
                    <a:pt x="499" y="152"/>
                  </a:lnTo>
                  <a:lnTo>
                    <a:pt x="500" y="151"/>
                  </a:lnTo>
                  <a:lnTo>
                    <a:pt x="500" y="150"/>
                  </a:lnTo>
                  <a:lnTo>
                    <a:pt x="500" y="148"/>
                  </a:lnTo>
                  <a:lnTo>
                    <a:pt x="500" y="147"/>
                  </a:lnTo>
                  <a:lnTo>
                    <a:pt x="500" y="145"/>
                  </a:lnTo>
                  <a:lnTo>
                    <a:pt x="500" y="144"/>
                  </a:lnTo>
                  <a:lnTo>
                    <a:pt x="500" y="143"/>
                  </a:lnTo>
                  <a:lnTo>
                    <a:pt x="500" y="141"/>
                  </a:lnTo>
                  <a:lnTo>
                    <a:pt x="500" y="140"/>
                  </a:lnTo>
                  <a:lnTo>
                    <a:pt x="500" y="138"/>
                  </a:lnTo>
                  <a:lnTo>
                    <a:pt x="501" y="137"/>
                  </a:lnTo>
                  <a:lnTo>
                    <a:pt x="501" y="136"/>
                  </a:lnTo>
                  <a:lnTo>
                    <a:pt x="501" y="134"/>
                  </a:lnTo>
                  <a:lnTo>
                    <a:pt x="501" y="133"/>
                  </a:lnTo>
                  <a:lnTo>
                    <a:pt x="501" y="131"/>
                  </a:lnTo>
                  <a:lnTo>
                    <a:pt x="501" y="130"/>
                  </a:lnTo>
                  <a:lnTo>
                    <a:pt x="501" y="128"/>
                  </a:lnTo>
                  <a:lnTo>
                    <a:pt x="501" y="127"/>
                  </a:lnTo>
                  <a:lnTo>
                    <a:pt x="501" y="125"/>
                  </a:lnTo>
                  <a:lnTo>
                    <a:pt x="501" y="124"/>
                  </a:lnTo>
                  <a:lnTo>
                    <a:pt x="502" y="122"/>
                  </a:lnTo>
                  <a:lnTo>
                    <a:pt x="502" y="121"/>
                  </a:lnTo>
                  <a:lnTo>
                    <a:pt x="502" y="119"/>
                  </a:lnTo>
                  <a:lnTo>
                    <a:pt x="502" y="118"/>
                  </a:lnTo>
                  <a:lnTo>
                    <a:pt x="502" y="116"/>
                  </a:lnTo>
                  <a:lnTo>
                    <a:pt x="502" y="114"/>
                  </a:lnTo>
                  <a:lnTo>
                    <a:pt x="502" y="113"/>
                  </a:lnTo>
                  <a:lnTo>
                    <a:pt x="502" y="111"/>
                  </a:lnTo>
                  <a:lnTo>
                    <a:pt x="502" y="109"/>
                  </a:lnTo>
                  <a:lnTo>
                    <a:pt x="502" y="107"/>
                  </a:lnTo>
                  <a:lnTo>
                    <a:pt x="502" y="105"/>
                  </a:lnTo>
                  <a:lnTo>
                    <a:pt x="503" y="104"/>
                  </a:lnTo>
                  <a:lnTo>
                    <a:pt x="503" y="102"/>
                  </a:lnTo>
                  <a:lnTo>
                    <a:pt x="503" y="100"/>
                  </a:lnTo>
                  <a:lnTo>
                    <a:pt x="503" y="98"/>
                  </a:lnTo>
                  <a:lnTo>
                    <a:pt x="503" y="96"/>
                  </a:lnTo>
                  <a:lnTo>
                    <a:pt x="503" y="94"/>
                  </a:lnTo>
                  <a:lnTo>
                    <a:pt x="503" y="92"/>
                  </a:lnTo>
                  <a:lnTo>
                    <a:pt x="503" y="90"/>
                  </a:lnTo>
                  <a:lnTo>
                    <a:pt x="503" y="88"/>
                  </a:lnTo>
                  <a:lnTo>
                    <a:pt x="503" y="86"/>
                  </a:lnTo>
                  <a:lnTo>
                    <a:pt x="504" y="84"/>
                  </a:lnTo>
                  <a:lnTo>
                    <a:pt x="504" y="82"/>
                  </a:lnTo>
                  <a:lnTo>
                    <a:pt x="504" y="80"/>
                  </a:lnTo>
                  <a:lnTo>
                    <a:pt x="504" y="78"/>
                  </a:lnTo>
                  <a:lnTo>
                    <a:pt x="504" y="77"/>
                  </a:lnTo>
                  <a:lnTo>
                    <a:pt x="504" y="75"/>
                  </a:lnTo>
                  <a:lnTo>
                    <a:pt x="504" y="73"/>
                  </a:lnTo>
                  <a:lnTo>
                    <a:pt x="504" y="71"/>
                  </a:lnTo>
                  <a:lnTo>
                    <a:pt x="504" y="69"/>
                  </a:lnTo>
                  <a:lnTo>
                    <a:pt x="504" y="68"/>
                  </a:lnTo>
                  <a:lnTo>
                    <a:pt x="505" y="66"/>
                  </a:lnTo>
                  <a:lnTo>
                    <a:pt x="505" y="65"/>
                  </a:lnTo>
                  <a:lnTo>
                    <a:pt x="505" y="63"/>
                  </a:lnTo>
                  <a:lnTo>
                    <a:pt x="505" y="62"/>
                  </a:lnTo>
                  <a:lnTo>
                    <a:pt x="505" y="60"/>
                  </a:lnTo>
                  <a:lnTo>
                    <a:pt x="505" y="59"/>
                  </a:lnTo>
                  <a:lnTo>
                    <a:pt x="505" y="58"/>
                  </a:lnTo>
                  <a:lnTo>
                    <a:pt x="505" y="57"/>
                  </a:lnTo>
                  <a:lnTo>
                    <a:pt x="505" y="55"/>
                  </a:lnTo>
                  <a:lnTo>
                    <a:pt x="505" y="54"/>
                  </a:lnTo>
                  <a:lnTo>
                    <a:pt x="506" y="53"/>
                  </a:lnTo>
                  <a:lnTo>
                    <a:pt x="506" y="52"/>
                  </a:lnTo>
                  <a:lnTo>
                    <a:pt x="506" y="51"/>
                  </a:lnTo>
                  <a:lnTo>
                    <a:pt x="506" y="50"/>
                  </a:lnTo>
                  <a:lnTo>
                    <a:pt x="506" y="49"/>
                  </a:lnTo>
                  <a:lnTo>
                    <a:pt x="506" y="48"/>
                  </a:lnTo>
                  <a:lnTo>
                    <a:pt x="506" y="47"/>
                  </a:lnTo>
                  <a:lnTo>
                    <a:pt x="506" y="46"/>
                  </a:lnTo>
                  <a:lnTo>
                    <a:pt x="506" y="45"/>
                  </a:lnTo>
                  <a:lnTo>
                    <a:pt x="507" y="45"/>
                  </a:lnTo>
                  <a:lnTo>
                    <a:pt x="507" y="44"/>
                  </a:lnTo>
                  <a:lnTo>
                    <a:pt x="507" y="43"/>
                  </a:lnTo>
                  <a:lnTo>
                    <a:pt x="507" y="42"/>
                  </a:lnTo>
                  <a:lnTo>
                    <a:pt x="507" y="41"/>
                  </a:lnTo>
                  <a:lnTo>
                    <a:pt x="508" y="41"/>
                  </a:lnTo>
                  <a:lnTo>
                    <a:pt x="508" y="40"/>
                  </a:lnTo>
                  <a:lnTo>
                    <a:pt x="508" y="39"/>
                  </a:lnTo>
                  <a:lnTo>
                    <a:pt x="509" y="39"/>
                  </a:lnTo>
                  <a:lnTo>
                    <a:pt x="509" y="40"/>
                  </a:lnTo>
                  <a:lnTo>
                    <a:pt x="509" y="41"/>
                  </a:lnTo>
                  <a:lnTo>
                    <a:pt x="510" y="41"/>
                  </a:lnTo>
                  <a:lnTo>
                    <a:pt x="510" y="42"/>
                  </a:lnTo>
                  <a:lnTo>
                    <a:pt x="511" y="42"/>
                  </a:lnTo>
                  <a:lnTo>
                    <a:pt x="511" y="41"/>
                  </a:lnTo>
                  <a:lnTo>
                    <a:pt x="512" y="41"/>
                  </a:lnTo>
                  <a:lnTo>
                    <a:pt x="512" y="40"/>
                  </a:lnTo>
                  <a:lnTo>
                    <a:pt x="513" y="41"/>
                  </a:lnTo>
                  <a:lnTo>
                    <a:pt x="513" y="42"/>
                  </a:lnTo>
                  <a:lnTo>
                    <a:pt x="513" y="43"/>
                  </a:lnTo>
                  <a:lnTo>
                    <a:pt x="513" y="44"/>
                  </a:lnTo>
                  <a:lnTo>
                    <a:pt x="514" y="45"/>
                  </a:lnTo>
                  <a:lnTo>
                    <a:pt x="514" y="46"/>
                  </a:lnTo>
                  <a:lnTo>
                    <a:pt x="514" y="47"/>
                  </a:lnTo>
                  <a:lnTo>
                    <a:pt x="514" y="48"/>
                  </a:lnTo>
                  <a:lnTo>
                    <a:pt x="514" y="49"/>
                  </a:lnTo>
                  <a:lnTo>
                    <a:pt x="514" y="50"/>
                  </a:lnTo>
                  <a:lnTo>
                    <a:pt x="514" y="51"/>
                  </a:lnTo>
                  <a:lnTo>
                    <a:pt x="514" y="52"/>
                  </a:lnTo>
                  <a:lnTo>
                    <a:pt x="514" y="53"/>
                  </a:lnTo>
                  <a:lnTo>
                    <a:pt x="514" y="54"/>
                  </a:lnTo>
                  <a:lnTo>
                    <a:pt x="515" y="55"/>
                  </a:lnTo>
                  <a:lnTo>
                    <a:pt x="515" y="56"/>
                  </a:lnTo>
                  <a:lnTo>
                    <a:pt x="515" y="57"/>
                  </a:lnTo>
                  <a:lnTo>
                    <a:pt x="515" y="58"/>
                  </a:lnTo>
                  <a:lnTo>
                    <a:pt x="515" y="59"/>
                  </a:lnTo>
                  <a:lnTo>
                    <a:pt x="515" y="60"/>
                  </a:lnTo>
                  <a:lnTo>
                    <a:pt x="515" y="61"/>
                  </a:lnTo>
                  <a:lnTo>
                    <a:pt x="516" y="62"/>
                  </a:lnTo>
                  <a:lnTo>
                    <a:pt x="516" y="63"/>
                  </a:lnTo>
                  <a:lnTo>
                    <a:pt x="516" y="64"/>
                  </a:lnTo>
                  <a:lnTo>
                    <a:pt x="516" y="65"/>
                  </a:lnTo>
                  <a:lnTo>
                    <a:pt x="516" y="66"/>
                  </a:lnTo>
                  <a:lnTo>
                    <a:pt x="516" y="67"/>
                  </a:lnTo>
                  <a:lnTo>
                    <a:pt x="516" y="68"/>
                  </a:lnTo>
                  <a:lnTo>
                    <a:pt x="516" y="69"/>
                  </a:lnTo>
                  <a:lnTo>
                    <a:pt x="517" y="69"/>
                  </a:lnTo>
                  <a:lnTo>
                    <a:pt x="517" y="70"/>
                  </a:lnTo>
                  <a:lnTo>
                    <a:pt x="517" y="71"/>
                  </a:lnTo>
                  <a:lnTo>
                    <a:pt x="517" y="72"/>
                  </a:lnTo>
                  <a:lnTo>
                    <a:pt x="517" y="73"/>
                  </a:lnTo>
                  <a:lnTo>
                    <a:pt x="517" y="74"/>
                  </a:lnTo>
                  <a:lnTo>
                    <a:pt x="517" y="75"/>
                  </a:lnTo>
                  <a:lnTo>
                    <a:pt x="517" y="76"/>
                  </a:lnTo>
                  <a:lnTo>
                    <a:pt x="517" y="77"/>
                  </a:lnTo>
                  <a:lnTo>
                    <a:pt x="517" y="78"/>
                  </a:lnTo>
                  <a:lnTo>
                    <a:pt x="518" y="79"/>
                  </a:lnTo>
                  <a:lnTo>
                    <a:pt x="518" y="80"/>
                  </a:lnTo>
                  <a:lnTo>
                    <a:pt x="518" y="81"/>
                  </a:lnTo>
                  <a:lnTo>
                    <a:pt x="518" y="82"/>
                  </a:lnTo>
                  <a:lnTo>
                    <a:pt x="518" y="83"/>
                  </a:lnTo>
                  <a:lnTo>
                    <a:pt x="518" y="84"/>
                  </a:lnTo>
                  <a:lnTo>
                    <a:pt x="518" y="85"/>
                  </a:lnTo>
                  <a:lnTo>
                    <a:pt x="518" y="86"/>
                  </a:lnTo>
                  <a:lnTo>
                    <a:pt x="518" y="87"/>
                  </a:lnTo>
                  <a:lnTo>
                    <a:pt x="518" y="88"/>
                  </a:lnTo>
                  <a:lnTo>
                    <a:pt x="519" y="89"/>
                  </a:lnTo>
                  <a:lnTo>
                    <a:pt x="519" y="90"/>
                  </a:lnTo>
                  <a:lnTo>
                    <a:pt x="519" y="91"/>
                  </a:lnTo>
                  <a:lnTo>
                    <a:pt x="519" y="92"/>
                  </a:lnTo>
                  <a:lnTo>
                    <a:pt x="519" y="93"/>
                  </a:lnTo>
                  <a:lnTo>
                    <a:pt x="520" y="93"/>
                  </a:lnTo>
                  <a:lnTo>
                    <a:pt x="520" y="94"/>
                  </a:lnTo>
                  <a:lnTo>
                    <a:pt x="520" y="95"/>
                  </a:lnTo>
                  <a:lnTo>
                    <a:pt x="521" y="96"/>
                  </a:lnTo>
                  <a:lnTo>
                    <a:pt x="522" y="96"/>
                  </a:lnTo>
                  <a:lnTo>
                    <a:pt x="523" y="96"/>
                  </a:lnTo>
                  <a:lnTo>
                    <a:pt x="523" y="95"/>
                  </a:lnTo>
                  <a:lnTo>
                    <a:pt x="524" y="95"/>
                  </a:lnTo>
                  <a:lnTo>
                    <a:pt x="524" y="94"/>
                  </a:lnTo>
                  <a:lnTo>
                    <a:pt x="524" y="93"/>
                  </a:lnTo>
                  <a:lnTo>
                    <a:pt x="525" y="93"/>
                  </a:lnTo>
                  <a:lnTo>
                    <a:pt x="525" y="92"/>
                  </a:lnTo>
                  <a:lnTo>
                    <a:pt x="525" y="91"/>
                  </a:lnTo>
                  <a:lnTo>
                    <a:pt x="525" y="90"/>
                  </a:lnTo>
                  <a:lnTo>
                    <a:pt x="525" y="89"/>
                  </a:lnTo>
                  <a:lnTo>
                    <a:pt x="526" y="88"/>
                  </a:lnTo>
                  <a:lnTo>
                    <a:pt x="526" y="87"/>
                  </a:lnTo>
                  <a:lnTo>
                    <a:pt x="526" y="86"/>
                  </a:lnTo>
                  <a:lnTo>
                    <a:pt x="526" y="85"/>
                  </a:lnTo>
                  <a:lnTo>
                    <a:pt x="526" y="84"/>
                  </a:lnTo>
                  <a:lnTo>
                    <a:pt x="526" y="83"/>
                  </a:lnTo>
                  <a:lnTo>
                    <a:pt x="526" y="82"/>
                  </a:lnTo>
                  <a:lnTo>
                    <a:pt x="526" y="81"/>
                  </a:lnTo>
                  <a:lnTo>
                    <a:pt x="527" y="81"/>
                  </a:lnTo>
                  <a:lnTo>
                    <a:pt x="527" y="79"/>
                  </a:lnTo>
                  <a:lnTo>
                    <a:pt x="527" y="78"/>
                  </a:lnTo>
                  <a:lnTo>
                    <a:pt x="527" y="77"/>
                  </a:lnTo>
                  <a:lnTo>
                    <a:pt x="527" y="76"/>
                  </a:lnTo>
                  <a:lnTo>
                    <a:pt x="527" y="75"/>
                  </a:lnTo>
                  <a:lnTo>
                    <a:pt x="527" y="74"/>
                  </a:lnTo>
                  <a:lnTo>
                    <a:pt x="527" y="72"/>
                  </a:lnTo>
                  <a:lnTo>
                    <a:pt x="527" y="71"/>
                  </a:lnTo>
                  <a:lnTo>
                    <a:pt x="527" y="69"/>
                  </a:lnTo>
                  <a:lnTo>
                    <a:pt x="528" y="68"/>
                  </a:lnTo>
                  <a:lnTo>
                    <a:pt x="528" y="66"/>
                  </a:lnTo>
                  <a:lnTo>
                    <a:pt x="528" y="65"/>
                  </a:lnTo>
                  <a:lnTo>
                    <a:pt x="528" y="63"/>
                  </a:lnTo>
                  <a:lnTo>
                    <a:pt x="528" y="62"/>
                  </a:lnTo>
                  <a:lnTo>
                    <a:pt x="528" y="60"/>
                  </a:lnTo>
                  <a:lnTo>
                    <a:pt x="528" y="58"/>
                  </a:lnTo>
                  <a:lnTo>
                    <a:pt x="528" y="57"/>
                  </a:lnTo>
                  <a:lnTo>
                    <a:pt x="528" y="55"/>
                  </a:lnTo>
                  <a:lnTo>
                    <a:pt x="528" y="54"/>
                  </a:lnTo>
                  <a:lnTo>
                    <a:pt x="529" y="52"/>
                  </a:lnTo>
                  <a:lnTo>
                    <a:pt x="529" y="51"/>
                  </a:lnTo>
                  <a:lnTo>
                    <a:pt x="529" y="49"/>
                  </a:lnTo>
                  <a:lnTo>
                    <a:pt x="529" y="48"/>
                  </a:lnTo>
                  <a:lnTo>
                    <a:pt x="529" y="46"/>
                  </a:lnTo>
                  <a:lnTo>
                    <a:pt x="529" y="45"/>
                  </a:lnTo>
                  <a:lnTo>
                    <a:pt x="529" y="43"/>
                  </a:lnTo>
                  <a:lnTo>
                    <a:pt x="529" y="42"/>
                  </a:lnTo>
                  <a:lnTo>
                    <a:pt x="529" y="41"/>
                  </a:lnTo>
                  <a:lnTo>
                    <a:pt x="529" y="40"/>
                  </a:lnTo>
                  <a:lnTo>
                    <a:pt x="529" y="38"/>
                  </a:lnTo>
                  <a:lnTo>
                    <a:pt x="530" y="37"/>
                  </a:lnTo>
                  <a:lnTo>
                    <a:pt x="530" y="36"/>
                  </a:lnTo>
                  <a:lnTo>
                    <a:pt x="530" y="35"/>
                  </a:lnTo>
                  <a:lnTo>
                    <a:pt x="530" y="34"/>
                  </a:lnTo>
                  <a:lnTo>
                    <a:pt x="530" y="33"/>
                  </a:lnTo>
                  <a:lnTo>
                    <a:pt x="530" y="32"/>
                  </a:lnTo>
                  <a:lnTo>
                    <a:pt x="530" y="31"/>
                  </a:lnTo>
                  <a:lnTo>
                    <a:pt x="530" y="30"/>
                  </a:lnTo>
                  <a:lnTo>
                    <a:pt x="530" y="29"/>
                  </a:lnTo>
                  <a:lnTo>
                    <a:pt x="530" y="28"/>
                  </a:lnTo>
                  <a:lnTo>
                    <a:pt x="531" y="27"/>
                  </a:lnTo>
                  <a:lnTo>
                    <a:pt x="531" y="26"/>
                  </a:lnTo>
                  <a:lnTo>
                    <a:pt x="531" y="25"/>
                  </a:lnTo>
                  <a:lnTo>
                    <a:pt x="531" y="24"/>
                  </a:lnTo>
                  <a:lnTo>
                    <a:pt x="531" y="23"/>
                  </a:lnTo>
                  <a:lnTo>
                    <a:pt x="531" y="22"/>
                  </a:lnTo>
                  <a:lnTo>
                    <a:pt x="531" y="21"/>
                  </a:lnTo>
                  <a:lnTo>
                    <a:pt x="531" y="20"/>
                  </a:lnTo>
                  <a:lnTo>
                    <a:pt x="531" y="19"/>
                  </a:lnTo>
                  <a:lnTo>
                    <a:pt x="532" y="18"/>
                  </a:lnTo>
                  <a:lnTo>
                    <a:pt x="532" y="17"/>
                  </a:lnTo>
                  <a:lnTo>
                    <a:pt x="532" y="16"/>
                  </a:lnTo>
                  <a:lnTo>
                    <a:pt x="532" y="15"/>
                  </a:lnTo>
                  <a:lnTo>
                    <a:pt x="532" y="14"/>
                  </a:lnTo>
                  <a:lnTo>
                    <a:pt x="532" y="13"/>
                  </a:lnTo>
                  <a:lnTo>
                    <a:pt x="532" y="12"/>
                  </a:lnTo>
                  <a:lnTo>
                    <a:pt x="532" y="11"/>
                  </a:lnTo>
                  <a:lnTo>
                    <a:pt x="533" y="11"/>
                  </a:lnTo>
                  <a:lnTo>
                    <a:pt x="533" y="10"/>
                  </a:lnTo>
                  <a:lnTo>
                    <a:pt x="533" y="9"/>
                  </a:lnTo>
                  <a:lnTo>
                    <a:pt x="533" y="8"/>
                  </a:lnTo>
                  <a:lnTo>
                    <a:pt x="533" y="7"/>
                  </a:lnTo>
                  <a:lnTo>
                    <a:pt x="533" y="6"/>
                  </a:lnTo>
                  <a:lnTo>
                    <a:pt x="533" y="5"/>
                  </a:lnTo>
                  <a:lnTo>
                    <a:pt x="533" y="4"/>
                  </a:lnTo>
                  <a:lnTo>
                    <a:pt x="534" y="4"/>
                  </a:lnTo>
                  <a:lnTo>
                    <a:pt x="534" y="3"/>
                  </a:lnTo>
                  <a:lnTo>
                    <a:pt x="534" y="2"/>
                  </a:lnTo>
                  <a:lnTo>
                    <a:pt x="534" y="1"/>
                  </a:lnTo>
                  <a:lnTo>
                    <a:pt x="535" y="1"/>
                  </a:lnTo>
                  <a:lnTo>
                    <a:pt x="535" y="0"/>
                  </a:lnTo>
                  <a:lnTo>
                    <a:pt x="535" y="1"/>
                  </a:lnTo>
                  <a:lnTo>
                    <a:pt x="536" y="1"/>
                  </a:lnTo>
                  <a:lnTo>
                    <a:pt x="536" y="2"/>
                  </a:lnTo>
                  <a:lnTo>
                    <a:pt x="536" y="3"/>
                  </a:lnTo>
                  <a:lnTo>
                    <a:pt x="536" y="4"/>
                  </a:lnTo>
                  <a:lnTo>
                    <a:pt x="537" y="5"/>
                  </a:lnTo>
                  <a:lnTo>
                    <a:pt x="537" y="6"/>
                  </a:lnTo>
                  <a:lnTo>
                    <a:pt x="537" y="7"/>
                  </a:lnTo>
                  <a:lnTo>
                    <a:pt x="537" y="8"/>
                  </a:lnTo>
                  <a:lnTo>
                    <a:pt x="538" y="8"/>
                  </a:lnTo>
                  <a:lnTo>
                    <a:pt x="538" y="9"/>
                  </a:lnTo>
                  <a:lnTo>
                    <a:pt x="539" y="9"/>
                  </a:lnTo>
                  <a:lnTo>
                    <a:pt x="539" y="10"/>
                  </a:lnTo>
                  <a:lnTo>
                    <a:pt x="539" y="11"/>
                  </a:lnTo>
                  <a:lnTo>
                    <a:pt x="540" y="12"/>
                  </a:lnTo>
                  <a:lnTo>
                    <a:pt x="540" y="13"/>
                  </a:lnTo>
                  <a:lnTo>
                    <a:pt x="540" y="14"/>
                  </a:lnTo>
                  <a:lnTo>
                    <a:pt x="540" y="15"/>
                  </a:lnTo>
                  <a:lnTo>
                    <a:pt x="540" y="16"/>
                  </a:lnTo>
                  <a:lnTo>
                    <a:pt x="541" y="17"/>
                  </a:lnTo>
                  <a:lnTo>
                    <a:pt x="541" y="18"/>
                  </a:lnTo>
                  <a:lnTo>
                    <a:pt x="541" y="19"/>
                  </a:lnTo>
                  <a:lnTo>
                    <a:pt x="541" y="20"/>
                  </a:lnTo>
                  <a:lnTo>
                    <a:pt x="541" y="21"/>
                  </a:lnTo>
                  <a:lnTo>
                    <a:pt x="541" y="22"/>
                  </a:lnTo>
                  <a:lnTo>
                    <a:pt x="542" y="23"/>
                  </a:lnTo>
                  <a:lnTo>
                    <a:pt x="542" y="24"/>
                  </a:lnTo>
                  <a:lnTo>
                    <a:pt x="542" y="25"/>
                  </a:lnTo>
                  <a:lnTo>
                    <a:pt x="542" y="26"/>
                  </a:lnTo>
                  <a:lnTo>
                    <a:pt x="542" y="27"/>
                  </a:lnTo>
                  <a:lnTo>
                    <a:pt x="542" y="28"/>
                  </a:lnTo>
                  <a:lnTo>
                    <a:pt x="543" y="29"/>
                  </a:lnTo>
                  <a:lnTo>
                    <a:pt x="543" y="30"/>
                  </a:lnTo>
                  <a:lnTo>
                    <a:pt x="543" y="31"/>
                  </a:lnTo>
                  <a:lnTo>
                    <a:pt x="543" y="32"/>
                  </a:lnTo>
                  <a:lnTo>
                    <a:pt x="543" y="33"/>
                  </a:lnTo>
                  <a:lnTo>
                    <a:pt x="543" y="34"/>
                  </a:lnTo>
                  <a:lnTo>
                    <a:pt x="543" y="35"/>
                  </a:lnTo>
                  <a:lnTo>
                    <a:pt x="544" y="36"/>
                  </a:lnTo>
                  <a:lnTo>
                    <a:pt x="544" y="37"/>
                  </a:lnTo>
                  <a:lnTo>
                    <a:pt x="544" y="38"/>
                  </a:lnTo>
                  <a:lnTo>
                    <a:pt x="544" y="39"/>
                  </a:lnTo>
                  <a:lnTo>
                    <a:pt x="544" y="40"/>
                  </a:lnTo>
                  <a:lnTo>
                    <a:pt x="544" y="41"/>
                  </a:lnTo>
                  <a:lnTo>
                    <a:pt x="544" y="42"/>
                  </a:lnTo>
                  <a:lnTo>
                    <a:pt x="544" y="43"/>
                  </a:lnTo>
                  <a:lnTo>
                    <a:pt x="544" y="44"/>
                  </a:lnTo>
                  <a:lnTo>
                    <a:pt x="545" y="45"/>
                  </a:lnTo>
                  <a:lnTo>
                    <a:pt x="545" y="46"/>
                  </a:lnTo>
                  <a:lnTo>
                    <a:pt x="545" y="47"/>
                  </a:lnTo>
                  <a:lnTo>
                    <a:pt x="545" y="49"/>
                  </a:lnTo>
                  <a:lnTo>
                    <a:pt x="545" y="50"/>
                  </a:lnTo>
                  <a:lnTo>
                    <a:pt x="545" y="51"/>
                  </a:lnTo>
                  <a:lnTo>
                    <a:pt x="545" y="53"/>
                  </a:lnTo>
                  <a:lnTo>
                    <a:pt x="545" y="54"/>
                  </a:lnTo>
                  <a:lnTo>
                    <a:pt x="545" y="56"/>
                  </a:lnTo>
                  <a:lnTo>
                    <a:pt x="545" y="58"/>
                  </a:lnTo>
                  <a:lnTo>
                    <a:pt x="545" y="60"/>
                  </a:lnTo>
                  <a:lnTo>
                    <a:pt x="546" y="61"/>
                  </a:lnTo>
                  <a:lnTo>
                    <a:pt x="546" y="63"/>
                  </a:lnTo>
                  <a:lnTo>
                    <a:pt x="546" y="65"/>
                  </a:lnTo>
                  <a:lnTo>
                    <a:pt x="546" y="67"/>
                  </a:lnTo>
                  <a:lnTo>
                    <a:pt x="546" y="69"/>
                  </a:lnTo>
                  <a:lnTo>
                    <a:pt x="546" y="71"/>
                  </a:lnTo>
                  <a:lnTo>
                    <a:pt x="546" y="73"/>
                  </a:lnTo>
                  <a:lnTo>
                    <a:pt x="546" y="75"/>
                  </a:lnTo>
                  <a:lnTo>
                    <a:pt x="546" y="77"/>
                  </a:lnTo>
                  <a:lnTo>
                    <a:pt x="546" y="78"/>
                  </a:lnTo>
                  <a:lnTo>
                    <a:pt x="547" y="81"/>
                  </a:lnTo>
                  <a:lnTo>
                    <a:pt x="547" y="82"/>
                  </a:lnTo>
                  <a:lnTo>
                    <a:pt x="547" y="84"/>
                  </a:lnTo>
                  <a:lnTo>
                    <a:pt x="547" y="86"/>
                  </a:lnTo>
                  <a:lnTo>
                    <a:pt x="547" y="88"/>
                  </a:lnTo>
                  <a:lnTo>
                    <a:pt x="547" y="90"/>
                  </a:lnTo>
                  <a:lnTo>
                    <a:pt x="547" y="92"/>
                  </a:lnTo>
                  <a:lnTo>
                    <a:pt x="547" y="94"/>
                  </a:lnTo>
                  <a:lnTo>
                    <a:pt x="547" y="95"/>
                  </a:lnTo>
                  <a:lnTo>
                    <a:pt x="547" y="97"/>
                  </a:lnTo>
                  <a:lnTo>
                    <a:pt x="548" y="99"/>
                  </a:lnTo>
                  <a:lnTo>
                    <a:pt x="548" y="101"/>
                  </a:lnTo>
                  <a:lnTo>
                    <a:pt x="548" y="102"/>
                  </a:lnTo>
                  <a:lnTo>
                    <a:pt x="548" y="104"/>
                  </a:lnTo>
                  <a:lnTo>
                    <a:pt x="548" y="106"/>
                  </a:lnTo>
                  <a:lnTo>
                    <a:pt x="548" y="108"/>
                  </a:lnTo>
                  <a:lnTo>
                    <a:pt x="548" y="109"/>
                  </a:lnTo>
                  <a:lnTo>
                    <a:pt x="548" y="111"/>
                  </a:lnTo>
                  <a:lnTo>
                    <a:pt x="548" y="113"/>
                  </a:lnTo>
                  <a:lnTo>
                    <a:pt x="548" y="115"/>
                  </a:lnTo>
                  <a:lnTo>
                    <a:pt x="549" y="117"/>
                  </a:lnTo>
                  <a:lnTo>
                    <a:pt x="549" y="119"/>
                  </a:lnTo>
                  <a:lnTo>
                    <a:pt x="549" y="121"/>
                  </a:lnTo>
                  <a:lnTo>
                    <a:pt x="549" y="123"/>
                  </a:lnTo>
                  <a:lnTo>
                    <a:pt x="549" y="125"/>
                  </a:lnTo>
                  <a:lnTo>
                    <a:pt x="549" y="127"/>
                  </a:lnTo>
                  <a:lnTo>
                    <a:pt x="549" y="130"/>
                  </a:lnTo>
                  <a:lnTo>
                    <a:pt x="549" y="132"/>
                  </a:lnTo>
                  <a:lnTo>
                    <a:pt x="549" y="134"/>
                  </a:lnTo>
                  <a:lnTo>
                    <a:pt x="549" y="137"/>
                  </a:lnTo>
                  <a:lnTo>
                    <a:pt x="549" y="139"/>
                  </a:lnTo>
                  <a:lnTo>
                    <a:pt x="550" y="142"/>
                  </a:lnTo>
                  <a:lnTo>
                    <a:pt x="550" y="144"/>
                  </a:lnTo>
                  <a:lnTo>
                    <a:pt x="550" y="147"/>
                  </a:lnTo>
                  <a:lnTo>
                    <a:pt x="550" y="150"/>
                  </a:lnTo>
                  <a:lnTo>
                    <a:pt x="550" y="152"/>
                  </a:lnTo>
                  <a:lnTo>
                    <a:pt x="550" y="155"/>
                  </a:lnTo>
                  <a:lnTo>
                    <a:pt x="550" y="158"/>
                  </a:lnTo>
                  <a:lnTo>
                    <a:pt x="550" y="161"/>
                  </a:lnTo>
                  <a:lnTo>
                    <a:pt x="550" y="163"/>
                  </a:lnTo>
                  <a:lnTo>
                    <a:pt x="550" y="166"/>
                  </a:lnTo>
                  <a:lnTo>
                    <a:pt x="551" y="169"/>
                  </a:lnTo>
                  <a:lnTo>
                    <a:pt x="551" y="172"/>
                  </a:lnTo>
                  <a:lnTo>
                    <a:pt x="551" y="174"/>
                  </a:lnTo>
                  <a:lnTo>
                    <a:pt x="551" y="177"/>
                  </a:lnTo>
                  <a:lnTo>
                    <a:pt x="551" y="180"/>
                  </a:lnTo>
                  <a:lnTo>
                    <a:pt x="551" y="183"/>
                  </a:lnTo>
                  <a:lnTo>
                    <a:pt x="551" y="185"/>
                  </a:lnTo>
                  <a:lnTo>
                    <a:pt x="551" y="188"/>
                  </a:lnTo>
                  <a:lnTo>
                    <a:pt x="551" y="191"/>
                  </a:lnTo>
                  <a:lnTo>
                    <a:pt x="551" y="194"/>
                  </a:lnTo>
                  <a:lnTo>
                    <a:pt x="552" y="196"/>
                  </a:lnTo>
                  <a:lnTo>
                    <a:pt x="552" y="199"/>
                  </a:lnTo>
                  <a:lnTo>
                    <a:pt x="552" y="202"/>
                  </a:lnTo>
                  <a:lnTo>
                    <a:pt x="552" y="204"/>
                  </a:lnTo>
                  <a:lnTo>
                    <a:pt x="552" y="207"/>
                  </a:lnTo>
                  <a:lnTo>
                    <a:pt x="552" y="210"/>
                  </a:lnTo>
                  <a:lnTo>
                    <a:pt x="552" y="212"/>
                  </a:lnTo>
                  <a:lnTo>
                    <a:pt x="552" y="215"/>
                  </a:lnTo>
                  <a:lnTo>
                    <a:pt x="552" y="218"/>
                  </a:lnTo>
                  <a:lnTo>
                    <a:pt x="553" y="220"/>
                  </a:lnTo>
                  <a:lnTo>
                    <a:pt x="553" y="223"/>
                  </a:lnTo>
                  <a:lnTo>
                    <a:pt x="553" y="226"/>
                  </a:lnTo>
                  <a:lnTo>
                    <a:pt x="553" y="229"/>
                  </a:lnTo>
                  <a:lnTo>
                    <a:pt x="553" y="231"/>
                  </a:lnTo>
                  <a:lnTo>
                    <a:pt x="553" y="234"/>
                  </a:lnTo>
                  <a:lnTo>
                    <a:pt x="553" y="237"/>
                  </a:lnTo>
                  <a:lnTo>
                    <a:pt x="553" y="240"/>
                  </a:lnTo>
                  <a:lnTo>
                    <a:pt x="553" y="242"/>
                  </a:lnTo>
                  <a:lnTo>
                    <a:pt x="553" y="245"/>
                  </a:lnTo>
                  <a:lnTo>
                    <a:pt x="553" y="248"/>
                  </a:lnTo>
                  <a:lnTo>
                    <a:pt x="553" y="250"/>
                  </a:lnTo>
                  <a:lnTo>
                    <a:pt x="554" y="253"/>
                  </a:lnTo>
                  <a:lnTo>
                    <a:pt x="554" y="256"/>
                  </a:lnTo>
                  <a:lnTo>
                    <a:pt x="554" y="259"/>
                  </a:lnTo>
                  <a:lnTo>
                    <a:pt x="554" y="261"/>
                  </a:lnTo>
                  <a:lnTo>
                    <a:pt x="554" y="264"/>
                  </a:lnTo>
                  <a:lnTo>
                    <a:pt x="554" y="266"/>
                  </a:lnTo>
                  <a:lnTo>
                    <a:pt x="554" y="269"/>
                  </a:lnTo>
                  <a:lnTo>
                    <a:pt x="554" y="271"/>
                  </a:lnTo>
                  <a:lnTo>
                    <a:pt x="554" y="274"/>
                  </a:lnTo>
                  <a:lnTo>
                    <a:pt x="554" y="276"/>
                  </a:lnTo>
                  <a:lnTo>
                    <a:pt x="555" y="279"/>
                  </a:lnTo>
                  <a:lnTo>
                    <a:pt x="555" y="281"/>
                  </a:lnTo>
                  <a:lnTo>
                    <a:pt x="555" y="283"/>
                  </a:lnTo>
                  <a:lnTo>
                    <a:pt x="555" y="286"/>
                  </a:lnTo>
                  <a:lnTo>
                    <a:pt x="555" y="288"/>
                  </a:lnTo>
                  <a:lnTo>
                    <a:pt x="555" y="290"/>
                  </a:lnTo>
                  <a:lnTo>
                    <a:pt x="555" y="292"/>
                  </a:lnTo>
                  <a:lnTo>
                    <a:pt x="555" y="295"/>
                  </a:lnTo>
                  <a:lnTo>
                    <a:pt x="555" y="297"/>
                  </a:lnTo>
                  <a:lnTo>
                    <a:pt x="556" y="299"/>
                  </a:lnTo>
                  <a:lnTo>
                    <a:pt x="556" y="301"/>
                  </a:lnTo>
                  <a:lnTo>
                    <a:pt x="556" y="303"/>
                  </a:lnTo>
                  <a:lnTo>
                    <a:pt x="556" y="305"/>
                  </a:lnTo>
                  <a:lnTo>
                    <a:pt x="556" y="307"/>
                  </a:lnTo>
                  <a:lnTo>
                    <a:pt x="556" y="309"/>
                  </a:lnTo>
                  <a:lnTo>
                    <a:pt x="556" y="311"/>
                  </a:lnTo>
                  <a:lnTo>
                    <a:pt x="556" y="312"/>
                  </a:lnTo>
                  <a:lnTo>
                    <a:pt x="556" y="314"/>
                  </a:lnTo>
                  <a:lnTo>
                    <a:pt x="556" y="316"/>
                  </a:lnTo>
                  <a:lnTo>
                    <a:pt x="557" y="318"/>
                  </a:lnTo>
                  <a:lnTo>
                    <a:pt x="557" y="319"/>
                  </a:lnTo>
                  <a:lnTo>
                    <a:pt x="557" y="321"/>
                  </a:lnTo>
                  <a:lnTo>
                    <a:pt x="557" y="323"/>
                  </a:lnTo>
                  <a:lnTo>
                    <a:pt x="557" y="324"/>
                  </a:lnTo>
                  <a:lnTo>
                    <a:pt x="557" y="326"/>
                  </a:lnTo>
                  <a:lnTo>
                    <a:pt x="557" y="327"/>
                  </a:lnTo>
                  <a:lnTo>
                    <a:pt x="557" y="329"/>
                  </a:lnTo>
                  <a:lnTo>
                    <a:pt x="557" y="330"/>
                  </a:lnTo>
                  <a:lnTo>
                    <a:pt x="557" y="331"/>
                  </a:lnTo>
                  <a:lnTo>
                    <a:pt x="557" y="333"/>
                  </a:lnTo>
                  <a:lnTo>
                    <a:pt x="557" y="334"/>
                  </a:lnTo>
                  <a:lnTo>
                    <a:pt x="558" y="335"/>
                  </a:lnTo>
                  <a:lnTo>
                    <a:pt x="558" y="336"/>
                  </a:lnTo>
                  <a:lnTo>
                    <a:pt x="558" y="337"/>
                  </a:lnTo>
                  <a:lnTo>
                    <a:pt x="558" y="338"/>
                  </a:lnTo>
                  <a:lnTo>
                    <a:pt x="558" y="339"/>
                  </a:lnTo>
                  <a:lnTo>
                    <a:pt x="558" y="340"/>
                  </a:lnTo>
                  <a:lnTo>
                    <a:pt x="558" y="342"/>
                  </a:lnTo>
                  <a:lnTo>
                    <a:pt x="558" y="343"/>
                  </a:lnTo>
                  <a:lnTo>
                    <a:pt x="559" y="344"/>
                  </a:lnTo>
                  <a:lnTo>
                    <a:pt x="559" y="345"/>
                  </a:lnTo>
                  <a:lnTo>
                    <a:pt x="559" y="346"/>
                  </a:lnTo>
                  <a:lnTo>
                    <a:pt x="559" y="347"/>
                  </a:lnTo>
                  <a:lnTo>
                    <a:pt x="559" y="348"/>
                  </a:lnTo>
                  <a:lnTo>
                    <a:pt x="559" y="349"/>
                  </a:lnTo>
                  <a:lnTo>
                    <a:pt x="559" y="350"/>
                  </a:lnTo>
                  <a:lnTo>
                    <a:pt x="559" y="351"/>
                  </a:lnTo>
                  <a:lnTo>
                    <a:pt x="559" y="352"/>
                  </a:lnTo>
                  <a:lnTo>
                    <a:pt x="559" y="353"/>
                  </a:lnTo>
                  <a:lnTo>
                    <a:pt x="560" y="354"/>
                  </a:lnTo>
                  <a:lnTo>
                    <a:pt x="560" y="355"/>
                  </a:lnTo>
                  <a:lnTo>
                    <a:pt x="560" y="356"/>
                  </a:lnTo>
                  <a:lnTo>
                    <a:pt x="560" y="357"/>
                  </a:lnTo>
                  <a:lnTo>
                    <a:pt x="560" y="358"/>
                  </a:lnTo>
                  <a:lnTo>
                    <a:pt x="560" y="359"/>
                  </a:lnTo>
                  <a:lnTo>
                    <a:pt x="560" y="360"/>
                  </a:lnTo>
                  <a:lnTo>
                    <a:pt x="560" y="361"/>
                  </a:lnTo>
                  <a:lnTo>
                    <a:pt x="560" y="363"/>
                  </a:lnTo>
                  <a:lnTo>
                    <a:pt x="560" y="364"/>
                  </a:lnTo>
                  <a:lnTo>
                    <a:pt x="561" y="365"/>
                  </a:lnTo>
                  <a:lnTo>
                    <a:pt x="561" y="366"/>
                  </a:lnTo>
                  <a:lnTo>
                    <a:pt x="561" y="367"/>
                  </a:lnTo>
                  <a:lnTo>
                    <a:pt x="561" y="368"/>
                  </a:lnTo>
                  <a:lnTo>
                    <a:pt x="561" y="369"/>
                  </a:lnTo>
                  <a:lnTo>
                    <a:pt x="561" y="371"/>
                  </a:lnTo>
                  <a:lnTo>
                    <a:pt x="561" y="372"/>
                  </a:lnTo>
                  <a:lnTo>
                    <a:pt x="561" y="373"/>
                  </a:lnTo>
                  <a:lnTo>
                    <a:pt x="561" y="374"/>
                  </a:lnTo>
                  <a:lnTo>
                    <a:pt x="561" y="375"/>
                  </a:lnTo>
                  <a:lnTo>
                    <a:pt x="561" y="376"/>
                  </a:lnTo>
                  <a:lnTo>
                    <a:pt x="562" y="377"/>
                  </a:lnTo>
                  <a:lnTo>
                    <a:pt x="562" y="378"/>
                  </a:lnTo>
                  <a:lnTo>
                    <a:pt x="562" y="379"/>
                  </a:lnTo>
                  <a:lnTo>
                    <a:pt x="562" y="380"/>
                  </a:lnTo>
                  <a:lnTo>
                    <a:pt x="562" y="381"/>
                  </a:lnTo>
                  <a:lnTo>
                    <a:pt x="562" y="382"/>
                  </a:lnTo>
                  <a:lnTo>
                    <a:pt x="562" y="383"/>
                  </a:lnTo>
                  <a:lnTo>
                    <a:pt x="562" y="384"/>
                  </a:lnTo>
                  <a:lnTo>
                    <a:pt x="563" y="385"/>
                  </a:lnTo>
                  <a:lnTo>
                    <a:pt x="563" y="386"/>
                  </a:lnTo>
                  <a:lnTo>
                    <a:pt x="563" y="387"/>
                  </a:lnTo>
                  <a:lnTo>
                    <a:pt x="563" y="388"/>
                  </a:lnTo>
                  <a:lnTo>
                    <a:pt x="563" y="389"/>
                  </a:lnTo>
                  <a:lnTo>
                    <a:pt x="563" y="390"/>
                  </a:lnTo>
                  <a:lnTo>
                    <a:pt x="564" y="391"/>
                  </a:lnTo>
                  <a:lnTo>
                    <a:pt x="564" y="392"/>
                  </a:lnTo>
                  <a:lnTo>
                    <a:pt x="564" y="393"/>
                  </a:lnTo>
                  <a:lnTo>
                    <a:pt x="564" y="394"/>
                  </a:lnTo>
                  <a:lnTo>
                    <a:pt x="564" y="395"/>
                  </a:lnTo>
                  <a:lnTo>
                    <a:pt x="564" y="396"/>
                  </a:lnTo>
                  <a:lnTo>
                    <a:pt x="565" y="397"/>
                  </a:lnTo>
                  <a:lnTo>
                    <a:pt x="565" y="398"/>
                  </a:lnTo>
                  <a:lnTo>
                    <a:pt x="565" y="399"/>
                  </a:lnTo>
                  <a:lnTo>
                    <a:pt x="565" y="400"/>
                  </a:lnTo>
                  <a:lnTo>
                    <a:pt x="565" y="401"/>
                  </a:lnTo>
                  <a:lnTo>
                    <a:pt x="565" y="402"/>
                  </a:lnTo>
                  <a:lnTo>
                    <a:pt x="565" y="403"/>
                  </a:lnTo>
                  <a:lnTo>
                    <a:pt x="566" y="404"/>
                  </a:lnTo>
                  <a:lnTo>
                    <a:pt x="566" y="405"/>
                  </a:lnTo>
                  <a:lnTo>
                    <a:pt x="566" y="406"/>
                  </a:lnTo>
                  <a:lnTo>
                    <a:pt x="566" y="407"/>
                  </a:lnTo>
                  <a:lnTo>
                    <a:pt x="567" y="407"/>
                  </a:lnTo>
                  <a:lnTo>
                    <a:pt x="567" y="408"/>
                  </a:lnTo>
                  <a:lnTo>
                    <a:pt x="568" y="408"/>
                  </a:lnTo>
                  <a:lnTo>
                    <a:pt x="568" y="409"/>
                  </a:lnTo>
                  <a:lnTo>
                    <a:pt x="568" y="410"/>
                  </a:lnTo>
                  <a:lnTo>
                    <a:pt x="569" y="411"/>
                  </a:lnTo>
                  <a:lnTo>
                    <a:pt x="569" y="412"/>
                  </a:lnTo>
                  <a:lnTo>
                    <a:pt x="569" y="413"/>
                  </a:lnTo>
                  <a:lnTo>
                    <a:pt x="570" y="413"/>
                  </a:lnTo>
                  <a:lnTo>
                    <a:pt x="570" y="414"/>
                  </a:lnTo>
                  <a:lnTo>
                    <a:pt x="571" y="414"/>
                  </a:lnTo>
                  <a:lnTo>
                    <a:pt x="572" y="414"/>
                  </a:lnTo>
                  <a:lnTo>
                    <a:pt x="572" y="415"/>
                  </a:lnTo>
                  <a:lnTo>
                    <a:pt x="572" y="416"/>
                  </a:lnTo>
                  <a:lnTo>
                    <a:pt x="572" y="417"/>
                  </a:lnTo>
                  <a:lnTo>
                    <a:pt x="572" y="418"/>
                  </a:lnTo>
                  <a:lnTo>
                    <a:pt x="572" y="419"/>
                  </a:lnTo>
                  <a:lnTo>
                    <a:pt x="572" y="420"/>
                  </a:lnTo>
                  <a:lnTo>
                    <a:pt x="573" y="420"/>
                  </a:lnTo>
                  <a:lnTo>
                    <a:pt x="573" y="421"/>
                  </a:lnTo>
                  <a:lnTo>
                    <a:pt x="573" y="422"/>
                  </a:lnTo>
                  <a:lnTo>
                    <a:pt x="573" y="423"/>
                  </a:lnTo>
                  <a:lnTo>
                    <a:pt x="573" y="424"/>
                  </a:lnTo>
                  <a:lnTo>
                    <a:pt x="573" y="425"/>
                  </a:lnTo>
                  <a:lnTo>
                    <a:pt x="573" y="426"/>
                  </a:lnTo>
                  <a:lnTo>
                    <a:pt x="574" y="427"/>
                  </a:lnTo>
                  <a:lnTo>
                    <a:pt x="574" y="428"/>
                  </a:lnTo>
                  <a:lnTo>
                    <a:pt x="574" y="429"/>
                  </a:lnTo>
                  <a:lnTo>
                    <a:pt x="575" y="429"/>
                  </a:lnTo>
                  <a:lnTo>
                    <a:pt x="575" y="428"/>
                  </a:lnTo>
                  <a:lnTo>
                    <a:pt x="576" y="428"/>
                  </a:lnTo>
                  <a:lnTo>
                    <a:pt x="576" y="427"/>
                  </a:lnTo>
                  <a:lnTo>
                    <a:pt x="576" y="426"/>
                  </a:lnTo>
                  <a:lnTo>
                    <a:pt x="577" y="426"/>
                  </a:lnTo>
                  <a:lnTo>
                    <a:pt x="577" y="427"/>
                  </a:lnTo>
                  <a:lnTo>
                    <a:pt x="577" y="428"/>
                  </a:lnTo>
                  <a:lnTo>
                    <a:pt x="578" y="428"/>
                  </a:lnTo>
                  <a:lnTo>
                    <a:pt x="578" y="429"/>
                  </a:lnTo>
                  <a:lnTo>
                    <a:pt x="578" y="430"/>
                  </a:lnTo>
                  <a:lnTo>
                    <a:pt x="579" y="430"/>
                  </a:lnTo>
                  <a:lnTo>
                    <a:pt x="580" y="429"/>
                  </a:lnTo>
                  <a:lnTo>
                    <a:pt x="580" y="428"/>
                  </a:lnTo>
                  <a:lnTo>
                    <a:pt x="581" y="428"/>
                  </a:lnTo>
                  <a:lnTo>
                    <a:pt x="581" y="427"/>
                  </a:lnTo>
                  <a:lnTo>
                    <a:pt x="581" y="428"/>
                  </a:lnTo>
                  <a:lnTo>
                    <a:pt x="582" y="428"/>
                  </a:lnTo>
                  <a:lnTo>
                    <a:pt x="582" y="429"/>
                  </a:lnTo>
                  <a:lnTo>
                    <a:pt x="582" y="430"/>
                  </a:lnTo>
                  <a:lnTo>
                    <a:pt x="583" y="430"/>
                  </a:lnTo>
                  <a:lnTo>
                    <a:pt x="583" y="431"/>
                  </a:lnTo>
                  <a:lnTo>
                    <a:pt x="584" y="431"/>
                  </a:lnTo>
                  <a:lnTo>
                    <a:pt x="584" y="430"/>
                  </a:lnTo>
                  <a:lnTo>
                    <a:pt x="585" y="430"/>
                  </a:lnTo>
                  <a:lnTo>
                    <a:pt x="585" y="429"/>
                  </a:lnTo>
                  <a:lnTo>
                    <a:pt x="585" y="428"/>
                  </a:lnTo>
                  <a:lnTo>
                    <a:pt x="586" y="428"/>
                  </a:lnTo>
                  <a:lnTo>
                    <a:pt x="586" y="427"/>
                  </a:lnTo>
                  <a:lnTo>
                    <a:pt x="587" y="427"/>
                  </a:lnTo>
                  <a:lnTo>
                    <a:pt x="587" y="426"/>
                  </a:lnTo>
                  <a:lnTo>
                    <a:pt x="588" y="426"/>
                  </a:lnTo>
                  <a:lnTo>
                    <a:pt x="588" y="425"/>
                  </a:lnTo>
                  <a:lnTo>
                    <a:pt x="588" y="424"/>
                  </a:lnTo>
                  <a:lnTo>
                    <a:pt x="589" y="424"/>
                  </a:lnTo>
                  <a:lnTo>
                    <a:pt x="589" y="423"/>
                  </a:lnTo>
                  <a:lnTo>
                    <a:pt x="589" y="422"/>
                  </a:lnTo>
                  <a:lnTo>
                    <a:pt x="590" y="422"/>
                  </a:lnTo>
                  <a:lnTo>
                    <a:pt x="590" y="421"/>
                  </a:lnTo>
                  <a:lnTo>
                    <a:pt x="590" y="420"/>
                  </a:lnTo>
                  <a:lnTo>
                    <a:pt x="590" y="419"/>
                  </a:lnTo>
                  <a:lnTo>
                    <a:pt x="591" y="419"/>
                  </a:lnTo>
                  <a:lnTo>
                    <a:pt x="591" y="418"/>
                  </a:lnTo>
                  <a:lnTo>
                    <a:pt x="591" y="417"/>
                  </a:lnTo>
                  <a:lnTo>
                    <a:pt x="592" y="417"/>
                  </a:lnTo>
                  <a:lnTo>
                    <a:pt x="592" y="416"/>
                  </a:lnTo>
                  <a:lnTo>
                    <a:pt x="592" y="415"/>
                  </a:lnTo>
                  <a:lnTo>
                    <a:pt x="592" y="414"/>
                  </a:lnTo>
                  <a:lnTo>
                    <a:pt x="593" y="414"/>
                  </a:lnTo>
                  <a:lnTo>
                    <a:pt x="593" y="413"/>
                  </a:lnTo>
                  <a:lnTo>
                    <a:pt x="593" y="412"/>
                  </a:lnTo>
                  <a:lnTo>
                    <a:pt x="593" y="411"/>
                  </a:lnTo>
                  <a:lnTo>
                    <a:pt x="593" y="410"/>
                  </a:lnTo>
                  <a:lnTo>
                    <a:pt x="594" y="409"/>
                  </a:lnTo>
                  <a:lnTo>
                    <a:pt x="594" y="408"/>
                  </a:lnTo>
                  <a:lnTo>
                    <a:pt x="594" y="407"/>
                  </a:lnTo>
                  <a:lnTo>
                    <a:pt x="594" y="406"/>
                  </a:lnTo>
                  <a:lnTo>
                    <a:pt x="594" y="405"/>
                  </a:lnTo>
                  <a:lnTo>
                    <a:pt x="594" y="404"/>
                  </a:lnTo>
                  <a:lnTo>
                    <a:pt x="595" y="404"/>
                  </a:lnTo>
                  <a:lnTo>
                    <a:pt x="595" y="403"/>
                  </a:lnTo>
                  <a:lnTo>
                    <a:pt x="595" y="402"/>
                  </a:lnTo>
                  <a:lnTo>
                    <a:pt x="595" y="401"/>
                  </a:lnTo>
                  <a:lnTo>
                    <a:pt x="595" y="400"/>
                  </a:lnTo>
                  <a:lnTo>
                    <a:pt x="595" y="399"/>
                  </a:lnTo>
                  <a:lnTo>
                    <a:pt x="596" y="398"/>
                  </a:lnTo>
                  <a:lnTo>
                    <a:pt x="596" y="397"/>
                  </a:lnTo>
                  <a:lnTo>
                    <a:pt x="596" y="396"/>
                  </a:lnTo>
                  <a:lnTo>
                    <a:pt x="596" y="395"/>
                  </a:lnTo>
                  <a:lnTo>
                    <a:pt x="596" y="394"/>
                  </a:lnTo>
                  <a:lnTo>
                    <a:pt x="596" y="393"/>
                  </a:lnTo>
                  <a:lnTo>
                    <a:pt x="597" y="393"/>
                  </a:lnTo>
                  <a:lnTo>
                    <a:pt x="597" y="392"/>
                  </a:lnTo>
                  <a:lnTo>
                    <a:pt x="597" y="391"/>
                  </a:lnTo>
                  <a:lnTo>
                    <a:pt x="597" y="390"/>
                  </a:lnTo>
                  <a:lnTo>
                    <a:pt x="597" y="389"/>
                  </a:lnTo>
                  <a:lnTo>
                    <a:pt x="597" y="388"/>
                  </a:lnTo>
                  <a:lnTo>
                    <a:pt x="598" y="387"/>
                  </a:lnTo>
                  <a:lnTo>
                    <a:pt x="598" y="386"/>
                  </a:lnTo>
                  <a:lnTo>
                    <a:pt x="598" y="385"/>
                  </a:lnTo>
                  <a:lnTo>
                    <a:pt x="598" y="384"/>
                  </a:lnTo>
                  <a:lnTo>
                    <a:pt x="598" y="383"/>
                  </a:lnTo>
                  <a:lnTo>
                    <a:pt x="598" y="382"/>
                  </a:lnTo>
                  <a:lnTo>
                    <a:pt x="598" y="381"/>
                  </a:lnTo>
                  <a:lnTo>
                    <a:pt x="598" y="380"/>
                  </a:lnTo>
                  <a:lnTo>
                    <a:pt x="598" y="379"/>
                  </a:lnTo>
                  <a:lnTo>
                    <a:pt x="599" y="378"/>
                  </a:lnTo>
                  <a:lnTo>
                    <a:pt x="599" y="377"/>
                  </a:lnTo>
                  <a:lnTo>
                    <a:pt x="599" y="376"/>
                  </a:lnTo>
                  <a:lnTo>
                    <a:pt x="599" y="375"/>
                  </a:lnTo>
                  <a:lnTo>
                    <a:pt x="599" y="374"/>
                  </a:lnTo>
                  <a:lnTo>
                    <a:pt x="599" y="373"/>
                  </a:lnTo>
                  <a:lnTo>
                    <a:pt x="599" y="372"/>
                  </a:lnTo>
                  <a:lnTo>
                    <a:pt x="599" y="371"/>
                  </a:lnTo>
                  <a:lnTo>
                    <a:pt x="599" y="370"/>
                  </a:lnTo>
                  <a:lnTo>
                    <a:pt x="599" y="369"/>
                  </a:lnTo>
                  <a:lnTo>
                    <a:pt x="600" y="368"/>
                  </a:lnTo>
                  <a:lnTo>
                    <a:pt x="600" y="367"/>
                  </a:lnTo>
                  <a:lnTo>
                    <a:pt x="600" y="366"/>
                  </a:lnTo>
                  <a:lnTo>
                    <a:pt x="600" y="365"/>
                  </a:lnTo>
                  <a:lnTo>
                    <a:pt x="600" y="364"/>
                  </a:lnTo>
                  <a:lnTo>
                    <a:pt x="600" y="363"/>
                  </a:lnTo>
                  <a:lnTo>
                    <a:pt x="600" y="362"/>
                  </a:lnTo>
                  <a:lnTo>
                    <a:pt x="600" y="361"/>
                  </a:lnTo>
                  <a:lnTo>
                    <a:pt x="600" y="360"/>
                  </a:lnTo>
                  <a:lnTo>
                    <a:pt x="600" y="359"/>
                  </a:lnTo>
                  <a:lnTo>
                    <a:pt x="601" y="359"/>
                  </a:lnTo>
                  <a:lnTo>
                    <a:pt x="601" y="358"/>
                  </a:lnTo>
                  <a:lnTo>
                    <a:pt x="601" y="357"/>
                  </a:lnTo>
                  <a:lnTo>
                    <a:pt x="601" y="356"/>
                  </a:lnTo>
                  <a:lnTo>
                    <a:pt x="601" y="355"/>
                  </a:lnTo>
                  <a:lnTo>
                    <a:pt x="601" y="354"/>
                  </a:lnTo>
                  <a:lnTo>
                    <a:pt x="601" y="353"/>
                  </a:lnTo>
                  <a:lnTo>
                    <a:pt x="601" y="352"/>
                  </a:lnTo>
                  <a:lnTo>
                    <a:pt x="601" y="351"/>
                  </a:lnTo>
                  <a:lnTo>
                    <a:pt x="602" y="350"/>
                  </a:lnTo>
                  <a:lnTo>
                    <a:pt x="602" y="349"/>
                  </a:lnTo>
                  <a:lnTo>
                    <a:pt x="602" y="348"/>
                  </a:lnTo>
                  <a:lnTo>
                    <a:pt x="602" y="347"/>
                  </a:lnTo>
                  <a:lnTo>
                    <a:pt x="602" y="346"/>
                  </a:lnTo>
                  <a:lnTo>
                    <a:pt x="602" y="345"/>
                  </a:lnTo>
                  <a:lnTo>
                    <a:pt x="602" y="344"/>
                  </a:lnTo>
                  <a:lnTo>
                    <a:pt x="602" y="343"/>
                  </a:lnTo>
                  <a:lnTo>
                    <a:pt x="602" y="341"/>
                  </a:lnTo>
                  <a:lnTo>
                    <a:pt x="602" y="340"/>
                  </a:lnTo>
                  <a:lnTo>
                    <a:pt x="603" y="339"/>
                  </a:lnTo>
                  <a:lnTo>
                    <a:pt x="603" y="338"/>
                  </a:lnTo>
                  <a:lnTo>
                    <a:pt x="603" y="337"/>
                  </a:lnTo>
                  <a:lnTo>
                    <a:pt x="603" y="336"/>
                  </a:lnTo>
                  <a:lnTo>
                    <a:pt x="603" y="335"/>
                  </a:lnTo>
                  <a:lnTo>
                    <a:pt x="603" y="333"/>
                  </a:lnTo>
                  <a:lnTo>
                    <a:pt x="603" y="332"/>
                  </a:lnTo>
                  <a:lnTo>
                    <a:pt x="603" y="331"/>
                  </a:lnTo>
                  <a:lnTo>
                    <a:pt x="603" y="330"/>
                  </a:lnTo>
                  <a:lnTo>
                    <a:pt x="603" y="328"/>
                  </a:lnTo>
                  <a:lnTo>
                    <a:pt x="603" y="327"/>
                  </a:lnTo>
                  <a:lnTo>
                    <a:pt x="604" y="326"/>
                  </a:lnTo>
                  <a:lnTo>
                    <a:pt x="604" y="325"/>
                  </a:lnTo>
                  <a:lnTo>
                    <a:pt x="604" y="323"/>
                  </a:lnTo>
                  <a:lnTo>
                    <a:pt x="604" y="322"/>
                  </a:lnTo>
                  <a:lnTo>
                    <a:pt x="604" y="321"/>
                  </a:lnTo>
                  <a:lnTo>
                    <a:pt x="604" y="320"/>
                  </a:lnTo>
                  <a:lnTo>
                    <a:pt x="604" y="319"/>
                  </a:lnTo>
                  <a:lnTo>
                    <a:pt x="604" y="318"/>
                  </a:lnTo>
                  <a:lnTo>
                    <a:pt x="604" y="317"/>
                  </a:lnTo>
                  <a:lnTo>
                    <a:pt x="604" y="316"/>
                  </a:lnTo>
                  <a:lnTo>
                    <a:pt x="605" y="315"/>
                  </a:lnTo>
                  <a:lnTo>
                    <a:pt x="605" y="314"/>
                  </a:lnTo>
                  <a:lnTo>
                    <a:pt x="605" y="313"/>
                  </a:lnTo>
                  <a:lnTo>
                    <a:pt x="605" y="312"/>
                  </a:lnTo>
                  <a:lnTo>
                    <a:pt x="605" y="311"/>
                  </a:lnTo>
                  <a:lnTo>
                    <a:pt x="605" y="310"/>
                  </a:lnTo>
                  <a:lnTo>
                    <a:pt x="605" y="309"/>
                  </a:lnTo>
                  <a:lnTo>
                    <a:pt x="605" y="308"/>
                  </a:lnTo>
                  <a:lnTo>
                    <a:pt x="606" y="307"/>
                  </a:lnTo>
                  <a:lnTo>
                    <a:pt x="606" y="306"/>
                  </a:lnTo>
                  <a:lnTo>
                    <a:pt x="606" y="305"/>
                  </a:lnTo>
                  <a:lnTo>
                    <a:pt x="606" y="304"/>
                  </a:lnTo>
                  <a:lnTo>
                    <a:pt x="606" y="303"/>
                  </a:lnTo>
                  <a:lnTo>
                    <a:pt x="606" y="302"/>
                  </a:lnTo>
                  <a:lnTo>
                    <a:pt x="606" y="301"/>
                  </a:lnTo>
                  <a:lnTo>
                    <a:pt x="606" y="300"/>
                  </a:lnTo>
                  <a:lnTo>
                    <a:pt x="607" y="299"/>
                  </a:lnTo>
                  <a:lnTo>
                    <a:pt x="607" y="298"/>
                  </a:lnTo>
                  <a:lnTo>
                    <a:pt x="607" y="297"/>
                  </a:lnTo>
                  <a:lnTo>
                    <a:pt x="607" y="296"/>
                  </a:lnTo>
                  <a:lnTo>
                    <a:pt x="607" y="295"/>
                  </a:lnTo>
                  <a:lnTo>
                    <a:pt x="607" y="294"/>
                  </a:lnTo>
                  <a:lnTo>
                    <a:pt x="607" y="293"/>
                  </a:lnTo>
                  <a:lnTo>
                    <a:pt x="607" y="292"/>
                  </a:lnTo>
                  <a:lnTo>
                    <a:pt x="607" y="291"/>
                  </a:lnTo>
                  <a:lnTo>
                    <a:pt x="607" y="290"/>
                  </a:lnTo>
                  <a:lnTo>
                    <a:pt x="608" y="289"/>
                  </a:lnTo>
                  <a:lnTo>
                    <a:pt x="608" y="288"/>
                  </a:lnTo>
                  <a:lnTo>
                    <a:pt x="608" y="287"/>
                  </a:lnTo>
                  <a:lnTo>
                    <a:pt x="608" y="286"/>
                  </a:lnTo>
                  <a:lnTo>
                    <a:pt x="608" y="285"/>
                  </a:lnTo>
                  <a:lnTo>
                    <a:pt x="608" y="284"/>
                  </a:lnTo>
                  <a:lnTo>
                    <a:pt x="608" y="283"/>
                  </a:lnTo>
                  <a:lnTo>
                    <a:pt x="609" y="282"/>
                  </a:lnTo>
                  <a:lnTo>
                    <a:pt x="609" y="281"/>
                  </a:lnTo>
                  <a:lnTo>
                    <a:pt x="609" y="280"/>
                  </a:lnTo>
                  <a:lnTo>
                    <a:pt x="609" y="279"/>
                  </a:lnTo>
                  <a:lnTo>
                    <a:pt x="609" y="278"/>
                  </a:lnTo>
                  <a:lnTo>
                    <a:pt x="610" y="278"/>
                  </a:lnTo>
                  <a:lnTo>
                    <a:pt x="610" y="277"/>
                  </a:lnTo>
                  <a:lnTo>
                    <a:pt x="610" y="276"/>
                  </a:lnTo>
                  <a:lnTo>
                    <a:pt x="610" y="275"/>
                  </a:lnTo>
                  <a:lnTo>
                    <a:pt x="610" y="274"/>
                  </a:lnTo>
                  <a:lnTo>
                    <a:pt x="611" y="273"/>
                  </a:lnTo>
                  <a:lnTo>
                    <a:pt x="611" y="272"/>
                  </a:lnTo>
                  <a:lnTo>
                    <a:pt x="611" y="271"/>
                  </a:lnTo>
                  <a:lnTo>
                    <a:pt x="611" y="270"/>
                  </a:lnTo>
                  <a:lnTo>
                    <a:pt x="611" y="269"/>
                  </a:lnTo>
                  <a:lnTo>
                    <a:pt x="612" y="269"/>
                  </a:lnTo>
                  <a:lnTo>
                    <a:pt x="612" y="268"/>
                  </a:lnTo>
                  <a:lnTo>
                    <a:pt x="613" y="268"/>
                  </a:lnTo>
                  <a:lnTo>
                    <a:pt x="613" y="269"/>
                  </a:lnTo>
                  <a:lnTo>
                    <a:pt x="613" y="270"/>
                  </a:lnTo>
                  <a:lnTo>
                    <a:pt x="613" y="271"/>
                  </a:lnTo>
                  <a:lnTo>
                    <a:pt x="614" y="271"/>
                  </a:lnTo>
                  <a:lnTo>
                    <a:pt x="614" y="272"/>
                  </a:lnTo>
                  <a:lnTo>
                    <a:pt x="614" y="273"/>
                  </a:lnTo>
                  <a:lnTo>
                    <a:pt x="614" y="274"/>
                  </a:lnTo>
                  <a:lnTo>
                    <a:pt x="614" y="275"/>
                  </a:lnTo>
                  <a:lnTo>
                    <a:pt x="614" y="276"/>
                  </a:lnTo>
                  <a:lnTo>
                    <a:pt x="614" y="277"/>
                  </a:lnTo>
                  <a:lnTo>
                    <a:pt x="614" y="278"/>
                  </a:lnTo>
                  <a:lnTo>
                    <a:pt x="615" y="279"/>
                  </a:lnTo>
                  <a:lnTo>
                    <a:pt x="615" y="280"/>
                  </a:lnTo>
                  <a:lnTo>
                    <a:pt x="615" y="281"/>
                  </a:lnTo>
                  <a:lnTo>
                    <a:pt x="615" y="282"/>
                  </a:lnTo>
                  <a:lnTo>
                    <a:pt x="615" y="283"/>
                  </a:lnTo>
                  <a:lnTo>
                    <a:pt x="615" y="284"/>
                  </a:lnTo>
                  <a:lnTo>
                    <a:pt x="615" y="285"/>
                  </a:lnTo>
                  <a:lnTo>
                    <a:pt x="615" y="286"/>
                  </a:lnTo>
                  <a:lnTo>
                    <a:pt x="615" y="287"/>
                  </a:lnTo>
                  <a:lnTo>
                    <a:pt x="615" y="288"/>
                  </a:lnTo>
                  <a:lnTo>
                    <a:pt x="615" y="290"/>
                  </a:lnTo>
                  <a:lnTo>
                    <a:pt x="616" y="291"/>
                  </a:lnTo>
                  <a:lnTo>
                    <a:pt x="616" y="292"/>
                  </a:lnTo>
                  <a:lnTo>
                    <a:pt x="616" y="293"/>
                  </a:lnTo>
                  <a:lnTo>
                    <a:pt x="616" y="294"/>
                  </a:lnTo>
                  <a:lnTo>
                    <a:pt x="616" y="295"/>
                  </a:lnTo>
                  <a:lnTo>
                    <a:pt x="616" y="296"/>
                  </a:lnTo>
                  <a:lnTo>
                    <a:pt x="616" y="297"/>
                  </a:lnTo>
                  <a:lnTo>
                    <a:pt x="616" y="298"/>
                  </a:lnTo>
                  <a:lnTo>
                    <a:pt x="616" y="299"/>
                  </a:lnTo>
                  <a:lnTo>
                    <a:pt x="617" y="300"/>
                  </a:lnTo>
                  <a:lnTo>
                    <a:pt x="617" y="301"/>
                  </a:lnTo>
                  <a:lnTo>
                    <a:pt x="617" y="302"/>
                  </a:lnTo>
                  <a:lnTo>
                    <a:pt x="617" y="303"/>
                  </a:lnTo>
                  <a:lnTo>
                    <a:pt x="617" y="304"/>
                  </a:lnTo>
                  <a:lnTo>
                    <a:pt x="617" y="305"/>
                  </a:lnTo>
                  <a:lnTo>
                    <a:pt x="617" y="306"/>
                  </a:lnTo>
                  <a:lnTo>
                    <a:pt x="617" y="307"/>
                  </a:lnTo>
                  <a:lnTo>
                    <a:pt x="617" y="308"/>
                  </a:lnTo>
                  <a:lnTo>
                    <a:pt x="618" y="309"/>
                  </a:lnTo>
                  <a:lnTo>
                    <a:pt x="618" y="310"/>
                  </a:lnTo>
                  <a:lnTo>
                    <a:pt x="618" y="311"/>
                  </a:lnTo>
                  <a:lnTo>
                    <a:pt x="618" y="312"/>
                  </a:lnTo>
                  <a:lnTo>
                    <a:pt x="618" y="313"/>
                  </a:lnTo>
                  <a:lnTo>
                    <a:pt x="618" y="314"/>
                  </a:lnTo>
                  <a:lnTo>
                    <a:pt x="618" y="315"/>
                  </a:lnTo>
                  <a:lnTo>
                    <a:pt x="618" y="316"/>
                  </a:lnTo>
                  <a:lnTo>
                    <a:pt x="619" y="317"/>
                  </a:lnTo>
                  <a:lnTo>
                    <a:pt x="619" y="318"/>
                  </a:lnTo>
                  <a:lnTo>
                    <a:pt x="619" y="319"/>
                  </a:lnTo>
                  <a:lnTo>
                    <a:pt x="619" y="320"/>
                  </a:lnTo>
                  <a:lnTo>
                    <a:pt x="619" y="321"/>
                  </a:lnTo>
                  <a:lnTo>
                    <a:pt x="619" y="322"/>
                  </a:lnTo>
                  <a:lnTo>
                    <a:pt x="619" y="323"/>
                  </a:lnTo>
                  <a:lnTo>
                    <a:pt x="620" y="323"/>
                  </a:lnTo>
                  <a:lnTo>
                    <a:pt x="620" y="324"/>
                  </a:lnTo>
                  <a:lnTo>
                    <a:pt x="620" y="325"/>
                  </a:lnTo>
                  <a:lnTo>
                    <a:pt x="620" y="326"/>
                  </a:lnTo>
                  <a:lnTo>
                    <a:pt x="621" y="327"/>
                  </a:lnTo>
                  <a:lnTo>
                    <a:pt x="621" y="328"/>
                  </a:lnTo>
                  <a:lnTo>
                    <a:pt x="621" y="329"/>
                  </a:lnTo>
                  <a:lnTo>
                    <a:pt x="621" y="330"/>
                  </a:lnTo>
                  <a:lnTo>
                    <a:pt x="622" y="330"/>
                  </a:lnTo>
                  <a:lnTo>
                    <a:pt x="622" y="331"/>
                  </a:lnTo>
                  <a:lnTo>
                    <a:pt x="622" y="332"/>
                  </a:lnTo>
                  <a:lnTo>
                    <a:pt x="622" y="333"/>
                  </a:lnTo>
                  <a:lnTo>
                    <a:pt x="622" y="334"/>
                  </a:lnTo>
                  <a:lnTo>
                    <a:pt x="622" y="335"/>
                  </a:lnTo>
                  <a:lnTo>
                    <a:pt x="623" y="336"/>
                  </a:lnTo>
                  <a:lnTo>
                    <a:pt x="623" y="337"/>
                  </a:lnTo>
                  <a:lnTo>
                    <a:pt x="623" y="338"/>
                  </a:lnTo>
                  <a:lnTo>
                    <a:pt x="623" y="339"/>
                  </a:lnTo>
                  <a:lnTo>
                    <a:pt x="623" y="340"/>
                  </a:lnTo>
                  <a:lnTo>
                    <a:pt x="623" y="341"/>
                  </a:lnTo>
                  <a:lnTo>
                    <a:pt x="623" y="342"/>
                  </a:lnTo>
                  <a:lnTo>
                    <a:pt x="624" y="343"/>
                  </a:lnTo>
                  <a:lnTo>
                    <a:pt x="624" y="344"/>
                  </a:lnTo>
                  <a:lnTo>
                    <a:pt x="624" y="345"/>
                  </a:lnTo>
                  <a:lnTo>
                    <a:pt x="624" y="346"/>
                  </a:lnTo>
                  <a:lnTo>
                    <a:pt x="624" y="347"/>
                  </a:lnTo>
                  <a:lnTo>
                    <a:pt x="624" y="348"/>
                  </a:lnTo>
                  <a:lnTo>
                    <a:pt x="625" y="349"/>
                  </a:lnTo>
                  <a:lnTo>
                    <a:pt x="625" y="350"/>
                  </a:lnTo>
                  <a:lnTo>
                    <a:pt x="625" y="351"/>
                  </a:lnTo>
                  <a:lnTo>
                    <a:pt x="625" y="352"/>
                  </a:lnTo>
                  <a:lnTo>
                    <a:pt x="625" y="353"/>
                  </a:lnTo>
                  <a:lnTo>
                    <a:pt x="626" y="353"/>
                  </a:lnTo>
                  <a:lnTo>
                    <a:pt x="626" y="354"/>
                  </a:lnTo>
                  <a:lnTo>
                    <a:pt x="626" y="355"/>
                  </a:lnTo>
                  <a:lnTo>
                    <a:pt x="627" y="356"/>
                  </a:lnTo>
                  <a:lnTo>
                    <a:pt x="628" y="356"/>
                  </a:lnTo>
                  <a:lnTo>
                    <a:pt x="628" y="355"/>
                  </a:lnTo>
                  <a:lnTo>
                    <a:pt x="628" y="354"/>
                  </a:lnTo>
                  <a:lnTo>
                    <a:pt x="629" y="354"/>
                  </a:lnTo>
                  <a:lnTo>
                    <a:pt x="629" y="353"/>
                  </a:lnTo>
                  <a:lnTo>
                    <a:pt x="629" y="352"/>
                  </a:lnTo>
                  <a:lnTo>
                    <a:pt x="630" y="352"/>
                  </a:lnTo>
                  <a:lnTo>
                    <a:pt x="631" y="353"/>
                  </a:lnTo>
                  <a:lnTo>
                    <a:pt x="631" y="354"/>
                  </a:lnTo>
                  <a:lnTo>
                    <a:pt x="632" y="354"/>
                  </a:lnTo>
                  <a:lnTo>
                    <a:pt x="632" y="355"/>
                  </a:lnTo>
                  <a:lnTo>
                    <a:pt x="632" y="356"/>
                  </a:lnTo>
                  <a:lnTo>
                    <a:pt x="633" y="356"/>
                  </a:lnTo>
                  <a:lnTo>
                    <a:pt x="633" y="357"/>
                  </a:lnTo>
                  <a:lnTo>
                    <a:pt x="633" y="358"/>
                  </a:lnTo>
                  <a:lnTo>
                    <a:pt x="634" y="358"/>
                  </a:lnTo>
                  <a:lnTo>
                    <a:pt x="634" y="359"/>
                  </a:lnTo>
                  <a:lnTo>
                    <a:pt x="634" y="360"/>
                  </a:lnTo>
                  <a:lnTo>
                    <a:pt x="635" y="360"/>
                  </a:lnTo>
                  <a:lnTo>
                    <a:pt x="635" y="361"/>
                  </a:lnTo>
                  <a:lnTo>
                    <a:pt x="635" y="360"/>
                  </a:lnTo>
                  <a:lnTo>
                    <a:pt x="636" y="360"/>
                  </a:lnTo>
                  <a:lnTo>
                    <a:pt x="636" y="359"/>
                  </a:lnTo>
                  <a:lnTo>
                    <a:pt x="637" y="359"/>
                  </a:lnTo>
                  <a:lnTo>
                    <a:pt x="637" y="360"/>
                  </a:lnTo>
                  <a:lnTo>
                    <a:pt x="638" y="360"/>
                  </a:lnTo>
                  <a:lnTo>
                    <a:pt x="638" y="361"/>
                  </a:lnTo>
                  <a:lnTo>
                    <a:pt x="638" y="362"/>
                  </a:lnTo>
                  <a:lnTo>
                    <a:pt x="638" y="363"/>
                  </a:lnTo>
                  <a:lnTo>
                    <a:pt x="639" y="363"/>
                  </a:lnTo>
                  <a:lnTo>
                    <a:pt x="639" y="364"/>
                  </a:lnTo>
                  <a:lnTo>
                    <a:pt x="639" y="365"/>
                  </a:lnTo>
                  <a:lnTo>
                    <a:pt x="640" y="365"/>
                  </a:lnTo>
                  <a:lnTo>
                    <a:pt x="640" y="366"/>
                  </a:lnTo>
                  <a:lnTo>
                    <a:pt x="640" y="367"/>
                  </a:lnTo>
                  <a:lnTo>
                    <a:pt x="641" y="367"/>
                  </a:lnTo>
                  <a:lnTo>
                    <a:pt x="641" y="368"/>
                  </a:lnTo>
                  <a:lnTo>
                    <a:pt x="641" y="369"/>
                  </a:lnTo>
                  <a:lnTo>
                    <a:pt x="642" y="369"/>
                  </a:lnTo>
                  <a:lnTo>
                    <a:pt x="642" y="368"/>
                  </a:lnTo>
                  <a:lnTo>
                    <a:pt x="643" y="368"/>
                  </a:lnTo>
                  <a:lnTo>
                    <a:pt x="643" y="367"/>
                  </a:lnTo>
                  <a:lnTo>
                    <a:pt x="643" y="366"/>
                  </a:lnTo>
                  <a:lnTo>
                    <a:pt x="643" y="365"/>
                  </a:lnTo>
                  <a:lnTo>
                    <a:pt x="644" y="365"/>
                  </a:lnTo>
                  <a:lnTo>
                    <a:pt x="644" y="366"/>
                  </a:lnTo>
                  <a:lnTo>
                    <a:pt x="645" y="367"/>
                  </a:lnTo>
                  <a:lnTo>
                    <a:pt x="645" y="368"/>
                  </a:lnTo>
                  <a:lnTo>
                    <a:pt x="645" y="369"/>
                  </a:lnTo>
                  <a:lnTo>
                    <a:pt x="645" y="370"/>
                  </a:lnTo>
                  <a:lnTo>
                    <a:pt x="645" y="371"/>
                  </a:lnTo>
                  <a:lnTo>
                    <a:pt x="645" y="372"/>
                  </a:lnTo>
                  <a:lnTo>
                    <a:pt x="646" y="372"/>
                  </a:lnTo>
                  <a:lnTo>
                    <a:pt x="646" y="373"/>
                  </a:lnTo>
                  <a:lnTo>
                    <a:pt x="646" y="374"/>
                  </a:lnTo>
                  <a:lnTo>
                    <a:pt x="646" y="375"/>
                  </a:lnTo>
                  <a:lnTo>
                    <a:pt x="646" y="376"/>
                  </a:lnTo>
                  <a:lnTo>
                    <a:pt x="646" y="377"/>
                  </a:lnTo>
                  <a:lnTo>
                    <a:pt x="646" y="378"/>
                  </a:lnTo>
                  <a:lnTo>
                    <a:pt x="647" y="378"/>
                  </a:lnTo>
                  <a:lnTo>
                    <a:pt x="647" y="379"/>
                  </a:lnTo>
                  <a:lnTo>
                    <a:pt x="647" y="380"/>
                  </a:lnTo>
                  <a:lnTo>
                    <a:pt x="648" y="380"/>
                  </a:lnTo>
                  <a:lnTo>
                    <a:pt x="648" y="381"/>
                  </a:lnTo>
                  <a:lnTo>
                    <a:pt x="648" y="382"/>
                  </a:lnTo>
                  <a:lnTo>
                    <a:pt x="649" y="382"/>
                  </a:lnTo>
                  <a:lnTo>
                    <a:pt x="649" y="383"/>
                  </a:lnTo>
                  <a:lnTo>
                    <a:pt x="649" y="384"/>
                  </a:lnTo>
                  <a:lnTo>
                    <a:pt x="649" y="385"/>
                  </a:lnTo>
                  <a:lnTo>
                    <a:pt x="649" y="386"/>
                  </a:lnTo>
                  <a:lnTo>
                    <a:pt x="649" y="387"/>
                  </a:lnTo>
                  <a:lnTo>
                    <a:pt x="650" y="388"/>
                  </a:lnTo>
                  <a:lnTo>
                    <a:pt x="650" y="389"/>
                  </a:lnTo>
                  <a:lnTo>
                    <a:pt x="650" y="390"/>
                  </a:lnTo>
                  <a:lnTo>
                    <a:pt x="650" y="391"/>
                  </a:lnTo>
                  <a:lnTo>
                    <a:pt x="650" y="392"/>
                  </a:lnTo>
                  <a:lnTo>
                    <a:pt x="650" y="393"/>
                  </a:lnTo>
                  <a:lnTo>
                    <a:pt x="650" y="394"/>
                  </a:lnTo>
                  <a:lnTo>
                    <a:pt x="651" y="394"/>
                  </a:lnTo>
                  <a:lnTo>
                    <a:pt x="651" y="395"/>
                  </a:lnTo>
                  <a:lnTo>
                    <a:pt x="651" y="396"/>
                  </a:lnTo>
                  <a:lnTo>
                    <a:pt x="651" y="397"/>
                  </a:lnTo>
                  <a:lnTo>
                    <a:pt x="651" y="398"/>
                  </a:lnTo>
                  <a:lnTo>
                    <a:pt x="652" y="399"/>
                  </a:lnTo>
                  <a:lnTo>
                    <a:pt x="652" y="400"/>
                  </a:lnTo>
                  <a:lnTo>
                    <a:pt x="652" y="401"/>
                  </a:lnTo>
                  <a:lnTo>
                    <a:pt x="652" y="402"/>
                  </a:lnTo>
                  <a:lnTo>
                    <a:pt x="653" y="402"/>
                  </a:lnTo>
                  <a:lnTo>
                    <a:pt x="653" y="403"/>
                  </a:lnTo>
                  <a:lnTo>
                    <a:pt x="653" y="404"/>
                  </a:lnTo>
                  <a:lnTo>
                    <a:pt x="653" y="405"/>
                  </a:lnTo>
                  <a:lnTo>
                    <a:pt x="653" y="406"/>
                  </a:lnTo>
                  <a:lnTo>
                    <a:pt x="654" y="406"/>
                  </a:lnTo>
                  <a:lnTo>
                    <a:pt x="654" y="407"/>
                  </a:lnTo>
                  <a:lnTo>
                    <a:pt x="654" y="408"/>
                  </a:lnTo>
                  <a:lnTo>
                    <a:pt x="655" y="408"/>
                  </a:lnTo>
                  <a:lnTo>
                    <a:pt x="656" y="408"/>
                  </a:lnTo>
                  <a:lnTo>
                    <a:pt x="657" y="408"/>
                  </a:lnTo>
                  <a:lnTo>
                    <a:pt x="657" y="409"/>
                  </a:lnTo>
                  <a:lnTo>
                    <a:pt x="657" y="410"/>
                  </a:lnTo>
                  <a:lnTo>
                    <a:pt x="657" y="411"/>
                  </a:lnTo>
                  <a:lnTo>
                    <a:pt x="657" y="412"/>
                  </a:lnTo>
                  <a:lnTo>
                    <a:pt x="658" y="412"/>
                  </a:lnTo>
                  <a:lnTo>
                    <a:pt x="658" y="413"/>
                  </a:lnTo>
                  <a:lnTo>
                    <a:pt x="658" y="414"/>
                  </a:lnTo>
                  <a:lnTo>
                    <a:pt x="658" y="415"/>
                  </a:lnTo>
                  <a:lnTo>
                    <a:pt x="658" y="416"/>
                  </a:lnTo>
                  <a:lnTo>
                    <a:pt x="658" y="417"/>
                  </a:lnTo>
                  <a:lnTo>
                    <a:pt x="659" y="417"/>
                  </a:lnTo>
                  <a:lnTo>
                    <a:pt x="659" y="418"/>
                  </a:lnTo>
                  <a:lnTo>
                    <a:pt x="659" y="419"/>
                  </a:lnTo>
                  <a:lnTo>
                    <a:pt x="659" y="420"/>
                  </a:lnTo>
                  <a:lnTo>
                    <a:pt x="660" y="420"/>
                  </a:lnTo>
                  <a:lnTo>
                    <a:pt x="660" y="421"/>
                  </a:lnTo>
                  <a:lnTo>
                    <a:pt x="660" y="422"/>
                  </a:lnTo>
                  <a:lnTo>
                    <a:pt x="661" y="422"/>
                  </a:lnTo>
                  <a:lnTo>
                    <a:pt x="661" y="423"/>
                  </a:lnTo>
                  <a:lnTo>
                    <a:pt x="661" y="424"/>
                  </a:lnTo>
                  <a:lnTo>
                    <a:pt x="662" y="425"/>
                  </a:lnTo>
                  <a:lnTo>
                    <a:pt x="662" y="426"/>
                  </a:lnTo>
                  <a:lnTo>
                    <a:pt x="662" y="427"/>
                  </a:lnTo>
                  <a:lnTo>
                    <a:pt x="662" y="428"/>
                  </a:lnTo>
                  <a:lnTo>
                    <a:pt x="663" y="428"/>
                  </a:lnTo>
                  <a:lnTo>
                    <a:pt x="663" y="429"/>
                  </a:lnTo>
                  <a:lnTo>
                    <a:pt x="663" y="430"/>
                  </a:lnTo>
                  <a:lnTo>
                    <a:pt x="664" y="430"/>
                  </a:lnTo>
                  <a:lnTo>
                    <a:pt x="664" y="429"/>
                  </a:lnTo>
                  <a:lnTo>
                    <a:pt x="665" y="429"/>
                  </a:lnTo>
                  <a:lnTo>
                    <a:pt x="665" y="428"/>
                  </a:lnTo>
                  <a:lnTo>
                    <a:pt x="665" y="427"/>
                  </a:lnTo>
                  <a:lnTo>
                    <a:pt x="666" y="427"/>
                  </a:lnTo>
                  <a:lnTo>
                    <a:pt x="666" y="426"/>
                  </a:lnTo>
                  <a:lnTo>
                    <a:pt x="667" y="426"/>
                  </a:lnTo>
                  <a:lnTo>
                    <a:pt x="667" y="427"/>
                  </a:lnTo>
                  <a:lnTo>
                    <a:pt x="667" y="428"/>
                  </a:lnTo>
                  <a:lnTo>
                    <a:pt x="667" y="429"/>
                  </a:lnTo>
                  <a:lnTo>
                    <a:pt x="668" y="430"/>
                  </a:lnTo>
                  <a:lnTo>
                    <a:pt x="668" y="431"/>
                  </a:lnTo>
                  <a:lnTo>
                    <a:pt x="668" y="432"/>
                  </a:lnTo>
                  <a:lnTo>
                    <a:pt x="668" y="433"/>
                  </a:lnTo>
                  <a:lnTo>
                    <a:pt x="668" y="434"/>
                  </a:lnTo>
                  <a:lnTo>
                    <a:pt x="668" y="435"/>
                  </a:lnTo>
                  <a:lnTo>
                    <a:pt x="668" y="436"/>
                  </a:lnTo>
                  <a:lnTo>
                    <a:pt x="669" y="437"/>
                  </a:lnTo>
                  <a:lnTo>
                    <a:pt x="669" y="438"/>
                  </a:lnTo>
                  <a:lnTo>
                    <a:pt x="669" y="439"/>
                  </a:lnTo>
                  <a:lnTo>
                    <a:pt x="669" y="440"/>
                  </a:lnTo>
                  <a:lnTo>
                    <a:pt x="669" y="441"/>
                  </a:lnTo>
                  <a:lnTo>
                    <a:pt x="670" y="442"/>
                  </a:lnTo>
                  <a:lnTo>
                    <a:pt x="670" y="443"/>
                  </a:lnTo>
                  <a:lnTo>
                    <a:pt x="670" y="442"/>
                  </a:lnTo>
                  <a:lnTo>
                    <a:pt x="671" y="442"/>
                  </a:lnTo>
                  <a:lnTo>
                    <a:pt x="671" y="441"/>
                  </a:lnTo>
                  <a:lnTo>
                    <a:pt x="671" y="440"/>
                  </a:lnTo>
                  <a:lnTo>
                    <a:pt x="672" y="440"/>
                  </a:lnTo>
                  <a:lnTo>
                    <a:pt x="673" y="440"/>
                  </a:lnTo>
                  <a:lnTo>
                    <a:pt x="673" y="441"/>
                  </a:lnTo>
                  <a:lnTo>
                    <a:pt x="673" y="442"/>
                  </a:lnTo>
                  <a:lnTo>
                    <a:pt x="673" y="443"/>
                  </a:lnTo>
                  <a:lnTo>
                    <a:pt x="674" y="443"/>
                  </a:lnTo>
                  <a:lnTo>
                    <a:pt x="674" y="444"/>
                  </a:lnTo>
                  <a:lnTo>
                    <a:pt x="674" y="445"/>
                  </a:lnTo>
                  <a:lnTo>
                    <a:pt x="675" y="446"/>
                  </a:lnTo>
                  <a:lnTo>
                    <a:pt x="675" y="445"/>
                  </a:lnTo>
                  <a:lnTo>
                    <a:pt x="676" y="445"/>
                  </a:lnTo>
                  <a:lnTo>
                    <a:pt x="676" y="444"/>
                  </a:lnTo>
                  <a:lnTo>
                    <a:pt x="676" y="443"/>
                  </a:lnTo>
                  <a:lnTo>
                    <a:pt x="677" y="443"/>
                  </a:lnTo>
                  <a:lnTo>
                    <a:pt x="677" y="444"/>
                  </a:lnTo>
                  <a:lnTo>
                    <a:pt x="678" y="445"/>
                  </a:lnTo>
                  <a:lnTo>
                    <a:pt x="678" y="446"/>
                  </a:lnTo>
                  <a:lnTo>
                    <a:pt x="678" y="447"/>
                  </a:lnTo>
                  <a:lnTo>
                    <a:pt x="678" y="448"/>
                  </a:lnTo>
                  <a:lnTo>
                    <a:pt x="678" y="449"/>
                  </a:lnTo>
                  <a:lnTo>
                    <a:pt x="678" y="450"/>
                  </a:lnTo>
                  <a:lnTo>
                    <a:pt x="679" y="451"/>
                  </a:lnTo>
                  <a:lnTo>
                    <a:pt x="679" y="452"/>
                  </a:lnTo>
                  <a:lnTo>
                    <a:pt x="679" y="453"/>
                  </a:lnTo>
                  <a:lnTo>
                    <a:pt x="679" y="454"/>
                  </a:lnTo>
                  <a:lnTo>
                    <a:pt x="679" y="455"/>
                  </a:lnTo>
                  <a:lnTo>
                    <a:pt x="679" y="456"/>
                  </a:lnTo>
                  <a:lnTo>
                    <a:pt x="680" y="456"/>
                  </a:lnTo>
                  <a:lnTo>
                    <a:pt x="680" y="457"/>
                  </a:lnTo>
                  <a:lnTo>
                    <a:pt x="681" y="457"/>
                  </a:lnTo>
                  <a:lnTo>
                    <a:pt x="681" y="456"/>
                  </a:lnTo>
                  <a:lnTo>
                    <a:pt x="682" y="456"/>
                  </a:lnTo>
                  <a:lnTo>
                    <a:pt x="682" y="457"/>
                  </a:lnTo>
                  <a:lnTo>
                    <a:pt x="683" y="457"/>
                  </a:lnTo>
                  <a:lnTo>
                    <a:pt x="683" y="458"/>
                  </a:lnTo>
                  <a:lnTo>
                    <a:pt x="684" y="458"/>
                  </a:lnTo>
                  <a:lnTo>
                    <a:pt x="685" y="458"/>
                  </a:lnTo>
                  <a:lnTo>
                    <a:pt x="685" y="459"/>
                  </a:lnTo>
                  <a:lnTo>
                    <a:pt x="686" y="459"/>
                  </a:lnTo>
                  <a:lnTo>
                    <a:pt x="686" y="460"/>
                  </a:lnTo>
                  <a:lnTo>
                    <a:pt x="686" y="461"/>
                  </a:lnTo>
                  <a:lnTo>
                    <a:pt x="687" y="461"/>
                  </a:lnTo>
                  <a:lnTo>
                    <a:pt x="687" y="462"/>
                  </a:lnTo>
                  <a:lnTo>
                    <a:pt x="687" y="463"/>
                  </a:lnTo>
                  <a:lnTo>
                    <a:pt x="688" y="463"/>
                  </a:lnTo>
                  <a:lnTo>
                    <a:pt x="688" y="464"/>
                  </a:lnTo>
                  <a:lnTo>
                    <a:pt x="688" y="465"/>
                  </a:lnTo>
                  <a:lnTo>
                    <a:pt x="689" y="465"/>
                  </a:lnTo>
                  <a:lnTo>
                    <a:pt x="689" y="466"/>
                  </a:lnTo>
                  <a:lnTo>
                    <a:pt x="690" y="466"/>
                  </a:lnTo>
                  <a:lnTo>
                    <a:pt x="691" y="465"/>
                  </a:lnTo>
                  <a:lnTo>
                    <a:pt x="691" y="464"/>
                  </a:lnTo>
                  <a:lnTo>
                    <a:pt x="691" y="463"/>
                  </a:lnTo>
                  <a:lnTo>
                    <a:pt x="691" y="462"/>
                  </a:lnTo>
                  <a:lnTo>
                    <a:pt x="692" y="461"/>
                  </a:lnTo>
                  <a:lnTo>
                    <a:pt x="692" y="460"/>
                  </a:lnTo>
                  <a:lnTo>
                    <a:pt x="692" y="459"/>
                  </a:lnTo>
                  <a:lnTo>
                    <a:pt x="692" y="458"/>
                  </a:lnTo>
                  <a:lnTo>
                    <a:pt x="693" y="457"/>
                  </a:lnTo>
                  <a:lnTo>
                    <a:pt x="693" y="456"/>
                  </a:lnTo>
                  <a:lnTo>
                    <a:pt x="694" y="456"/>
                  </a:lnTo>
                  <a:lnTo>
                    <a:pt x="694" y="457"/>
                  </a:lnTo>
                  <a:lnTo>
                    <a:pt x="694" y="458"/>
                  </a:lnTo>
                  <a:lnTo>
                    <a:pt x="694" y="459"/>
                  </a:lnTo>
                  <a:lnTo>
                    <a:pt x="695" y="459"/>
                  </a:lnTo>
                  <a:lnTo>
                    <a:pt x="695" y="460"/>
                  </a:lnTo>
                  <a:lnTo>
                    <a:pt x="695" y="461"/>
                  </a:lnTo>
                  <a:lnTo>
                    <a:pt x="695" y="462"/>
                  </a:lnTo>
                  <a:lnTo>
                    <a:pt x="696" y="462"/>
                  </a:lnTo>
                  <a:lnTo>
                    <a:pt x="696" y="463"/>
                  </a:lnTo>
                  <a:lnTo>
                    <a:pt x="696" y="464"/>
                  </a:lnTo>
                  <a:lnTo>
                    <a:pt x="696" y="465"/>
                  </a:lnTo>
                  <a:lnTo>
                    <a:pt x="697" y="465"/>
                  </a:lnTo>
                  <a:lnTo>
                    <a:pt x="697" y="466"/>
                  </a:lnTo>
                  <a:lnTo>
                    <a:pt x="697" y="467"/>
                  </a:lnTo>
                  <a:lnTo>
                    <a:pt x="697" y="468"/>
                  </a:lnTo>
                  <a:lnTo>
                    <a:pt x="697" y="469"/>
                  </a:lnTo>
                  <a:lnTo>
                    <a:pt x="698" y="469"/>
                  </a:lnTo>
                  <a:lnTo>
                    <a:pt x="698" y="470"/>
                  </a:lnTo>
                  <a:lnTo>
                    <a:pt x="698" y="471"/>
                  </a:lnTo>
                  <a:lnTo>
                    <a:pt x="698" y="472"/>
                  </a:lnTo>
                  <a:lnTo>
                    <a:pt x="699" y="472"/>
                  </a:lnTo>
                  <a:lnTo>
                    <a:pt x="699" y="471"/>
                  </a:lnTo>
                  <a:lnTo>
                    <a:pt x="700" y="470"/>
                  </a:lnTo>
                  <a:lnTo>
                    <a:pt x="700" y="469"/>
                  </a:lnTo>
                  <a:lnTo>
                    <a:pt x="700" y="468"/>
                  </a:lnTo>
                  <a:lnTo>
                    <a:pt x="700" y="467"/>
                  </a:lnTo>
                  <a:lnTo>
                    <a:pt x="701" y="467"/>
                  </a:lnTo>
                  <a:lnTo>
                    <a:pt x="701" y="466"/>
                  </a:lnTo>
                  <a:lnTo>
                    <a:pt x="701" y="465"/>
                  </a:lnTo>
                  <a:lnTo>
                    <a:pt x="701" y="464"/>
                  </a:lnTo>
                  <a:lnTo>
                    <a:pt x="702" y="464"/>
                  </a:lnTo>
                  <a:lnTo>
                    <a:pt x="702" y="463"/>
                  </a:lnTo>
                  <a:lnTo>
                    <a:pt x="703" y="463"/>
                  </a:lnTo>
                  <a:lnTo>
                    <a:pt x="703" y="464"/>
                  </a:lnTo>
                  <a:lnTo>
                    <a:pt x="704" y="464"/>
                  </a:lnTo>
                  <a:lnTo>
                    <a:pt x="704" y="465"/>
                  </a:lnTo>
                  <a:lnTo>
                    <a:pt x="704" y="466"/>
                  </a:lnTo>
                  <a:lnTo>
                    <a:pt x="704" y="467"/>
                  </a:lnTo>
                  <a:lnTo>
                    <a:pt x="705" y="468"/>
                  </a:lnTo>
                  <a:lnTo>
                    <a:pt x="705" y="469"/>
                  </a:lnTo>
                  <a:lnTo>
                    <a:pt x="705" y="470"/>
                  </a:lnTo>
                  <a:lnTo>
                    <a:pt x="705" y="471"/>
                  </a:lnTo>
                  <a:lnTo>
                    <a:pt x="706" y="472"/>
                  </a:lnTo>
                  <a:lnTo>
                    <a:pt x="706" y="473"/>
                  </a:lnTo>
                  <a:lnTo>
                    <a:pt x="706" y="474"/>
                  </a:lnTo>
                  <a:lnTo>
                    <a:pt x="707" y="475"/>
                  </a:lnTo>
                  <a:lnTo>
                    <a:pt x="707" y="476"/>
                  </a:lnTo>
                  <a:lnTo>
                    <a:pt x="707" y="477"/>
                  </a:lnTo>
                  <a:lnTo>
                    <a:pt x="708" y="477"/>
                  </a:lnTo>
                  <a:lnTo>
                    <a:pt x="708" y="478"/>
                  </a:lnTo>
                  <a:lnTo>
                    <a:pt x="709" y="478"/>
                  </a:lnTo>
                  <a:lnTo>
                    <a:pt x="710" y="478"/>
                  </a:lnTo>
                  <a:lnTo>
                    <a:pt x="711" y="478"/>
                  </a:lnTo>
                  <a:lnTo>
                    <a:pt x="712" y="478"/>
                  </a:lnTo>
                  <a:lnTo>
                    <a:pt x="712" y="479"/>
                  </a:lnTo>
                  <a:lnTo>
                    <a:pt x="713" y="479"/>
                  </a:lnTo>
                  <a:lnTo>
                    <a:pt x="713" y="478"/>
                  </a:lnTo>
                  <a:lnTo>
                    <a:pt x="714" y="478"/>
                  </a:lnTo>
                  <a:lnTo>
                    <a:pt x="714" y="477"/>
                  </a:lnTo>
                  <a:lnTo>
                    <a:pt x="715" y="477"/>
                  </a:lnTo>
                  <a:lnTo>
                    <a:pt x="715" y="476"/>
                  </a:lnTo>
                  <a:lnTo>
                    <a:pt x="716" y="476"/>
                  </a:lnTo>
                  <a:lnTo>
                    <a:pt x="716" y="475"/>
                  </a:lnTo>
                  <a:lnTo>
                    <a:pt x="716" y="474"/>
                  </a:lnTo>
                  <a:lnTo>
                    <a:pt x="717" y="473"/>
                  </a:lnTo>
                  <a:lnTo>
                    <a:pt x="717" y="472"/>
                  </a:lnTo>
                  <a:lnTo>
                    <a:pt x="717" y="471"/>
                  </a:lnTo>
                  <a:lnTo>
                    <a:pt x="717" y="470"/>
                  </a:lnTo>
                  <a:lnTo>
                    <a:pt x="717" y="469"/>
                  </a:lnTo>
                  <a:lnTo>
                    <a:pt x="718" y="469"/>
                  </a:lnTo>
                  <a:lnTo>
                    <a:pt x="718" y="468"/>
                  </a:lnTo>
                  <a:lnTo>
                    <a:pt x="718" y="467"/>
                  </a:lnTo>
                  <a:lnTo>
                    <a:pt x="718" y="466"/>
                  </a:lnTo>
                  <a:lnTo>
                    <a:pt x="718" y="465"/>
                  </a:lnTo>
                  <a:lnTo>
                    <a:pt x="718" y="464"/>
                  </a:lnTo>
                  <a:lnTo>
                    <a:pt x="719" y="463"/>
                  </a:lnTo>
                  <a:lnTo>
                    <a:pt x="719" y="462"/>
                  </a:lnTo>
                  <a:lnTo>
                    <a:pt x="720" y="462"/>
                  </a:lnTo>
                  <a:lnTo>
                    <a:pt x="720" y="463"/>
                  </a:lnTo>
                  <a:lnTo>
                    <a:pt x="720" y="464"/>
                  </a:lnTo>
                  <a:lnTo>
                    <a:pt x="720" y="465"/>
                  </a:lnTo>
                  <a:lnTo>
                    <a:pt x="721" y="466"/>
                  </a:lnTo>
                  <a:lnTo>
                    <a:pt x="721" y="467"/>
                  </a:lnTo>
                  <a:lnTo>
                    <a:pt x="721" y="468"/>
                  </a:lnTo>
                  <a:lnTo>
                    <a:pt x="722" y="468"/>
                  </a:lnTo>
                  <a:lnTo>
                    <a:pt x="722" y="469"/>
                  </a:lnTo>
                  <a:lnTo>
                    <a:pt x="723" y="469"/>
                  </a:lnTo>
                  <a:lnTo>
                    <a:pt x="724" y="469"/>
                  </a:lnTo>
                  <a:lnTo>
                    <a:pt x="724" y="468"/>
                  </a:lnTo>
                  <a:lnTo>
                    <a:pt x="725" y="468"/>
                  </a:lnTo>
                  <a:lnTo>
                    <a:pt x="725" y="467"/>
                  </a:lnTo>
                  <a:lnTo>
                    <a:pt x="726" y="467"/>
                  </a:lnTo>
                  <a:lnTo>
                    <a:pt x="726" y="468"/>
                  </a:lnTo>
                  <a:lnTo>
                    <a:pt x="727" y="468"/>
                  </a:lnTo>
                  <a:lnTo>
                    <a:pt x="727" y="469"/>
                  </a:lnTo>
                  <a:lnTo>
                    <a:pt x="727" y="470"/>
                  </a:lnTo>
                  <a:lnTo>
                    <a:pt x="727" y="471"/>
                  </a:lnTo>
                  <a:lnTo>
                    <a:pt x="728" y="472"/>
                  </a:lnTo>
                  <a:lnTo>
                    <a:pt x="728" y="473"/>
                  </a:lnTo>
                  <a:lnTo>
                    <a:pt x="729" y="473"/>
                  </a:lnTo>
                  <a:lnTo>
                    <a:pt x="730" y="473"/>
                  </a:lnTo>
                  <a:lnTo>
                    <a:pt x="730" y="472"/>
                  </a:lnTo>
                  <a:lnTo>
                    <a:pt x="731" y="472"/>
                  </a:lnTo>
                  <a:lnTo>
                    <a:pt x="732" y="472"/>
                  </a:lnTo>
                  <a:lnTo>
                    <a:pt x="732" y="471"/>
                  </a:lnTo>
                  <a:lnTo>
                    <a:pt x="732" y="470"/>
                  </a:lnTo>
                  <a:lnTo>
                    <a:pt x="733" y="470"/>
                  </a:lnTo>
                  <a:lnTo>
                    <a:pt x="733" y="471"/>
                  </a:lnTo>
                  <a:lnTo>
                    <a:pt x="734" y="471"/>
                  </a:lnTo>
                  <a:lnTo>
                    <a:pt x="734" y="472"/>
                  </a:lnTo>
                  <a:lnTo>
                    <a:pt x="734" y="473"/>
                  </a:lnTo>
                  <a:lnTo>
                    <a:pt x="734" y="474"/>
                  </a:lnTo>
                  <a:lnTo>
                    <a:pt x="734" y="475"/>
                  </a:lnTo>
                  <a:lnTo>
                    <a:pt x="734" y="476"/>
                  </a:lnTo>
                  <a:lnTo>
                    <a:pt x="735" y="477"/>
                  </a:lnTo>
                  <a:lnTo>
                    <a:pt x="735" y="478"/>
                  </a:lnTo>
                  <a:lnTo>
                    <a:pt x="735" y="479"/>
                  </a:lnTo>
                  <a:lnTo>
                    <a:pt x="735" y="480"/>
                  </a:lnTo>
                  <a:lnTo>
                    <a:pt x="735" y="481"/>
                  </a:lnTo>
                  <a:lnTo>
                    <a:pt x="735" y="482"/>
                  </a:lnTo>
                  <a:lnTo>
                    <a:pt x="736" y="482"/>
                  </a:lnTo>
                  <a:lnTo>
                    <a:pt x="736" y="483"/>
                  </a:lnTo>
                  <a:lnTo>
                    <a:pt x="736" y="484"/>
                  </a:lnTo>
                  <a:lnTo>
                    <a:pt x="737" y="484"/>
                  </a:lnTo>
                  <a:lnTo>
                    <a:pt x="737" y="483"/>
                  </a:lnTo>
                  <a:lnTo>
                    <a:pt x="737" y="482"/>
                  </a:lnTo>
                  <a:lnTo>
                    <a:pt x="738" y="481"/>
                  </a:lnTo>
                  <a:lnTo>
                    <a:pt x="738" y="480"/>
                  </a:lnTo>
                  <a:lnTo>
                    <a:pt x="738" y="479"/>
                  </a:lnTo>
                  <a:lnTo>
                    <a:pt x="739" y="478"/>
                  </a:lnTo>
                  <a:lnTo>
                    <a:pt x="739" y="477"/>
                  </a:lnTo>
                  <a:lnTo>
                    <a:pt x="739" y="476"/>
                  </a:lnTo>
                  <a:lnTo>
                    <a:pt x="740" y="476"/>
                  </a:lnTo>
                  <a:lnTo>
                    <a:pt x="740" y="477"/>
                  </a:lnTo>
                  <a:lnTo>
                    <a:pt x="741" y="477"/>
                  </a:lnTo>
                  <a:lnTo>
                    <a:pt x="741" y="478"/>
                  </a:lnTo>
                  <a:lnTo>
                    <a:pt x="742" y="478"/>
                  </a:lnTo>
                  <a:lnTo>
                    <a:pt x="742" y="477"/>
                  </a:lnTo>
                  <a:lnTo>
                    <a:pt x="742" y="476"/>
                  </a:lnTo>
                  <a:lnTo>
                    <a:pt x="743" y="476"/>
                  </a:lnTo>
                  <a:lnTo>
                    <a:pt x="743" y="475"/>
                  </a:lnTo>
                  <a:lnTo>
                    <a:pt x="743" y="474"/>
                  </a:lnTo>
                  <a:lnTo>
                    <a:pt x="744" y="474"/>
                  </a:lnTo>
                  <a:lnTo>
                    <a:pt x="744" y="473"/>
                  </a:lnTo>
                  <a:lnTo>
                    <a:pt x="745" y="473"/>
                  </a:lnTo>
                  <a:lnTo>
                    <a:pt x="745" y="472"/>
                  </a:lnTo>
                  <a:lnTo>
                    <a:pt x="745" y="471"/>
                  </a:lnTo>
                  <a:lnTo>
                    <a:pt x="745" y="470"/>
                  </a:lnTo>
                  <a:lnTo>
                    <a:pt x="746" y="469"/>
                  </a:lnTo>
                  <a:lnTo>
                    <a:pt x="746" y="468"/>
                  </a:lnTo>
                  <a:lnTo>
                    <a:pt x="746" y="467"/>
                  </a:lnTo>
                  <a:lnTo>
                    <a:pt x="746" y="466"/>
                  </a:lnTo>
                  <a:lnTo>
                    <a:pt x="746" y="465"/>
                  </a:lnTo>
                  <a:lnTo>
                    <a:pt x="746" y="464"/>
                  </a:lnTo>
                  <a:lnTo>
                    <a:pt x="746" y="463"/>
                  </a:lnTo>
                  <a:lnTo>
                    <a:pt x="747" y="463"/>
                  </a:lnTo>
                  <a:lnTo>
                    <a:pt x="747" y="462"/>
                  </a:lnTo>
                  <a:lnTo>
                    <a:pt x="747" y="461"/>
                  </a:lnTo>
                  <a:lnTo>
                    <a:pt x="747" y="460"/>
                  </a:lnTo>
                  <a:lnTo>
                    <a:pt x="748" y="460"/>
                  </a:lnTo>
                  <a:lnTo>
                    <a:pt x="748" y="461"/>
                  </a:lnTo>
                  <a:lnTo>
                    <a:pt x="749" y="461"/>
                  </a:lnTo>
                  <a:lnTo>
                    <a:pt x="749" y="462"/>
                  </a:lnTo>
                  <a:lnTo>
                    <a:pt x="749" y="463"/>
                  </a:lnTo>
                  <a:lnTo>
                    <a:pt x="750" y="463"/>
                  </a:lnTo>
                  <a:lnTo>
                    <a:pt x="750" y="464"/>
                  </a:lnTo>
                  <a:lnTo>
                    <a:pt x="750" y="465"/>
                  </a:lnTo>
                  <a:lnTo>
                    <a:pt x="750" y="466"/>
                  </a:lnTo>
                  <a:lnTo>
                    <a:pt x="751" y="467"/>
                  </a:lnTo>
                  <a:lnTo>
                    <a:pt x="751" y="468"/>
                  </a:lnTo>
                  <a:lnTo>
                    <a:pt x="751" y="469"/>
                  </a:lnTo>
                  <a:lnTo>
                    <a:pt x="751" y="470"/>
                  </a:lnTo>
                  <a:lnTo>
                    <a:pt x="751" y="471"/>
                  </a:lnTo>
                  <a:lnTo>
                    <a:pt x="752" y="471"/>
                  </a:lnTo>
                  <a:lnTo>
                    <a:pt x="752" y="470"/>
                  </a:lnTo>
                  <a:lnTo>
                    <a:pt x="753" y="469"/>
                  </a:lnTo>
                  <a:lnTo>
                    <a:pt x="753" y="468"/>
                  </a:lnTo>
                  <a:lnTo>
                    <a:pt x="753" y="467"/>
                  </a:lnTo>
                  <a:lnTo>
                    <a:pt x="753" y="466"/>
                  </a:lnTo>
                  <a:lnTo>
                    <a:pt x="754" y="465"/>
                  </a:lnTo>
                  <a:lnTo>
                    <a:pt x="754" y="464"/>
                  </a:lnTo>
                  <a:lnTo>
                    <a:pt x="755" y="464"/>
                  </a:lnTo>
                  <a:lnTo>
                    <a:pt x="755" y="465"/>
                  </a:lnTo>
                  <a:lnTo>
                    <a:pt x="755" y="466"/>
                  </a:lnTo>
                  <a:lnTo>
                    <a:pt x="756" y="466"/>
                  </a:lnTo>
                  <a:lnTo>
                    <a:pt x="756" y="467"/>
                  </a:lnTo>
                  <a:lnTo>
                    <a:pt x="756" y="468"/>
                  </a:lnTo>
                  <a:lnTo>
                    <a:pt x="757" y="468"/>
                  </a:lnTo>
                  <a:lnTo>
                    <a:pt x="757" y="469"/>
                  </a:lnTo>
                  <a:lnTo>
                    <a:pt x="757" y="470"/>
                  </a:lnTo>
                  <a:lnTo>
                    <a:pt x="758" y="470"/>
                  </a:lnTo>
                  <a:lnTo>
                    <a:pt x="758" y="471"/>
                  </a:lnTo>
                  <a:lnTo>
                    <a:pt x="758" y="472"/>
                  </a:lnTo>
                  <a:lnTo>
                    <a:pt x="758" y="473"/>
                  </a:lnTo>
                  <a:lnTo>
                    <a:pt x="758" y="474"/>
                  </a:lnTo>
                  <a:lnTo>
                    <a:pt x="759" y="474"/>
                  </a:lnTo>
                  <a:lnTo>
                    <a:pt x="759" y="475"/>
                  </a:lnTo>
                  <a:lnTo>
                    <a:pt x="759" y="476"/>
                  </a:lnTo>
                  <a:lnTo>
                    <a:pt x="759" y="477"/>
                  </a:lnTo>
                  <a:lnTo>
                    <a:pt x="759" y="478"/>
                  </a:lnTo>
                  <a:lnTo>
                    <a:pt x="760" y="479"/>
                  </a:lnTo>
                  <a:lnTo>
                    <a:pt x="760" y="480"/>
                  </a:lnTo>
                  <a:lnTo>
                    <a:pt x="760" y="481"/>
                  </a:lnTo>
                  <a:lnTo>
                    <a:pt x="761" y="481"/>
                  </a:lnTo>
                  <a:lnTo>
                    <a:pt x="761" y="480"/>
                  </a:lnTo>
                  <a:lnTo>
                    <a:pt x="762" y="480"/>
                  </a:lnTo>
                  <a:lnTo>
                    <a:pt x="762" y="479"/>
                  </a:lnTo>
                  <a:lnTo>
                    <a:pt x="763" y="479"/>
                  </a:lnTo>
                  <a:lnTo>
                    <a:pt x="764" y="479"/>
                  </a:lnTo>
                  <a:lnTo>
                    <a:pt x="765" y="479"/>
                  </a:lnTo>
                  <a:lnTo>
                    <a:pt x="765" y="478"/>
                  </a:lnTo>
                  <a:lnTo>
                    <a:pt x="765" y="477"/>
                  </a:lnTo>
                  <a:lnTo>
                    <a:pt x="765" y="476"/>
                  </a:lnTo>
                  <a:lnTo>
                    <a:pt x="766" y="476"/>
                  </a:lnTo>
                  <a:lnTo>
                    <a:pt x="766" y="475"/>
                  </a:lnTo>
                  <a:lnTo>
                    <a:pt x="766" y="474"/>
                  </a:lnTo>
                  <a:lnTo>
                    <a:pt x="767" y="474"/>
                  </a:lnTo>
                  <a:lnTo>
                    <a:pt x="767" y="475"/>
                  </a:lnTo>
                  <a:lnTo>
                    <a:pt x="767" y="476"/>
                  </a:lnTo>
                  <a:lnTo>
                    <a:pt x="768" y="477"/>
                  </a:lnTo>
                  <a:lnTo>
                    <a:pt x="768" y="478"/>
                  </a:lnTo>
                  <a:lnTo>
                    <a:pt x="768" y="479"/>
                  </a:lnTo>
                  <a:lnTo>
                    <a:pt x="769" y="479"/>
                  </a:lnTo>
                  <a:lnTo>
                    <a:pt x="769" y="478"/>
                  </a:lnTo>
                  <a:lnTo>
                    <a:pt x="770" y="478"/>
                  </a:lnTo>
                  <a:lnTo>
                    <a:pt x="770" y="477"/>
                  </a:lnTo>
                  <a:lnTo>
                    <a:pt x="770" y="476"/>
                  </a:lnTo>
                  <a:lnTo>
                    <a:pt x="771" y="476"/>
                  </a:lnTo>
                  <a:lnTo>
                    <a:pt x="771" y="475"/>
                  </a:lnTo>
                  <a:lnTo>
                    <a:pt x="772" y="475"/>
                  </a:lnTo>
                  <a:lnTo>
                    <a:pt x="772" y="476"/>
                  </a:lnTo>
                  <a:lnTo>
                    <a:pt x="773" y="477"/>
                  </a:lnTo>
                  <a:lnTo>
                    <a:pt x="773" y="478"/>
                  </a:lnTo>
                  <a:lnTo>
                    <a:pt x="773" y="479"/>
                  </a:lnTo>
                  <a:lnTo>
                    <a:pt x="773" y="480"/>
                  </a:lnTo>
                  <a:lnTo>
                    <a:pt x="774" y="480"/>
                  </a:lnTo>
                  <a:lnTo>
                    <a:pt x="774" y="481"/>
                  </a:lnTo>
                  <a:lnTo>
                    <a:pt x="775" y="481"/>
                  </a:lnTo>
                  <a:lnTo>
                    <a:pt x="775" y="480"/>
                  </a:lnTo>
                  <a:lnTo>
                    <a:pt x="775" y="479"/>
                  </a:lnTo>
                  <a:lnTo>
                    <a:pt x="776" y="479"/>
                  </a:lnTo>
                  <a:lnTo>
                    <a:pt x="776" y="478"/>
                  </a:lnTo>
                  <a:lnTo>
                    <a:pt x="776" y="477"/>
                  </a:lnTo>
                  <a:lnTo>
                    <a:pt x="777" y="476"/>
                  </a:lnTo>
                  <a:lnTo>
                    <a:pt x="778" y="476"/>
                  </a:lnTo>
                  <a:lnTo>
                    <a:pt x="779" y="476"/>
                  </a:lnTo>
                  <a:lnTo>
                    <a:pt x="779" y="475"/>
                  </a:lnTo>
                  <a:lnTo>
                    <a:pt x="780" y="475"/>
                  </a:lnTo>
                  <a:lnTo>
                    <a:pt x="780" y="474"/>
                  </a:lnTo>
                  <a:lnTo>
                    <a:pt x="780" y="473"/>
                  </a:lnTo>
                  <a:lnTo>
                    <a:pt x="781" y="473"/>
                  </a:lnTo>
                  <a:lnTo>
                    <a:pt x="781" y="472"/>
                  </a:lnTo>
                  <a:lnTo>
                    <a:pt x="781" y="471"/>
                  </a:lnTo>
                  <a:lnTo>
                    <a:pt x="782" y="471"/>
                  </a:lnTo>
                  <a:lnTo>
                    <a:pt x="782" y="470"/>
                  </a:lnTo>
                  <a:lnTo>
                    <a:pt x="782" y="469"/>
                  </a:lnTo>
                  <a:lnTo>
                    <a:pt x="783" y="469"/>
                  </a:lnTo>
                  <a:lnTo>
                    <a:pt x="783" y="468"/>
                  </a:lnTo>
                  <a:lnTo>
                    <a:pt x="783" y="467"/>
                  </a:lnTo>
                  <a:lnTo>
                    <a:pt x="784" y="467"/>
                  </a:lnTo>
                  <a:lnTo>
                    <a:pt x="784" y="466"/>
                  </a:lnTo>
                  <a:lnTo>
                    <a:pt x="785" y="466"/>
                  </a:lnTo>
                  <a:lnTo>
                    <a:pt x="785" y="467"/>
                  </a:lnTo>
                  <a:lnTo>
                    <a:pt x="785" y="468"/>
                  </a:lnTo>
                  <a:lnTo>
                    <a:pt x="786" y="468"/>
                  </a:lnTo>
                  <a:lnTo>
                    <a:pt x="786" y="469"/>
                  </a:lnTo>
                  <a:lnTo>
                    <a:pt x="786" y="470"/>
                  </a:lnTo>
                  <a:lnTo>
                    <a:pt x="787" y="470"/>
                  </a:lnTo>
                  <a:lnTo>
                    <a:pt x="787" y="469"/>
                  </a:lnTo>
                  <a:lnTo>
                    <a:pt x="788" y="469"/>
                  </a:lnTo>
                  <a:lnTo>
                    <a:pt x="788" y="468"/>
                  </a:lnTo>
                  <a:lnTo>
                    <a:pt x="789" y="468"/>
                  </a:lnTo>
                  <a:lnTo>
                    <a:pt x="789" y="469"/>
                  </a:lnTo>
                  <a:lnTo>
                    <a:pt x="789" y="470"/>
                  </a:lnTo>
                  <a:lnTo>
                    <a:pt x="790" y="470"/>
                  </a:lnTo>
                  <a:lnTo>
                    <a:pt x="790" y="471"/>
                  </a:lnTo>
                  <a:lnTo>
                    <a:pt x="790" y="472"/>
                  </a:lnTo>
                  <a:lnTo>
                    <a:pt x="790" y="473"/>
                  </a:lnTo>
                  <a:lnTo>
                    <a:pt x="790" y="474"/>
                  </a:lnTo>
                  <a:lnTo>
                    <a:pt x="790" y="475"/>
                  </a:lnTo>
                  <a:lnTo>
                    <a:pt x="790" y="476"/>
                  </a:lnTo>
                  <a:lnTo>
                    <a:pt x="790" y="477"/>
                  </a:lnTo>
                  <a:lnTo>
                    <a:pt x="790" y="478"/>
                  </a:lnTo>
                  <a:lnTo>
                    <a:pt x="790" y="479"/>
                  </a:lnTo>
                  <a:lnTo>
                    <a:pt x="791" y="479"/>
                  </a:lnTo>
                  <a:lnTo>
                    <a:pt x="791" y="480"/>
                  </a:lnTo>
                  <a:lnTo>
                    <a:pt x="791" y="481"/>
                  </a:lnTo>
                  <a:lnTo>
                    <a:pt x="791" y="482"/>
                  </a:lnTo>
                  <a:lnTo>
                    <a:pt x="791" y="483"/>
                  </a:lnTo>
                  <a:lnTo>
                    <a:pt x="791" y="484"/>
                  </a:lnTo>
                  <a:lnTo>
                    <a:pt x="791" y="485"/>
                  </a:lnTo>
                  <a:lnTo>
                    <a:pt x="792" y="486"/>
                  </a:lnTo>
                  <a:lnTo>
                    <a:pt x="792" y="485"/>
                  </a:lnTo>
                  <a:lnTo>
                    <a:pt x="793" y="485"/>
                  </a:lnTo>
                  <a:lnTo>
                    <a:pt x="793" y="484"/>
                  </a:lnTo>
                  <a:lnTo>
                    <a:pt x="793" y="483"/>
                  </a:lnTo>
                  <a:lnTo>
                    <a:pt x="793" y="482"/>
                  </a:lnTo>
                  <a:lnTo>
                    <a:pt x="793" y="481"/>
                  </a:lnTo>
                  <a:lnTo>
                    <a:pt x="793" y="480"/>
                  </a:lnTo>
                  <a:lnTo>
                    <a:pt x="794" y="480"/>
                  </a:lnTo>
                  <a:lnTo>
                    <a:pt x="794" y="479"/>
                  </a:lnTo>
                  <a:lnTo>
                    <a:pt x="794" y="478"/>
                  </a:lnTo>
                  <a:lnTo>
                    <a:pt x="794" y="477"/>
                  </a:lnTo>
                  <a:lnTo>
                    <a:pt x="795" y="477"/>
                  </a:lnTo>
                  <a:lnTo>
                    <a:pt x="796" y="477"/>
                  </a:lnTo>
                  <a:lnTo>
                    <a:pt x="797" y="477"/>
                  </a:lnTo>
                  <a:lnTo>
                    <a:pt x="798" y="477"/>
                  </a:lnTo>
                  <a:lnTo>
                    <a:pt x="798" y="478"/>
                  </a:lnTo>
                  <a:lnTo>
                    <a:pt x="799" y="478"/>
                  </a:lnTo>
                  <a:lnTo>
                    <a:pt x="799" y="479"/>
                  </a:lnTo>
                  <a:lnTo>
                    <a:pt x="799" y="478"/>
                  </a:lnTo>
                  <a:lnTo>
                    <a:pt x="799" y="477"/>
                  </a:lnTo>
                  <a:lnTo>
                    <a:pt x="800" y="477"/>
                  </a:lnTo>
                  <a:lnTo>
                    <a:pt x="800" y="476"/>
                  </a:lnTo>
                  <a:lnTo>
                    <a:pt x="800" y="475"/>
                  </a:lnTo>
                  <a:lnTo>
                    <a:pt x="800" y="474"/>
                  </a:lnTo>
                  <a:lnTo>
                    <a:pt x="800" y="473"/>
                  </a:lnTo>
                  <a:lnTo>
                    <a:pt x="801" y="472"/>
                  </a:lnTo>
                  <a:lnTo>
                    <a:pt x="801" y="471"/>
                  </a:lnTo>
                  <a:lnTo>
                    <a:pt x="802" y="471"/>
                  </a:lnTo>
                  <a:lnTo>
                    <a:pt x="802" y="472"/>
                  </a:lnTo>
                  <a:lnTo>
                    <a:pt x="803" y="472"/>
                  </a:lnTo>
                  <a:lnTo>
                    <a:pt x="803" y="473"/>
                  </a:lnTo>
                  <a:lnTo>
                    <a:pt x="803" y="474"/>
                  </a:lnTo>
                  <a:lnTo>
                    <a:pt x="804" y="474"/>
                  </a:lnTo>
                  <a:lnTo>
                    <a:pt x="804" y="475"/>
                  </a:lnTo>
                  <a:lnTo>
                    <a:pt x="804" y="476"/>
                  </a:lnTo>
                  <a:lnTo>
                    <a:pt x="805" y="476"/>
                  </a:lnTo>
                  <a:lnTo>
                    <a:pt x="805" y="477"/>
                  </a:lnTo>
                  <a:lnTo>
                    <a:pt x="806" y="477"/>
                  </a:lnTo>
                  <a:lnTo>
                    <a:pt x="806" y="476"/>
                  </a:lnTo>
                  <a:lnTo>
                    <a:pt x="807" y="476"/>
                  </a:lnTo>
                  <a:lnTo>
                    <a:pt x="808" y="476"/>
                  </a:lnTo>
                  <a:lnTo>
                    <a:pt x="809" y="476"/>
                  </a:lnTo>
                  <a:lnTo>
                    <a:pt x="809" y="475"/>
                  </a:lnTo>
                  <a:lnTo>
                    <a:pt x="810" y="475"/>
                  </a:lnTo>
                  <a:lnTo>
                    <a:pt x="810" y="474"/>
                  </a:lnTo>
                  <a:lnTo>
                    <a:pt x="811" y="474"/>
                  </a:lnTo>
                  <a:lnTo>
                    <a:pt x="812" y="474"/>
                  </a:lnTo>
                  <a:lnTo>
                    <a:pt x="812" y="475"/>
                  </a:lnTo>
                  <a:lnTo>
                    <a:pt x="813" y="476"/>
                  </a:lnTo>
                  <a:lnTo>
                    <a:pt x="813" y="477"/>
                  </a:lnTo>
                  <a:lnTo>
                    <a:pt x="814" y="478"/>
                  </a:lnTo>
                  <a:lnTo>
                    <a:pt x="814" y="479"/>
                  </a:lnTo>
                  <a:lnTo>
                    <a:pt x="815" y="479"/>
                  </a:lnTo>
                  <a:lnTo>
                    <a:pt x="815" y="480"/>
                  </a:lnTo>
                  <a:lnTo>
                    <a:pt x="816" y="480"/>
                  </a:lnTo>
                  <a:lnTo>
                    <a:pt x="816" y="481"/>
                  </a:lnTo>
                  <a:lnTo>
                    <a:pt x="817" y="481"/>
                  </a:lnTo>
                  <a:lnTo>
                    <a:pt x="818" y="481"/>
                  </a:lnTo>
                  <a:lnTo>
                    <a:pt x="818" y="480"/>
                  </a:lnTo>
                  <a:lnTo>
                    <a:pt x="819" y="480"/>
                  </a:lnTo>
                  <a:lnTo>
                    <a:pt x="819" y="479"/>
                  </a:lnTo>
                  <a:lnTo>
                    <a:pt x="819" y="478"/>
                  </a:lnTo>
                  <a:lnTo>
                    <a:pt x="819" y="477"/>
                  </a:lnTo>
                  <a:lnTo>
                    <a:pt x="819" y="476"/>
                  </a:lnTo>
                  <a:lnTo>
                    <a:pt x="820" y="476"/>
                  </a:lnTo>
                  <a:lnTo>
                    <a:pt x="820" y="475"/>
                  </a:lnTo>
                  <a:lnTo>
                    <a:pt x="820" y="474"/>
                  </a:lnTo>
                  <a:lnTo>
                    <a:pt x="820" y="473"/>
                  </a:lnTo>
                  <a:lnTo>
                    <a:pt x="820" y="472"/>
                  </a:lnTo>
                  <a:lnTo>
                    <a:pt x="820" y="471"/>
                  </a:lnTo>
                  <a:lnTo>
                    <a:pt x="821" y="470"/>
                  </a:lnTo>
                  <a:lnTo>
                    <a:pt x="821" y="469"/>
                  </a:lnTo>
                  <a:lnTo>
                    <a:pt x="821" y="468"/>
                  </a:lnTo>
                  <a:lnTo>
                    <a:pt x="821" y="467"/>
                  </a:lnTo>
                  <a:lnTo>
                    <a:pt x="821" y="466"/>
                  </a:lnTo>
                  <a:lnTo>
                    <a:pt x="821" y="465"/>
                  </a:lnTo>
                  <a:lnTo>
                    <a:pt x="822" y="465"/>
                  </a:lnTo>
                  <a:lnTo>
                    <a:pt x="822" y="464"/>
                  </a:lnTo>
                  <a:lnTo>
                    <a:pt x="822" y="463"/>
                  </a:lnTo>
                  <a:lnTo>
                    <a:pt x="823" y="463"/>
                  </a:lnTo>
                  <a:lnTo>
                    <a:pt x="823" y="464"/>
                  </a:lnTo>
                  <a:lnTo>
                    <a:pt x="823" y="465"/>
                  </a:lnTo>
                  <a:lnTo>
                    <a:pt x="824" y="465"/>
                  </a:lnTo>
                  <a:lnTo>
                    <a:pt x="824" y="466"/>
                  </a:lnTo>
                  <a:lnTo>
                    <a:pt x="824" y="467"/>
                  </a:lnTo>
                  <a:lnTo>
                    <a:pt x="824" y="468"/>
                  </a:lnTo>
                  <a:lnTo>
                    <a:pt x="825" y="468"/>
                  </a:lnTo>
                  <a:lnTo>
                    <a:pt x="825" y="469"/>
                  </a:lnTo>
                  <a:lnTo>
                    <a:pt x="825" y="470"/>
                  </a:lnTo>
                  <a:lnTo>
                    <a:pt x="825" y="471"/>
                  </a:lnTo>
                  <a:lnTo>
                    <a:pt x="826" y="471"/>
                  </a:lnTo>
                  <a:lnTo>
                    <a:pt x="827" y="471"/>
                  </a:lnTo>
                  <a:lnTo>
                    <a:pt x="827" y="470"/>
                  </a:lnTo>
                  <a:lnTo>
                    <a:pt x="827" y="469"/>
                  </a:lnTo>
                  <a:lnTo>
                    <a:pt x="827" y="468"/>
                  </a:lnTo>
                  <a:lnTo>
                    <a:pt x="828" y="468"/>
                  </a:lnTo>
                  <a:lnTo>
                    <a:pt x="828" y="467"/>
                  </a:lnTo>
                  <a:lnTo>
                    <a:pt x="828" y="466"/>
                  </a:lnTo>
                  <a:lnTo>
                    <a:pt x="829" y="466"/>
                  </a:lnTo>
                  <a:lnTo>
                    <a:pt x="829" y="467"/>
                  </a:lnTo>
                  <a:lnTo>
                    <a:pt x="829" y="468"/>
                  </a:lnTo>
                  <a:lnTo>
                    <a:pt x="830" y="469"/>
                  </a:lnTo>
                  <a:lnTo>
                    <a:pt x="830" y="470"/>
                  </a:lnTo>
                  <a:lnTo>
                    <a:pt x="830" y="471"/>
                  </a:lnTo>
                  <a:lnTo>
                    <a:pt x="830" y="472"/>
                  </a:lnTo>
                  <a:lnTo>
                    <a:pt x="831" y="472"/>
                  </a:lnTo>
                  <a:lnTo>
                    <a:pt x="831" y="473"/>
                  </a:lnTo>
                  <a:lnTo>
                    <a:pt x="832" y="473"/>
                  </a:lnTo>
                  <a:lnTo>
                    <a:pt x="832" y="472"/>
                  </a:lnTo>
                  <a:lnTo>
                    <a:pt x="832" y="471"/>
                  </a:lnTo>
                  <a:lnTo>
                    <a:pt x="833" y="471"/>
                  </a:lnTo>
                  <a:lnTo>
                    <a:pt x="834" y="471"/>
                  </a:lnTo>
                  <a:lnTo>
                    <a:pt x="834" y="472"/>
                  </a:lnTo>
                  <a:lnTo>
                    <a:pt x="834" y="473"/>
                  </a:lnTo>
                  <a:lnTo>
                    <a:pt x="835" y="473"/>
                  </a:lnTo>
                  <a:lnTo>
                    <a:pt x="835" y="474"/>
                  </a:lnTo>
                  <a:lnTo>
                    <a:pt x="836" y="475"/>
                  </a:lnTo>
                  <a:lnTo>
                    <a:pt x="836" y="476"/>
                  </a:lnTo>
                  <a:lnTo>
                    <a:pt x="837" y="476"/>
                  </a:lnTo>
                  <a:lnTo>
                    <a:pt x="838" y="476"/>
                  </a:lnTo>
                  <a:lnTo>
                    <a:pt x="839" y="477"/>
                  </a:lnTo>
                  <a:lnTo>
                    <a:pt x="839" y="478"/>
                  </a:lnTo>
                  <a:lnTo>
                    <a:pt x="839" y="479"/>
                  </a:lnTo>
                  <a:lnTo>
                    <a:pt x="840" y="480"/>
                  </a:lnTo>
                  <a:lnTo>
                    <a:pt x="840" y="481"/>
                  </a:lnTo>
                  <a:lnTo>
                    <a:pt x="840" y="482"/>
                  </a:lnTo>
                  <a:lnTo>
                    <a:pt x="840" y="483"/>
                  </a:lnTo>
                  <a:lnTo>
                    <a:pt x="841" y="483"/>
                  </a:lnTo>
                  <a:lnTo>
                    <a:pt x="842" y="483"/>
                  </a:lnTo>
                  <a:lnTo>
                    <a:pt x="842" y="482"/>
                  </a:lnTo>
                  <a:lnTo>
                    <a:pt x="842" y="481"/>
                  </a:lnTo>
                  <a:lnTo>
                    <a:pt x="842" y="480"/>
                  </a:lnTo>
                  <a:lnTo>
                    <a:pt x="842" y="479"/>
                  </a:lnTo>
                  <a:lnTo>
                    <a:pt x="843" y="479"/>
                  </a:lnTo>
                  <a:lnTo>
                    <a:pt x="843" y="478"/>
                  </a:lnTo>
                  <a:lnTo>
                    <a:pt x="843" y="477"/>
                  </a:lnTo>
                  <a:lnTo>
                    <a:pt x="843" y="476"/>
                  </a:lnTo>
                  <a:lnTo>
                    <a:pt x="843" y="475"/>
                  </a:lnTo>
                  <a:lnTo>
                    <a:pt x="843" y="474"/>
                  </a:lnTo>
                  <a:lnTo>
                    <a:pt x="843" y="473"/>
                  </a:lnTo>
                  <a:lnTo>
                    <a:pt x="843" y="472"/>
                  </a:lnTo>
                  <a:lnTo>
                    <a:pt x="844" y="472"/>
                  </a:lnTo>
                  <a:lnTo>
                    <a:pt x="844" y="471"/>
                  </a:lnTo>
                  <a:lnTo>
                    <a:pt x="844" y="470"/>
                  </a:lnTo>
                  <a:lnTo>
                    <a:pt x="844" y="469"/>
                  </a:lnTo>
                  <a:lnTo>
                    <a:pt x="844" y="468"/>
                  </a:lnTo>
                  <a:lnTo>
                    <a:pt x="844" y="467"/>
                  </a:lnTo>
                  <a:lnTo>
                    <a:pt x="844" y="466"/>
                  </a:lnTo>
                  <a:lnTo>
                    <a:pt x="844" y="465"/>
                  </a:lnTo>
                  <a:lnTo>
                    <a:pt x="845" y="465"/>
                  </a:lnTo>
                  <a:lnTo>
                    <a:pt x="845" y="464"/>
                  </a:lnTo>
                  <a:lnTo>
                    <a:pt x="845" y="463"/>
                  </a:lnTo>
                  <a:lnTo>
                    <a:pt x="846" y="463"/>
                  </a:lnTo>
                  <a:lnTo>
                    <a:pt x="846" y="464"/>
                  </a:lnTo>
                  <a:lnTo>
                    <a:pt x="846" y="465"/>
                  </a:lnTo>
                  <a:lnTo>
                    <a:pt x="846" y="466"/>
                  </a:lnTo>
                  <a:lnTo>
                    <a:pt x="847" y="467"/>
                  </a:lnTo>
                  <a:lnTo>
                    <a:pt x="847" y="468"/>
                  </a:lnTo>
                  <a:lnTo>
                    <a:pt x="847" y="469"/>
                  </a:lnTo>
                  <a:lnTo>
                    <a:pt x="847" y="470"/>
                  </a:lnTo>
                  <a:lnTo>
                    <a:pt x="847" y="471"/>
                  </a:lnTo>
                  <a:lnTo>
                    <a:pt x="848" y="472"/>
                  </a:lnTo>
                  <a:lnTo>
                    <a:pt x="848" y="473"/>
                  </a:lnTo>
                  <a:lnTo>
                    <a:pt x="848" y="474"/>
                  </a:lnTo>
                  <a:lnTo>
                    <a:pt x="848" y="475"/>
                  </a:lnTo>
                  <a:lnTo>
                    <a:pt x="849" y="476"/>
                  </a:lnTo>
                  <a:lnTo>
                    <a:pt x="849" y="477"/>
                  </a:lnTo>
                  <a:lnTo>
                    <a:pt x="849" y="476"/>
                  </a:lnTo>
                  <a:lnTo>
                    <a:pt x="850" y="476"/>
                  </a:lnTo>
                  <a:lnTo>
                    <a:pt x="850" y="475"/>
                  </a:lnTo>
                  <a:lnTo>
                    <a:pt x="850" y="474"/>
                  </a:lnTo>
                  <a:lnTo>
                    <a:pt x="850" y="473"/>
                  </a:lnTo>
                  <a:lnTo>
                    <a:pt x="851" y="473"/>
                  </a:lnTo>
                  <a:lnTo>
                    <a:pt x="851" y="472"/>
                  </a:lnTo>
                  <a:lnTo>
                    <a:pt x="851" y="471"/>
                  </a:lnTo>
                  <a:lnTo>
                    <a:pt x="852" y="471"/>
                  </a:lnTo>
                  <a:lnTo>
                    <a:pt x="852" y="472"/>
                  </a:lnTo>
                  <a:lnTo>
                    <a:pt x="852" y="473"/>
                  </a:lnTo>
                  <a:lnTo>
                    <a:pt x="853" y="474"/>
                  </a:lnTo>
                </a:path>
              </a:pathLst>
            </a:custGeom>
            <a:noFill/>
            <a:ln w="8001">
              <a:solidFill>
                <a:srgbClr val="FFFF00"/>
              </a:solidFill>
              <a:round/>
              <a:headEnd/>
              <a:tailEnd/>
            </a:ln>
          </p:spPr>
          <p:txBody>
            <a:bodyPr/>
            <a:lstStyle/>
            <a:p>
              <a:endParaRPr lang="it-IT"/>
            </a:p>
          </p:txBody>
        </p:sp>
        <p:sp>
          <p:nvSpPr>
            <p:cNvPr id="34831" name="Line 32"/>
            <p:cNvSpPr>
              <a:spLocks noChangeShapeType="1"/>
            </p:cNvSpPr>
            <p:nvPr/>
          </p:nvSpPr>
          <p:spPr bwMode="auto">
            <a:xfrm flipV="1">
              <a:off x="4726" y="3566"/>
              <a:ext cx="1" cy="10"/>
            </a:xfrm>
            <a:prstGeom prst="line">
              <a:avLst/>
            </a:prstGeom>
            <a:noFill/>
            <a:ln w="7938">
              <a:solidFill>
                <a:srgbClr val="000000"/>
              </a:solidFill>
              <a:round/>
              <a:headEnd/>
              <a:tailEnd/>
            </a:ln>
          </p:spPr>
          <p:txBody>
            <a:bodyPr/>
            <a:lstStyle/>
            <a:p>
              <a:endParaRPr lang="it-IT"/>
            </a:p>
          </p:txBody>
        </p:sp>
        <p:sp>
          <p:nvSpPr>
            <p:cNvPr id="34832" name="Line 33"/>
            <p:cNvSpPr>
              <a:spLocks noChangeShapeType="1"/>
            </p:cNvSpPr>
            <p:nvPr/>
          </p:nvSpPr>
          <p:spPr bwMode="auto">
            <a:xfrm flipV="1">
              <a:off x="4675" y="3566"/>
              <a:ext cx="1" cy="10"/>
            </a:xfrm>
            <a:prstGeom prst="line">
              <a:avLst/>
            </a:prstGeom>
            <a:noFill/>
            <a:ln w="7938">
              <a:solidFill>
                <a:srgbClr val="000000"/>
              </a:solidFill>
              <a:round/>
              <a:headEnd/>
              <a:tailEnd/>
            </a:ln>
          </p:spPr>
          <p:txBody>
            <a:bodyPr/>
            <a:lstStyle/>
            <a:p>
              <a:endParaRPr lang="it-IT"/>
            </a:p>
          </p:txBody>
        </p:sp>
        <p:sp>
          <p:nvSpPr>
            <p:cNvPr id="34833" name="Line 34"/>
            <p:cNvSpPr>
              <a:spLocks noChangeShapeType="1"/>
            </p:cNvSpPr>
            <p:nvPr/>
          </p:nvSpPr>
          <p:spPr bwMode="auto">
            <a:xfrm flipV="1">
              <a:off x="4618" y="3566"/>
              <a:ext cx="1" cy="10"/>
            </a:xfrm>
            <a:prstGeom prst="line">
              <a:avLst/>
            </a:prstGeom>
            <a:noFill/>
            <a:ln w="7938">
              <a:solidFill>
                <a:srgbClr val="000000"/>
              </a:solidFill>
              <a:round/>
              <a:headEnd/>
              <a:tailEnd/>
            </a:ln>
          </p:spPr>
          <p:txBody>
            <a:bodyPr/>
            <a:lstStyle/>
            <a:p>
              <a:endParaRPr lang="it-IT"/>
            </a:p>
          </p:txBody>
        </p:sp>
        <p:sp>
          <p:nvSpPr>
            <p:cNvPr id="34834" name="Line 35"/>
            <p:cNvSpPr>
              <a:spLocks noChangeShapeType="1"/>
            </p:cNvSpPr>
            <p:nvPr/>
          </p:nvSpPr>
          <p:spPr bwMode="auto">
            <a:xfrm flipV="1">
              <a:off x="4561" y="3566"/>
              <a:ext cx="1" cy="10"/>
            </a:xfrm>
            <a:prstGeom prst="line">
              <a:avLst/>
            </a:prstGeom>
            <a:noFill/>
            <a:ln w="7938">
              <a:solidFill>
                <a:srgbClr val="000000"/>
              </a:solidFill>
              <a:round/>
              <a:headEnd/>
              <a:tailEnd/>
            </a:ln>
          </p:spPr>
          <p:txBody>
            <a:bodyPr/>
            <a:lstStyle/>
            <a:p>
              <a:endParaRPr lang="it-IT"/>
            </a:p>
          </p:txBody>
        </p:sp>
        <p:sp>
          <p:nvSpPr>
            <p:cNvPr id="34835" name="Line 36"/>
            <p:cNvSpPr>
              <a:spLocks noChangeShapeType="1"/>
            </p:cNvSpPr>
            <p:nvPr/>
          </p:nvSpPr>
          <p:spPr bwMode="auto">
            <a:xfrm flipV="1">
              <a:off x="4510" y="3566"/>
              <a:ext cx="1" cy="28"/>
            </a:xfrm>
            <a:prstGeom prst="line">
              <a:avLst/>
            </a:prstGeom>
            <a:noFill/>
            <a:ln w="7938">
              <a:solidFill>
                <a:srgbClr val="000000"/>
              </a:solidFill>
              <a:round/>
              <a:headEnd/>
              <a:tailEnd/>
            </a:ln>
          </p:spPr>
          <p:txBody>
            <a:bodyPr/>
            <a:lstStyle/>
            <a:p>
              <a:endParaRPr lang="it-IT"/>
            </a:p>
          </p:txBody>
        </p:sp>
      </p:grpSp>
      <p:sp>
        <p:nvSpPr>
          <p:cNvPr id="34828" name="Line 37"/>
          <p:cNvSpPr>
            <a:spLocks noChangeShapeType="1"/>
          </p:cNvSpPr>
          <p:nvPr/>
        </p:nvSpPr>
        <p:spPr bwMode="auto">
          <a:xfrm>
            <a:off x="850900" y="5727700"/>
            <a:ext cx="7162800" cy="12700"/>
          </a:xfrm>
          <a:prstGeom prst="line">
            <a:avLst/>
          </a:prstGeom>
          <a:noFill/>
          <a:ln w="9525">
            <a:solidFill>
              <a:srgbClr val="FFFF00"/>
            </a:solidFill>
            <a:round/>
            <a:headEnd/>
            <a:tailEnd/>
          </a:ln>
        </p:spPr>
        <p:txBody>
          <a:bodyPr/>
          <a:lstStyle/>
          <a:p>
            <a:endParaRPr lang="it-IT"/>
          </a:p>
        </p:txBody>
      </p:sp>
      <p:grpSp>
        <p:nvGrpSpPr>
          <p:cNvPr id="22" name="Group 30"/>
          <p:cNvGrpSpPr>
            <a:grpSpLocks/>
          </p:cNvGrpSpPr>
          <p:nvPr/>
        </p:nvGrpSpPr>
        <p:grpSpPr bwMode="auto">
          <a:xfrm>
            <a:off x="8316913" y="5734050"/>
            <a:ext cx="647700" cy="903288"/>
            <a:chOff x="2501" y="2750"/>
            <a:chExt cx="833" cy="1114"/>
          </a:xfrm>
        </p:grpSpPr>
        <p:sp>
          <p:nvSpPr>
            <p:cNvPr id="23"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24" name="Object 32"/>
            <p:cNvGraphicFramePr>
              <a:graphicFrameLocks/>
            </p:cNvGraphicFramePr>
            <p:nvPr/>
          </p:nvGraphicFramePr>
          <p:xfrm>
            <a:off x="2561" y="2769"/>
            <a:ext cx="728" cy="1023"/>
          </p:xfrm>
          <a:graphic>
            <a:graphicData uri="http://schemas.openxmlformats.org/presentationml/2006/ole">
              <p:oleObj spid="_x0000_s140290" name="Paint Shop Pro Image" r:id="rId4" imgW="1761840" imgH="2228760" progId="">
                <p:embed/>
              </p:oleObj>
            </a:graphicData>
          </a:graphic>
        </p:graphicFrame>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46000">
              <a:srgbClr val="FBEAC7"/>
            </a:gs>
            <a:gs pos="17999">
              <a:srgbClr val="FEE7F2"/>
            </a:gs>
            <a:gs pos="36000">
              <a:srgbClr val="FAC77D"/>
            </a:gs>
            <a:gs pos="61000">
              <a:srgbClr val="FBA97D"/>
            </a:gs>
            <a:gs pos="82001">
              <a:srgbClr val="FBD49C"/>
            </a:gs>
            <a:gs pos="100000">
              <a:srgbClr val="FEE7F2"/>
            </a:gs>
          </a:gsLst>
          <a:lin ang="12000000" scaled="0"/>
        </a:gradFill>
        <a:effectLst/>
      </p:bgPr>
    </p:bg>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311275" y="1820863"/>
            <a:ext cx="6450013" cy="822325"/>
          </a:xfrm>
          <a:prstGeom prst="rect">
            <a:avLst/>
          </a:prstGeom>
          <a:noFill/>
          <a:ln w="9525">
            <a:noFill/>
            <a:miter lim="800000"/>
            <a:headEnd/>
            <a:tailEnd/>
          </a:ln>
        </p:spPr>
        <p:txBody>
          <a:bodyPr wrap="none">
            <a:spAutoFit/>
          </a:bodyPr>
          <a:lstStyle/>
          <a:p>
            <a:pPr algn="ctr"/>
            <a:r>
              <a:rPr lang="it-IT" sz="2400" b="1">
                <a:solidFill>
                  <a:srgbClr val="FF0000"/>
                </a:solidFill>
                <a:latin typeface="Comic Sans MS" pitchFamily="66" charset="0"/>
              </a:rPr>
              <a:t>Variazioni strutturali della cellulosa nativa</a:t>
            </a:r>
          </a:p>
          <a:p>
            <a:pPr algn="ctr"/>
            <a:r>
              <a:rPr lang="it-IT" sz="2400" b="1">
                <a:solidFill>
                  <a:srgbClr val="FF0000"/>
                </a:solidFill>
                <a:latin typeface="Comic Sans MS" pitchFamily="66" charset="0"/>
              </a:rPr>
              <a:t>sottoposta a trattamento termico</a:t>
            </a:r>
            <a:endParaRPr lang="en-US" sz="2400" b="1">
              <a:solidFill>
                <a:srgbClr val="FF0000"/>
              </a:solidFill>
              <a:latin typeface="Comic Sans MS" pitchFamily="66" charset="0"/>
            </a:endParaRPr>
          </a:p>
        </p:txBody>
      </p:sp>
      <p:grpSp>
        <p:nvGrpSpPr>
          <p:cNvPr id="3" name="Group 30"/>
          <p:cNvGrpSpPr>
            <a:grpSpLocks/>
          </p:cNvGrpSpPr>
          <p:nvPr/>
        </p:nvGrpSpPr>
        <p:grpSpPr bwMode="auto">
          <a:xfrm>
            <a:off x="8316913" y="5734050"/>
            <a:ext cx="647700" cy="903288"/>
            <a:chOff x="2501" y="2750"/>
            <a:chExt cx="833" cy="1114"/>
          </a:xfrm>
        </p:grpSpPr>
        <p:sp>
          <p:nvSpPr>
            <p:cNvPr id="4"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5" name="Object 32"/>
            <p:cNvGraphicFramePr>
              <a:graphicFrameLocks/>
            </p:cNvGraphicFramePr>
            <p:nvPr/>
          </p:nvGraphicFramePr>
          <p:xfrm>
            <a:off x="2561" y="2769"/>
            <a:ext cx="728" cy="1023"/>
          </p:xfrm>
          <a:graphic>
            <a:graphicData uri="http://schemas.openxmlformats.org/presentationml/2006/ole">
              <p:oleObj spid="_x0000_s141314" name="Paint Shop Pro Image" r:id="rId3" imgW="1761840" imgH="2228760" progId="">
                <p:embed/>
              </p:oleObj>
            </a:graphicData>
          </a:graphic>
        </p:graphicFrame>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52000">
              <a:srgbClr val="000000"/>
            </a:gs>
            <a:gs pos="20000">
              <a:srgbClr val="000040"/>
            </a:gs>
            <a:gs pos="50000">
              <a:srgbClr val="400040"/>
            </a:gs>
            <a:gs pos="75000">
              <a:srgbClr val="8F0040"/>
            </a:gs>
            <a:gs pos="89999">
              <a:srgbClr val="F27300"/>
            </a:gs>
            <a:gs pos="100000">
              <a:srgbClr val="FFBF00"/>
            </a:gs>
          </a:gsLst>
          <a:lin ang="12000000" scaled="0"/>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71438"/>
            <a:ext cx="8229600" cy="1143000"/>
          </a:xfrm>
        </p:spPr>
        <p:txBody>
          <a:bodyPr/>
          <a:lstStyle/>
          <a:p>
            <a:r>
              <a:rPr lang="it-IT" sz="2400" b="1" smtClean="0">
                <a:solidFill>
                  <a:srgbClr val="FFFF00"/>
                </a:solidFill>
                <a:latin typeface="Comic Sans MS" pitchFamily="66" charset="0"/>
              </a:rPr>
              <a:t>Trasformazione di cellulosa I</a:t>
            </a:r>
            <a:r>
              <a:rPr lang="it-IT" sz="2400" b="1" smtClean="0">
                <a:solidFill>
                  <a:srgbClr val="FFFF00"/>
                </a:solidFill>
                <a:latin typeface="Symbol" pitchFamily="18" charset="2"/>
              </a:rPr>
              <a:t>a</a:t>
            </a:r>
            <a:r>
              <a:rPr lang="it-IT" sz="2400" b="1" smtClean="0">
                <a:solidFill>
                  <a:srgbClr val="FFFF00"/>
                </a:solidFill>
                <a:latin typeface="Comic Sans MS" pitchFamily="66" charset="0"/>
              </a:rPr>
              <a:t> a cellulosa I</a:t>
            </a:r>
            <a:r>
              <a:rPr lang="it-IT" sz="2400" b="1" smtClean="0">
                <a:solidFill>
                  <a:srgbClr val="FFFF00"/>
                </a:solidFill>
                <a:latin typeface="Symbol" pitchFamily="18" charset="2"/>
              </a:rPr>
              <a:t>b</a:t>
            </a:r>
            <a:r>
              <a:rPr lang="en-US" sz="4000" b="1" smtClean="0">
                <a:solidFill>
                  <a:srgbClr val="FFFF00"/>
                </a:solidFill>
              </a:rPr>
              <a:t/>
            </a:r>
            <a:br>
              <a:rPr lang="en-US" sz="4000" b="1" smtClean="0">
                <a:solidFill>
                  <a:srgbClr val="FFFF00"/>
                </a:solidFill>
              </a:rPr>
            </a:br>
            <a:endParaRPr lang="en-US" sz="4000" b="1" smtClean="0">
              <a:solidFill>
                <a:srgbClr val="FFFF00"/>
              </a:solidFill>
            </a:endParaRPr>
          </a:p>
        </p:txBody>
      </p:sp>
      <p:sp>
        <p:nvSpPr>
          <p:cNvPr id="32771" name="Text Box 3"/>
          <p:cNvSpPr txBox="1">
            <a:spLocks noChangeArrowheads="1"/>
          </p:cNvSpPr>
          <p:nvPr/>
        </p:nvSpPr>
        <p:spPr bwMode="auto">
          <a:xfrm>
            <a:off x="1177925" y="830263"/>
            <a:ext cx="7285038" cy="641350"/>
          </a:xfrm>
          <a:prstGeom prst="rect">
            <a:avLst/>
          </a:prstGeom>
          <a:noFill/>
          <a:ln w="9525">
            <a:noFill/>
            <a:miter lim="800000"/>
            <a:headEnd/>
            <a:tailEnd/>
          </a:ln>
        </p:spPr>
        <p:txBody>
          <a:bodyPr wrap="none">
            <a:spAutoFit/>
          </a:bodyPr>
          <a:lstStyle/>
          <a:p>
            <a:r>
              <a:rPr lang="en-US" b="1">
                <a:solidFill>
                  <a:schemeClr val="bg1"/>
                </a:solidFill>
                <a:latin typeface="Comic Sans MS" pitchFamily="66" charset="0"/>
              </a:rPr>
              <a:t>Spettri </a:t>
            </a:r>
            <a:r>
              <a:rPr lang="en-US" b="1" baseline="30000">
                <a:solidFill>
                  <a:schemeClr val="bg1"/>
                </a:solidFill>
                <a:latin typeface="Comic Sans MS" pitchFamily="66" charset="0"/>
              </a:rPr>
              <a:t>13</a:t>
            </a:r>
            <a:r>
              <a:rPr lang="en-US" b="1">
                <a:solidFill>
                  <a:schemeClr val="bg1"/>
                </a:solidFill>
                <a:latin typeface="Comic Sans MS" pitchFamily="66" charset="0"/>
              </a:rPr>
              <a:t>C CP-MAS</a:t>
            </a:r>
            <a:r>
              <a:rPr lang="en-US" b="1">
                <a:solidFill>
                  <a:schemeClr val="bg1"/>
                </a:solidFill>
                <a:latin typeface="Symbol" pitchFamily="18" charset="2"/>
              </a:rPr>
              <a:t> 		</a:t>
            </a:r>
            <a:r>
              <a:rPr lang="en-US" b="1">
                <a:solidFill>
                  <a:schemeClr val="bg1"/>
                </a:solidFill>
                <a:latin typeface="Comic Sans MS" pitchFamily="66" charset="0"/>
              </a:rPr>
              <a:t>Spettri </a:t>
            </a:r>
            <a:r>
              <a:rPr lang="en-US" b="1" baseline="30000">
                <a:solidFill>
                  <a:schemeClr val="bg1"/>
                </a:solidFill>
                <a:latin typeface="Comic Sans MS" pitchFamily="66" charset="0"/>
              </a:rPr>
              <a:t>13</a:t>
            </a:r>
            <a:r>
              <a:rPr lang="en-US" b="1">
                <a:solidFill>
                  <a:schemeClr val="bg1"/>
                </a:solidFill>
                <a:latin typeface="Comic Sans MS" pitchFamily="66" charset="0"/>
              </a:rPr>
              <a:t>C CP-MAS elaborati</a:t>
            </a:r>
            <a:r>
              <a:rPr lang="en-US" sz="2000" b="1">
                <a:solidFill>
                  <a:schemeClr val="bg1"/>
                </a:solidFill>
                <a:latin typeface="Comic Sans MS" pitchFamily="66" charset="0"/>
              </a:rPr>
              <a:t> </a:t>
            </a:r>
          </a:p>
          <a:p>
            <a:r>
              <a:rPr lang="en-US" sz="1600" b="1">
                <a:solidFill>
                  <a:schemeClr val="bg1"/>
                </a:solidFill>
                <a:latin typeface="Comic Sans MS" pitchFamily="66" charset="0"/>
              </a:rPr>
              <a:t>					(Lb -50; GB 0.5)</a:t>
            </a:r>
          </a:p>
        </p:txBody>
      </p:sp>
      <p:pic>
        <p:nvPicPr>
          <p:cNvPr id="32772" name="Picture 7"/>
          <p:cNvPicPr>
            <a:picLocks noChangeAspect="1" noChangeArrowheads="1"/>
          </p:cNvPicPr>
          <p:nvPr/>
        </p:nvPicPr>
        <p:blipFill>
          <a:blip r:embed="rId3"/>
          <a:srcRect/>
          <a:stretch>
            <a:fillRect/>
          </a:stretch>
        </p:blipFill>
        <p:spPr bwMode="auto">
          <a:xfrm>
            <a:off x="938213" y="1439863"/>
            <a:ext cx="7623175" cy="4714875"/>
          </a:xfrm>
          <a:prstGeom prst="rect">
            <a:avLst/>
          </a:prstGeom>
          <a:noFill/>
          <a:ln w="9525">
            <a:noFill/>
            <a:miter lim="800000"/>
            <a:headEnd/>
            <a:tailEnd/>
          </a:ln>
        </p:spPr>
      </p:pic>
      <p:sp>
        <p:nvSpPr>
          <p:cNvPr id="32773" name="Text Box 8"/>
          <p:cNvSpPr txBox="1">
            <a:spLocks noChangeArrowheads="1"/>
          </p:cNvSpPr>
          <p:nvPr/>
        </p:nvSpPr>
        <p:spPr bwMode="auto">
          <a:xfrm>
            <a:off x="76200" y="1973263"/>
            <a:ext cx="1046163" cy="396875"/>
          </a:xfrm>
          <a:prstGeom prst="rect">
            <a:avLst/>
          </a:prstGeom>
          <a:noFill/>
          <a:ln w="9525">
            <a:noFill/>
            <a:miter lim="800000"/>
            <a:headEnd/>
            <a:tailEnd/>
          </a:ln>
        </p:spPr>
        <p:txBody>
          <a:bodyPr wrap="none">
            <a:spAutoFit/>
          </a:bodyPr>
          <a:lstStyle/>
          <a:p>
            <a:r>
              <a:rPr lang="en-US" sz="2000" b="1">
                <a:solidFill>
                  <a:srgbClr val="FF0000"/>
                </a:solidFill>
                <a:latin typeface="Comic Sans MS" pitchFamily="66" charset="0"/>
              </a:rPr>
              <a:t>Valonia</a:t>
            </a:r>
          </a:p>
        </p:txBody>
      </p:sp>
      <p:sp>
        <p:nvSpPr>
          <p:cNvPr id="32774" name="Text Box 9"/>
          <p:cNvSpPr txBox="1">
            <a:spLocks noChangeArrowheads="1"/>
          </p:cNvSpPr>
          <p:nvPr/>
        </p:nvSpPr>
        <p:spPr bwMode="auto">
          <a:xfrm>
            <a:off x="111125" y="3381375"/>
            <a:ext cx="835025" cy="641350"/>
          </a:xfrm>
          <a:prstGeom prst="rect">
            <a:avLst/>
          </a:prstGeom>
          <a:noFill/>
          <a:ln w="9525">
            <a:noFill/>
            <a:miter lim="800000"/>
            <a:headEnd/>
            <a:tailEnd/>
          </a:ln>
        </p:spPr>
        <p:txBody>
          <a:bodyPr wrap="none">
            <a:spAutoFit/>
          </a:bodyPr>
          <a:lstStyle/>
          <a:p>
            <a:r>
              <a:rPr lang="en-US">
                <a:solidFill>
                  <a:srgbClr val="FFFF00"/>
                </a:solidFill>
                <a:latin typeface="Comic Sans MS" pitchFamily="66" charset="0"/>
              </a:rPr>
              <a:t>260°C</a:t>
            </a:r>
          </a:p>
          <a:p>
            <a:r>
              <a:rPr lang="en-US">
                <a:solidFill>
                  <a:srgbClr val="FFFF00"/>
                </a:solidFill>
                <a:latin typeface="Comic Sans MS" pitchFamily="66" charset="0"/>
              </a:rPr>
              <a:t>t 60’</a:t>
            </a:r>
          </a:p>
        </p:txBody>
      </p:sp>
      <p:sp>
        <p:nvSpPr>
          <p:cNvPr id="32775" name="Rectangle 10"/>
          <p:cNvSpPr>
            <a:spLocks noChangeArrowheads="1"/>
          </p:cNvSpPr>
          <p:nvPr/>
        </p:nvSpPr>
        <p:spPr bwMode="auto">
          <a:xfrm>
            <a:off x="96838" y="4279900"/>
            <a:ext cx="835025" cy="641350"/>
          </a:xfrm>
          <a:prstGeom prst="rect">
            <a:avLst/>
          </a:prstGeom>
          <a:noFill/>
          <a:ln w="9525">
            <a:noFill/>
            <a:miter lim="800000"/>
            <a:headEnd/>
            <a:tailEnd/>
          </a:ln>
        </p:spPr>
        <p:txBody>
          <a:bodyPr wrap="none">
            <a:spAutoFit/>
          </a:bodyPr>
          <a:lstStyle/>
          <a:p>
            <a:r>
              <a:rPr lang="en-US">
                <a:solidFill>
                  <a:srgbClr val="FFFF00"/>
                </a:solidFill>
                <a:latin typeface="Comic Sans MS" pitchFamily="66" charset="0"/>
              </a:rPr>
              <a:t>270°C</a:t>
            </a:r>
          </a:p>
          <a:p>
            <a:r>
              <a:rPr lang="en-US">
                <a:solidFill>
                  <a:srgbClr val="FFFF00"/>
                </a:solidFill>
                <a:latin typeface="Comic Sans MS" pitchFamily="66" charset="0"/>
              </a:rPr>
              <a:t>t 30’</a:t>
            </a:r>
          </a:p>
        </p:txBody>
      </p:sp>
      <p:sp>
        <p:nvSpPr>
          <p:cNvPr id="32776" name="Rectangle 11"/>
          <p:cNvSpPr>
            <a:spLocks noChangeArrowheads="1"/>
          </p:cNvSpPr>
          <p:nvPr/>
        </p:nvSpPr>
        <p:spPr bwMode="auto">
          <a:xfrm>
            <a:off x="147638" y="5232400"/>
            <a:ext cx="835025" cy="641350"/>
          </a:xfrm>
          <a:prstGeom prst="rect">
            <a:avLst/>
          </a:prstGeom>
          <a:noFill/>
          <a:ln w="9525">
            <a:noFill/>
            <a:miter lim="800000"/>
            <a:headEnd/>
            <a:tailEnd/>
          </a:ln>
        </p:spPr>
        <p:txBody>
          <a:bodyPr wrap="none">
            <a:spAutoFit/>
          </a:bodyPr>
          <a:lstStyle/>
          <a:p>
            <a:r>
              <a:rPr lang="en-US">
                <a:solidFill>
                  <a:srgbClr val="FFFF00"/>
                </a:solidFill>
                <a:latin typeface="Comic Sans MS" pitchFamily="66" charset="0"/>
              </a:rPr>
              <a:t>270°C</a:t>
            </a:r>
          </a:p>
          <a:p>
            <a:r>
              <a:rPr lang="en-US">
                <a:solidFill>
                  <a:srgbClr val="FFFF00"/>
                </a:solidFill>
                <a:latin typeface="Comic Sans MS" pitchFamily="66" charset="0"/>
              </a:rPr>
              <a:t>t 60’</a:t>
            </a:r>
          </a:p>
        </p:txBody>
      </p:sp>
      <p:sp>
        <p:nvSpPr>
          <p:cNvPr id="32778" name="Line 13"/>
          <p:cNvSpPr>
            <a:spLocks noChangeShapeType="1"/>
          </p:cNvSpPr>
          <p:nvPr/>
        </p:nvSpPr>
        <p:spPr bwMode="auto">
          <a:xfrm>
            <a:off x="469900" y="2336800"/>
            <a:ext cx="12700" cy="292100"/>
          </a:xfrm>
          <a:prstGeom prst="line">
            <a:avLst/>
          </a:prstGeom>
          <a:noFill/>
          <a:ln w="28575">
            <a:solidFill>
              <a:srgbClr val="FF0000"/>
            </a:solidFill>
            <a:round/>
            <a:headEnd/>
            <a:tailEnd type="triangle" w="med" len="med"/>
          </a:ln>
        </p:spPr>
        <p:txBody>
          <a:bodyPr/>
          <a:lstStyle/>
          <a:p>
            <a:endParaRPr lang="it-IT"/>
          </a:p>
        </p:txBody>
      </p:sp>
      <p:sp>
        <p:nvSpPr>
          <p:cNvPr id="32779" name="Rectangle 15"/>
          <p:cNvSpPr>
            <a:spLocks noChangeArrowheads="1"/>
          </p:cNvSpPr>
          <p:nvPr/>
        </p:nvSpPr>
        <p:spPr bwMode="auto">
          <a:xfrm>
            <a:off x="165100" y="6553200"/>
            <a:ext cx="8004175" cy="304800"/>
          </a:xfrm>
          <a:prstGeom prst="rect">
            <a:avLst/>
          </a:prstGeom>
          <a:noFill/>
          <a:ln w="9525">
            <a:noFill/>
            <a:miter lim="800000"/>
            <a:headEnd/>
            <a:tailEnd/>
          </a:ln>
        </p:spPr>
        <p:txBody>
          <a:bodyPr wrap="none" anchor="ctr">
            <a:spAutoFit/>
          </a:bodyPr>
          <a:lstStyle/>
          <a:p>
            <a:pPr algn="just"/>
            <a:r>
              <a:rPr lang="en-US" sz="1400" b="1" i="1">
                <a:solidFill>
                  <a:srgbClr val="FF0000"/>
                </a:solidFill>
                <a:latin typeface="Comic Sans MS" pitchFamily="66" charset="0"/>
              </a:rPr>
              <a:t>R.H. Atalla, D.L. VanderHart, Solid State Nuclear Magnetic Resonance 15, 1-19 (1999)</a:t>
            </a:r>
          </a:p>
        </p:txBody>
      </p:sp>
      <p:grpSp>
        <p:nvGrpSpPr>
          <p:cNvPr id="11" name="Group 30"/>
          <p:cNvGrpSpPr>
            <a:grpSpLocks/>
          </p:cNvGrpSpPr>
          <p:nvPr/>
        </p:nvGrpSpPr>
        <p:grpSpPr bwMode="auto">
          <a:xfrm>
            <a:off x="8316913" y="5734050"/>
            <a:ext cx="647700" cy="903288"/>
            <a:chOff x="2501" y="2750"/>
            <a:chExt cx="833" cy="1114"/>
          </a:xfrm>
        </p:grpSpPr>
        <p:sp>
          <p:nvSpPr>
            <p:cNvPr id="12"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13" name="Object 32"/>
            <p:cNvGraphicFramePr>
              <a:graphicFrameLocks/>
            </p:cNvGraphicFramePr>
            <p:nvPr/>
          </p:nvGraphicFramePr>
          <p:xfrm>
            <a:off x="2561" y="2769"/>
            <a:ext cx="728" cy="1023"/>
          </p:xfrm>
          <a:graphic>
            <a:graphicData uri="http://schemas.openxmlformats.org/presentationml/2006/ole">
              <p:oleObj spid="_x0000_s142338" name="Paint Shop Pro Image" r:id="rId4" imgW="1761840" imgH="2228760" progId="">
                <p:embed/>
              </p:oleObj>
            </a:graphicData>
          </a:graphic>
        </p:graphicFrame>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2700000" scaled="0"/>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 y="-80963"/>
            <a:ext cx="9575800" cy="1143001"/>
          </a:xfrm>
        </p:spPr>
        <p:txBody>
          <a:bodyPr/>
          <a:lstStyle/>
          <a:p>
            <a:r>
              <a:rPr lang="en-US" sz="2400" b="1" smtClean="0">
                <a:solidFill>
                  <a:srgbClr val="FFFF00"/>
                </a:solidFill>
                <a:latin typeface="Comic Sans MS" pitchFamily="66" charset="0"/>
              </a:rPr>
              <a:t>Quantificazione delle diverse forme Allomorfe</a:t>
            </a:r>
            <a:br>
              <a:rPr lang="en-US" sz="2400" b="1" smtClean="0">
                <a:solidFill>
                  <a:srgbClr val="FFFF00"/>
                </a:solidFill>
                <a:latin typeface="Comic Sans MS" pitchFamily="66" charset="0"/>
              </a:rPr>
            </a:br>
            <a:r>
              <a:rPr lang="en-US" sz="2400" b="1" smtClean="0">
                <a:solidFill>
                  <a:srgbClr val="FFFF00"/>
                </a:solidFill>
                <a:latin typeface="Comic Sans MS" pitchFamily="66" charset="0"/>
              </a:rPr>
              <a:t> nella cellulosa I</a:t>
            </a:r>
          </a:p>
        </p:txBody>
      </p:sp>
      <p:sp>
        <p:nvSpPr>
          <p:cNvPr id="35843" name="Rectangle 3"/>
          <p:cNvSpPr>
            <a:spLocks noGrp="1" noChangeArrowheads="1"/>
          </p:cNvSpPr>
          <p:nvPr>
            <p:ph idx="1"/>
          </p:nvPr>
        </p:nvSpPr>
        <p:spPr>
          <a:xfrm>
            <a:off x="393700" y="1003300"/>
            <a:ext cx="8229600" cy="1033463"/>
          </a:xfrm>
        </p:spPr>
        <p:txBody>
          <a:bodyPr/>
          <a:lstStyle/>
          <a:p>
            <a:pPr marL="609600" indent="-609600" algn="just">
              <a:lnSpc>
                <a:spcPct val="150000"/>
              </a:lnSpc>
              <a:buClr>
                <a:srgbClr val="FF0000"/>
              </a:buClr>
              <a:buFontTx/>
              <a:buAutoNum type="arabicPeriod"/>
            </a:pPr>
            <a:r>
              <a:rPr lang="it-IT" sz="1800" smtClean="0">
                <a:solidFill>
                  <a:schemeClr val="bg1"/>
                </a:solidFill>
                <a:latin typeface="Comic Sans MS" pitchFamily="66" charset="0"/>
              </a:rPr>
              <a:t>Verificato l’aspetto quantitative dello spettro CP-MAS utilizzando come standard interno il PE aggiunto si a campioni anidri che idratati</a:t>
            </a:r>
          </a:p>
        </p:txBody>
      </p:sp>
      <p:pic>
        <p:nvPicPr>
          <p:cNvPr id="35844" name="Picture 4"/>
          <p:cNvPicPr>
            <a:picLocks noChangeAspect="1" noChangeArrowheads="1"/>
          </p:cNvPicPr>
          <p:nvPr/>
        </p:nvPicPr>
        <p:blipFill>
          <a:blip r:embed="rId3"/>
          <a:srcRect/>
          <a:stretch>
            <a:fillRect/>
          </a:stretch>
        </p:blipFill>
        <p:spPr bwMode="auto">
          <a:xfrm>
            <a:off x="190500" y="2043113"/>
            <a:ext cx="4383088" cy="2835275"/>
          </a:xfrm>
          <a:prstGeom prst="rect">
            <a:avLst/>
          </a:prstGeom>
          <a:noFill/>
          <a:ln w="9525">
            <a:noFill/>
            <a:miter lim="800000"/>
            <a:headEnd/>
            <a:tailEnd/>
          </a:ln>
        </p:spPr>
      </p:pic>
      <p:pic>
        <p:nvPicPr>
          <p:cNvPr id="35845" name="Picture 5"/>
          <p:cNvPicPr>
            <a:picLocks noChangeAspect="1" noChangeArrowheads="1"/>
          </p:cNvPicPr>
          <p:nvPr/>
        </p:nvPicPr>
        <p:blipFill>
          <a:blip r:embed="rId4"/>
          <a:srcRect/>
          <a:stretch>
            <a:fillRect/>
          </a:stretch>
        </p:blipFill>
        <p:spPr bwMode="auto">
          <a:xfrm>
            <a:off x="4743450" y="2076450"/>
            <a:ext cx="4202113" cy="2805113"/>
          </a:xfrm>
          <a:prstGeom prst="rect">
            <a:avLst/>
          </a:prstGeom>
          <a:noFill/>
          <a:ln w="9525">
            <a:noFill/>
            <a:miter lim="800000"/>
            <a:headEnd/>
            <a:tailEnd/>
          </a:ln>
        </p:spPr>
      </p:pic>
      <p:pic>
        <p:nvPicPr>
          <p:cNvPr id="35846" name="Picture 6"/>
          <p:cNvPicPr>
            <a:picLocks noChangeAspect="1" noChangeArrowheads="1"/>
          </p:cNvPicPr>
          <p:nvPr/>
        </p:nvPicPr>
        <p:blipFill>
          <a:blip r:embed="rId5"/>
          <a:srcRect/>
          <a:stretch>
            <a:fillRect/>
          </a:stretch>
        </p:blipFill>
        <p:spPr bwMode="auto">
          <a:xfrm>
            <a:off x="2489200" y="4992688"/>
            <a:ext cx="4240213" cy="1395412"/>
          </a:xfrm>
          <a:prstGeom prst="rect">
            <a:avLst/>
          </a:prstGeom>
          <a:noFill/>
          <a:ln w="9525">
            <a:noFill/>
            <a:miter lim="800000"/>
            <a:headEnd/>
            <a:tailEnd/>
          </a:ln>
        </p:spPr>
      </p:pic>
      <p:sp>
        <p:nvSpPr>
          <p:cNvPr id="35847" name="Rectangle 7"/>
          <p:cNvSpPr>
            <a:spLocks noChangeArrowheads="1"/>
          </p:cNvSpPr>
          <p:nvPr/>
        </p:nvSpPr>
        <p:spPr bwMode="auto">
          <a:xfrm>
            <a:off x="292100" y="6553200"/>
            <a:ext cx="3654425" cy="304800"/>
          </a:xfrm>
          <a:prstGeom prst="rect">
            <a:avLst/>
          </a:prstGeom>
          <a:noFill/>
          <a:ln w="9525">
            <a:noFill/>
            <a:miter lim="800000"/>
            <a:headEnd/>
            <a:tailEnd/>
          </a:ln>
        </p:spPr>
        <p:txBody>
          <a:bodyPr wrap="none" anchor="ctr">
            <a:spAutoFit/>
          </a:bodyPr>
          <a:lstStyle/>
          <a:p>
            <a:pPr algn="just"/>
            <a:r>
              <a:rPr lang="en-US" sz="1400" b="1" i="1">
                <a:solidFill>
                  <a:srgbClr val="FF0000"/>
                </a:solidFill>
                <a:latin typeface="Comic Sans MS" pitchFamily="66" charset="0"/>
              </a:rPr>
              <a:t>Larsson, Carb. Res. 302, 19-25 (1997)</a:t>
            </a:r>
          </a:p>
        </p:txBody>
      </p:sp>
      <p:grpSp>
        <p:nvGrpSpPr>
          <p:cNvPr id="8" name="Group 30"/>
          <p:cNvGrpSpPr>
            <a:grpSpLocks/>
          </p:cNvGrpSpPr>
          <p:nvPr/>
        </p:nvGrpSpPr>
        <p:grpSpPr bwMode="auto">
          <a:xfrm>
            <a:off x="8316913" y="5734050"/>
            <a:ext cx="647700" cy="903288"/>
            <a:chOff x="2501" y="2750"/>
            <a:chExt cx="833" cy="1114"/>
          </a:xfrm>
        </p:grpSpPr>
        <p:sp>
          <p:nvSpPr>
            <p:cNvPr id="9"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10" name="Object 32"/>
            <p:cNvGraphicFramePr>
              <a:graphicFrameLocks/>
            </p:cNvGraphicFramePr>
            <p:nvPr/>
          </p:nvGraphicFramePr>
          <p:xfrm>
            <a:off x="2561" y="2769"/>
            <a:ext cx="728" cy="1023"/>
          </p:xfrm>
          <a:graphic>
            <a:graphicData uri="http://schemas.openxmlformats.org/presentationml/2006/ole">
              <p:oleObj spid="_x0000_s143362" name="Paint Shop Pro Image" r:id="rId6" imgW="1761840" imgH="2228760" progId="">
                <p:embed/>
              </p:oleObj>
            </a:graphicData>
          </a:graphic>
        </p:graphicFrame>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2700000" scaled="0"/>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7163"/>
            <a:ext cx="8686800" cy="1143001"/>
          </a:xfrm>
        </p:spPr>
        <p:txBody>
          <a:bodyPr/>
          <a:lstStyle/>
          <a:p>
            <a:r>
              <a:rPr lang="en-US" sz="2400" b="1" smtClean="0">
                <a:solidFill>
                  <a:srgbClr val="FFFF00"/>
                </a:solidFill>
                <a:latin typeface="Comic Sans MS" pitchFamily="66" charset="0"/>
              </a:rPr>
              <a:t>Quantificazione delle diverse forme Allomorfe </a:t>
            </a:r>
            <a:br>
              <a:rPr lang="en-US" sz="2400" b="1" smtClean="0">
                <a:solidFill>
                  <a:srgbClr val="FFFF00"/>
                </a:solidFill>
                <a:latin typeface="Comic Sans MS" pitchFamily="66" charset="0"/>
              </a:rPr>
            </a:br>
            <a:r>
              <a:rPr lang="en-US" sz="2400" b="1" smtClean="0">
                <a:solidFill>
                  <a:srgbClr val="FFFF00"/>
                </a:solidFill>
                <a:latin typeface="Comic Sans MS" pitchFamily="66" charset="0"/>
              </a:rPr>
              <a:t>nella cellulosa I</a:t>
            </a:r>
          </a:p>
        </p:txBody>
      </p:sp>
      <p:sp>
        <p:nvSpPr>
          <p:cNvPr id="36867" name="Rectangle 3"/>
          <p:cNvSpPr>
            <a:spLocks noGrp="1" noChangeArrowheads="1"/>
          </p:cNvSpPr>
          <p:nvPr>
            <p:ph idx="1"/>
          </p:nvPr>
        </p:nvSpPr>
        <p:spPr>
          <a:xfrm>
            <a:off x="101600" y="774700"/>
            <a:ext cx="8229600" cy="1033463"/>
          </a:xfrm>
        </p:spPr>
        <p:txBody>
          <a:bodyPr/>
          <a:lstStyle/>
          <a:p>
            <a:pPr marL="609600" indent="-609600">
              <a:lnSpc>
                <a:spcPct val="150000"/>
              </a:lnSpc>
              <a:buClr>
                <a:srgbClr val="FF0000"/>
              </a:buClr>
              <a:buFontTx/>
              <a:buAutoNum type="arabicPeriod" startAt="2"/>
            </a:pPr>
            <a:r>
              <a:rPr lang="it-IT" sz="1800" smtClean="0">
                <a:solidFill>
                  <a:schemeClr val="bg1"/>
                </a:solidFill>
                <a:latin typeface="Comic Sans MS" pitchFamily="66" charset="0"/>
              </a:rPr>
              <a:t>Deconvoluzione C1 e C4 cotone e cellulosa batterica come somma di solo curve lorenziane</a:t>
            </a:r>
          </a:p>
        </p:txBody>
      </p:sp>
      <p:sp>
        <p:nvSpPr>
          <p:cNvPr id="36868" name="Rectangle 7"/>
          <p:cNvSpPr>
            <a:spLocks noChangeArrowheads="1"/>
          </p:cNvSpPr>
          <p:nvPr/>
        </p:nvSpPr>
        <p:spPr bwMode="auto">
          <a:xfrm>
            <a:off x="292100" y="6553200"/>
            <a:ext cx="3654425" cy="304800"/>
          </a:xfrm>
          <a:prstGeom prst="rect">
            <a:avLst/>
          </a:prstGeom>
          <a:noFill/>
          <a:ln w="9525">
            <a:noFill/>
            <a:miter lim="800000"/>
            <a:headEnd/>
            <a:tailEnd/>
          </a:ln>
        </p:spPr>
        <p:txBody>
          <a:bodyPr wrap="none" anchor="ctr">
            <a:spAutoFit/>
          </a:bodyPr>
          <a:lstStyle/>
          <a:p>
            <a:pPr algn="just"/>
            <a:r>
              <a:rPr lang="en-US" sz="1400" b="1" i="1">
                <a:solidFill>
                  <a:srgbClr val="FF0000"/>
                </a:solidFill>
                <a:latin typeface="Comic Sans MS" pitchFamily="66" charset="0"/>
              </a:rPr>
              <a:t>Larsson, Carb. Res. 302, 19-25 (1997)</a:t>
            </a:r>
          </a:p>
        </p:txBody>
      </p:sp>
      <p:pic>
        <p:nvPicPr>
          <p:cNvPr id="36869" name="Picture 8"/>
          <p:cNvPicPr>
            <a:picLocks noChangeAspect="1" noChangeArrowheads="1"/>
          </p:cNvPicPr>
          <p:nvPr/>
        </p:nvPicPr>
        <p:blipFill>
          <a:blip r:embed="rId3"/>
          <a:srcRect/>
          <a:stretch>
            <a:fillRect/>
          </a:stretch>
        </p:blipFill>
        <p:spPr bwMode="auto">
          <a:xfrm>
            <a:off x="4138613" y="3400425"/>
            <a:ext cx="3303587" cy="3230563"/>
          </a:xfrm>
          <a:prstGeom prst="rect">
            <a:avLst/>
          </a:prstGeom>
          <a:noFill/>
          <a:ln w="9525">
            <a:noFill/>
            <a:miter lim="800000"/>
            <a:headEnd/>
            <a:tailEnd/>
          </a:ln>
        </p:spPr>
      </p:pic>
      <p:pic>
        <p:nvPicPr>
          <p:cNvPr id="36870" name="Picture 9"/>
          <p:cNvPicPr>
            <a:picLocks noChangeAspect="1" noChangeArrowheads="1"/>
          </p:cNvPicPr>
          <p:nvPr/>
        </p:nvPicPr>
        <p:blipFill>
          <a:blip r:embed="rId4"/>
          <a:srcRect/>
          <a:stretch>
            <a:fillRect/>
          </a:stretch>
        </p:blipFill>
        <p:spPr bwMode="auto">
          <a:xfrm>
            <a:off x="892175" y="1825625"/>
            <a:ext cx="1719263" cy="944563"/>
          </a:xfrm>
          <a:prstGeom prst="rect">
            <a:avLst/>
          </a:prstGeom>
          <a:noFill/>
          <a:ln w="9525">
            <a:noFill/>
            <a:miter lim="800000"/>
            <a:headEnd/>
            <a:tailEnd/>
          </a:ln>
        </p:spPr>
      </p:pic>
      <p:sp>
        <p:nvSpPr>
          <p:cNvPr id="36871" name="Rectangle 10"/>
          <p:cNvSpPr>
            <a:spLocks noChangeArrowheads="1"/>
          </p:cNvSpPr>
          <p:nvPr/>
        </p:nvSpPr>
        <p:spPr bwMode="auto">
          <a:xfrm>
            <a:off x="0" y="2781300"/>
            <a:ext cx="8229600" cy="1033463"/>
          </a:xfrm>
          <a:prstGeom prst="rect">
            <a:avLst/>
          </a:prstGeom>
          <a:noFill/>
          <a:ln w="9525">
            <a:noFill/>
            <a:miter lim="800000"/>
            <a:headEnd/>
            <a:tailEnd/>
          </a:ln>
        </p:spPr>
        <p:txBody>
          <a:bodyPr/>
          <a:lstStyle/>
          <a:p>
            <a:pPr marL="609600" indent="-609600">
              <a:lnSpc>
                <a:spcPct val="150000"/>
              </a:lnSpc>
              <a:spcBef>
                <a:spcPct val="20000"/>
              </a:spcBef>
              <a:buClr>
                <a:srgbClr val="FF0000"/>
              </a:buClr>
              <a:buFontTx/>
              <a:buAutoNum type="arabicPeriod" startAt="3"/>
            </a:pPr>
            <a:r>
              <a:rPr lang="it-IT">
                <a:solidFill>
                  <a:schemeClr val="bg1"/>
                </a:solidFill>
                <a:latin typeface="Comic Sans MS" pitchFamily="66" charset="0"/>
              </a:rPr>
              <a:t>Deconvoluzione C1 e C4 cotone e cellulosa batterica come somma di curve lorenziane e gaussiane</a:t>
            </a:r>
          </a:p>
        </p:txBody>
      </p:sp>
      <p:grpSp>
        <p:nvGrpSpPr>
          <p:cNvPr id="8" name="Group 30"/>
          <p:cNvGrpSpPr>
            <a:grpSpLocks/>
          </p:cNvGrpSpPr>
          <p:nvPr/>
        </p:nvGrpSpPr>
        <p:grpSpPr bwMode="auto">
          <a:xfrm>
            <a:off x="8316913" y="5734050"/>
            <a:ext cx="647700" cy="903288"/>
            <a:chOff x="2501" y="2750"/>
            <a:chExt cx="833" cy="1114"/>
          </a:xfrm>
        </p:grpSpPr>
        <p:sp>
          <p:nvSpPr>
            <p:cNvPr id="9"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10" name="Object 32"/>
            <p:cNvGraphicFramePr>
              <a:graphicFrameLocks/>
            </p:cNvGraphicFramePr>
            <p:nvPr/>
          </p:nvGraphicFramePr>
          <p:xfrm>
            <a:off x="2561" y="2769"/>
            <a:ext cx="728" cy="1023"/>
          </p:xfrm>
          <a:graphic>
            <a:graphicData uri="http://schemas.openxmlformats.org/presentationml/2006/ole">
              <p:oleObj spid="_x0000_s144386" name="Paint Shop Pro Image" r:id="rId5" imgW="1761840" imgH="2228760" progId="">
                <p:embed/>
              </p:oleObj>
            </a:graphicData>
          </a:graphic>
        </p:graphicFrame>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52000">
              <a:srgbClr val="000000"/>
            </a:gs>
            <a:gs pos="20000">
              <a:srgbClr val="000040"/>
            </a:gs>
            <a:gs pos="50000">
              <a:srgbClr val="400040"/>
            </a:gs>
            <a:gs pos="75000">
              <a:srgbClr val="8F0040"/>
            </a:gs>
            <a:gs pos="89999">
              <a:srgbClr val="F27300"/>
            </a:gs>
            <a:gs pos="100000">
              <a:srgbClr val="FFBF00"/>
            </a:gs>
          </a:gsLst>
          <a:lin ang="12000000" scaled="0"/>
        </a:gradFill>
        <a:effectLst/>
      </p:bgPr>
    </p:bg>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3"/>
          <a:srcRect/>
          <a:stretch>
            <a:fillRect/>
          </a:stretch>
        </p:blipFill>
        <p:spPr bwMode="auto">
          <a:xfrm>
            <a:off x="1300163" y="915988"/>
            <a:ext cx="6838950" cy="4057650"/>
          </a:xfrm>
          <a:prstGeom prst="rect">
            <a:avLst/>
          </a:prstGeom>
          <a:noFill/>
          <a:ln w="9525">
            <a:noFill/>
            <a:miter lim="800000"/>
            <a:headEnd/>
            <a:tailEnd/>
          </a:ln>
        </p:spPr>
      </p:pic>
      <p:sp>
        <p:nvSpPr>
          <p:cNvPr id="37891" name="Rectangle 6"/>
          <p:cNvSpPr>
            <a:spLocks noChangeArrowheads="1"/>
          </p:cNvSpPr>
          <p:nvPr/>
        </p:nvSpPr>
        <p:spPr bwMode="auto">
          <a:xfrm>
            <a:off x="292100" y="6553200"/>
            <a:ext cx="3654425" cy="304800"/>
          </a:xfrm>
          <a:prstGeom prst="rect">
            <a:avLst/>
          </a:prstGeom>
          <a:noFill/>
          <a:ln w="9525">
            <a:noFill/>
            <a:miter lim="800000"/>
            <a:headEnd/>
            <a:tailEnd/>
          </a:ln>
        </p:spPr>
        <p:txBody>
          <a:bodyPr wrap="none" anchor="ctr">
            <a:spAutoFit/>
          </a:bodyPr>
          <a:lstStyle/>
          <a:p>
            <a:pPr algn="just"/>
            <a:r>
              <a:rPr lang="en-US" sz="1400" b="1" i="1">
                <a:solidFill>
                  <a:srgbClr val="FF0000"/>
                </a:solidFill>
                <a:latin typeface="Comic Sans MS" pitchFamily="66" charset="0"/>
              </a:rPr>
              <a:t>Larsson, Carb. Res. 302, 19-25 (1997)</a:t>
            </a:r>
          </a:p>
        </p:txBody>
      </p:sp>
      <p:sp>
        <p:nvSpPr>
          <p:cNvPr id="37892" name="Rectangle 7"/>
          <p:cNvSpPr>
            <a:spLocks noChangeArrowheads="1"/>
          </p:cNvSpPr>
          <p:nvPr/>
        </p:nvSpPr>
        <p:spPr bwMode="auto">
          <a:xfrm>
            <a:off x="180975" y="215900"/>
            <a:ext cx="3848100" cy="366713"/>
          </a:xfrm>
          <a:prstGeom prst="rect">
            <a:avLst/>
          </a:prstGeom>
          <a:noFill/>
          <a:ln w="9525">
            <a:noFill/>
            <a:miter lim="800000"/>
            <a:headEnd/>
            <a:tailEnd/>
          </a:ln>
        </p:spPr>
        <p:txBody>
          <a:bodyPr wrap="none">
            <a:spAutoFit/>
          </a:bodyPr>
          <a:lstStyle/>
          <a:p>
            <a:pPr eaLnBrk="0" hangingPunct="0"/>
            <a:r>
              <a:rPr lang="it-IT" b="1">
                <a:solidFill>
                  <a:srgbClr val="FFFF00"/>
                </a:solidFill>
                <a:latin typeface="Comic Sans MS" pitchFamily="66" charset="0"/>
              </a:rPr>
              <a:t>Fitting </a:t>
            </a:r>
            <a:r>
              <a:rPr lang="it-IT" b="1" baseline="30000">
                <a:solidFill>
                  <a:srgbClr val="FFFF00"/>
                </a:solidFill>
                <a:latin typeface="Comic Sans MS" pitchFamily="66" charset="0"/>
              </a:rPr>
              <a:t>13</a:t>
            </a:r>
            <a:r>
              <a:rPr lang="it-IT" b="1">
                <a:solidFill>
                  <a:srgbClr val="FFFF00"/>
                </a:solidFill>
                <a:latin typeface="Comic Sans MS" pitchFamily="66" charset="0"/>
              </a:rPr>
              <a:t>C CP-MAS cotone: C1</a:t>
            </a:r>
            <a:r>
              <a:rPr lang="it-IT" b="1">
                <a:solidFill>
                  <a:srgbClr val="000066"/>
                </a:solidFill>
                <a:latin typeface="Comic Sans MS" pitchFamily="66" charset="0"/>
              </a:rPr>
              <a:t>  </a:t>
            </a:r>
          </a:p>
        </p:txBody>
      </p:sp>
      <p:sp>
        <p:nvSpPr>
          <p:cNvPr id="37893" name="Text Box 9"/>
          <p:cNvSpPr txBox="1">
            <a:spLocks noChangeArrowheads="1"/>
          </p:cNvSpPr>
          <p:nvPr/>
        </p:nvSpPr>
        <p:spPr bwMode="auto">
          <a:xfrm>
            <a:off x="3819525" y="2516188"/>
            <a:ext cx="379413" cy="336550"/>
          </a:xfrm>
          <a:prstGeom prst="rect">
            <a:avLst/>
          </a:prstGeom>
          <a:noFill/>
          <a:ln w="9525">
            <a:noFill/>
            <a:miter lim="800000"/>
            <a:headEnd/>
            <a:tailEnd/>
          </a:ln>
        </p:spPr>
        <p:txBody>
          <a:bodyPr wrap="none">
            <a:spAutoFit/>
          </a:bodyPr>
          <a:lstStyle/>
          <a:p>
            <a:r>
              <a:rPr lang="en-US" sz="1600" b="1">
                <a:latin typeface="Comic Sans MS" pitchFamily="66" charset="0"/>
              </a:rPr>
              <a:t>I</a:t>
            </a:r>
            <a:r>
              <a:rPr lang="en-US" sz="1200" b="1">
                <a:latin typeface="Symbol" pitchFamily="18" charset="2"/>
              </a:rPr>
              <a:t>b</a:t>
            </a:r>
          </a:p>
        </p:txBody>
      </p:sp>
      <p:sp>
        <p:nvSpPr>
          <p:cNvPr id="37894" name="Rectangle 10"/>
          <p:cNvSpPr>
            <a:spLocks noChangeArrowheads="1"/>
          </p:cNvSpPr>
          <p:nvPr/>
        </p:nvSpPr>
        <p:spPr bwMode="auto">
          <a:xfrm>
            <a:off x="4543425" y="2271713"/>
            <a:ext cx="379413" cy="336550"/>
          </a:xfrm>
          <a:prstGeom prst="rect">
            <a:avLst/>
          </a:prstGeom>
          <a:noFill/>
          <a:ln w="9525">
            <a:noFill/>
            <a:miter lim="800000"/>
            <a:headEnd/>
            <a:tailEnd/>
          </a:ln>
        </p:spPr>
        <p:txBody>
          <a:bodyPr>
            <a:spAutoFit/>
          </a:bodyPr>
          <a:lstStyle/>
          <a:p>
            <a:r>
              <a:rPr lang="en-US" sz="1600" b="1">
                <a:latin typeface="Comic Sans MS" pitchFamily="66" charset="0"/>
              </a:rPr>
              <a:t>I</a:t>
            </a:r>
            <a:r>
              <a:rPr lang="en-US" sz="1200" b="1">
                <a:latin typeface="Symbol" pitchFamily="18" charset="2"/>
              </a:rPr>
              <a:t>b</a:t>
            </a:r>
          </a:p>
        </p:txBody>
      </p:sp>
      <p:sp>
        <p:nvSpPr>
          <p:cNvPr id="37895" name="Rectangle 11"/>
          <p:cNvSpPr>
            <a:spLocks noChangeArrowheads="1"/>
          </p:cNvSpPr>
          <p:nvPr/>
        </p:nvSpPr>
        <p:spPr bwMode="auto">
          <a:xfrm>
            <a:off x="4060825" y="3198813"/>
            <a:ext cx="407988" cy="336550"/>
          </a:xfrm>
          <a:prstGeom prst="rect">
            <a:avLst/>
          </a:prstGeom>
          <a:noFill/>
          <a:ln w="9525">
            <a:noFill/>
            <a:miter lim="800000"/>
            <a:headEnd/>
            <a:tailEnd/>
          </a:ln>
        </p:spPr>
        <p:txBody>
          <a:bodyPr wrap="none">
            <a:spAutoFit/>
          </a:bodyPr>
          <a:lstStyle/>
          <a:p>
            <a:r>
              <a:rPr lang="en-US" sz="1600" b="1">
                <a:latin typeface="Comic Sans MS" pitchFamily="66" charset="0"/>
              </a:rPr>
              <a:t>I</a:t>
            </a:r>
            <a:r>
              <a:rPr lang="en-US" sz="1400" b="1">
                <a:latin typeface="Symbol" pitchFamily="18" charset="2"/>
              </a:rPr>
              <a:t>a</a:t>
            </a:r>
          </a:p>
        </p:txBody>
      </p:sp>
      <p:sp>
        <p:nvSpPr>
          <p:cNvPr id="37896" name="Rectangle 12"/>
          <p:cNvSpPr>
            <a:spLocks noChangeArrowheads="1"/>
          </p:cNvSpPr>
          <p:nvPr/>
        </p:nvSpPr>
        <p:spPr bwMode="auto">
          <a:xfrm>
            <a:off x="3540125" y="3630613"/>
            <a:ext cx="406400" cy="336550"/>
          </a:xfrm>
          <a:prstGeom prst="rect">
            <a:avLst/>
          </a:prstGeom>
          <a:noFill/>
          <a:ln w="9525">
            <a:noFill/>
            <a:miter lim="800000"/>
            <a:headEnd/>
            <a:tailEnd/>
          </a:ln>
        </p:spPr>
        <p:txBody>
          <a:bodyPr wrap="none">
            <a:spAutoFit/>
          </a:bodyPr>
          <a:lstStyle/>
          <a:p>
            <a:r>
              <a:rPr lang="en-US" sz="1600" b="1">
                <a:latin typeface="Comic Sans MS" pitchFamily="66" charset="0"/>
              </a:rPr>
              <a:t>II</a:t>
            </a:r>
          </a:p>
        </p:txBody>
      </p:sp>
      <p:sp>
        <p:nvSpPr>
          <p:cNvPr id="37897" name="Line 13"/>
          <p:cNvSpPr>
            <a:spLocks noChangeShapeType="1"/>
          </p:cNvSpPr>
          <p:nvPr/>
        </p:nvSpPr>
        <p:spPr bwMode="auto">
          <a:xfrm flipH="1">
            <a:off x="4953000" y="2819400"/>
            <a:ext cx="825500" cy="469900"/>
          </a:xfrm>
          <a:prstGeom prst="line">
            <a:avLst/>
          </a:prstGeom>
          <a:noFill/>
          <a:ln w="9525">
            <a:solidFill>
              <a:schemeClr val="tx1"/>
            </a:solidFill>
            <a:round/>
            <a:headEnd/>
            <a:tailEnd type="triangle" w="med" len="med"/>
          </a:ln>
        </p:spPr>
        <p:txBody>
          <a:bodyPr/>
          <a:lstStyle/>
          <a:p>
            <a:endParaRPr lang="it-IT"/>
          </a:p>
        </p:txBody>
      </p:sp>
      <p:sp>
        <p:nvSpPr>
          <p:cNvPr id="37898" name="Line 14"/>
          <p:cNvSpPr>
            <a:spLocks noChangeShapeType="1"/>
          </p:cNvSpPr>
          <p:nvPr/>
        </p:nvSpPr>
        <p:spPr bwMode="auto">
          <a:xfrm>
            <a:off x="5778500" y="2908300"/>
            <a:ext cx="127000" cy="1104900"/>
          </a:xfrm>
          <a:prstGeom prst="line">
            <a:avLst/>
          </a:prstGeom>
          <a:noFill/>
          <a:ln w="9525">
            <a:solidFill>
              <a:schemeClr val="tx1"/>
            </a:solidFill>
            <a:round/>
            <a:headEnd/>
            <a:tailEnd type="triangle" w="med" len="med"/>
          </a:ln>
        </p:spPr>
        <p:txBody>
          <a:bodyPr/>
          <a:lstStyle/>
          <a:p>
            <a:endParaRPr lang="it-IT"/>
          </a:p>
        </p:txBody>
      </p:sp>
      <p:sp>
        <p:nvSpPr>
          <p:cNvPr id="37899" name="Text Box 15"/>
          <p:cNvSpPr txBox="1">
            <a:spLocks noChangeArrowheads="1"/>
          </p:cNvSpPr>
          <p:nvPr/>
        </p:nvSpPr>
        <p:spPr bwMode="auto">
          <a:xfrm>
            <a:off x="5826125" y="2605088"/>
            <a:ext cx="2049463" cy="336550"/>
          </a:xfrm>
          <a:prstGeom prst="rect">
            <a:avLst/>
          </a:prstGeom>
          <a:noFill/>
          <a:ln w="9525">
            <a:noFill/>
            <a:miter lim="800000"/>
            <a:headEnd/>
            <a:tailEnd/>
          </a:ln>
        </p:spPr>
        <p:txBody>
          <a:bodyPr wrap="none">
            <a:spAutoFit/>
          </a:bodyPr>
          <a:lstStyle/>
          <a:p>
            <a:r>
              <a:rPr lang="en-US" sz="1600">
                <a:latin typeface="Comic Sans MS" pitchFamily="66" charset="0"/>
              </a:rPr>
              <a:t>Zone meno ordinate</a:t>
            </a:r>
          </a:p>
        </p:txBody>
      </p:sp>
      <p:pic>
        <p:nvPicPr>
          <p:cNvPr id="37900" name="Picture 8"/>
          <p:cNvPicPr>
            <a:picLocks noChangeAspect="1" noChangeArrowheads="1"/>
          </p:cNvPicPr>
          <p:nvPr/>
        </p:nvPicPr>
        <p:blipFill>
          <a:blip r:embed="rId4"/>
          <a:srcRect/>
          <a:stretch>
            <a:fillRect/>
          </a:stretch>
        </p:blipFill>
        <p:spPr bwMode="auto">
          <a:xfrm>
            <a:off x="1295400" y="5049838"/>
            <a:ext cx="6831013" cy="1304925"/>
          </a:xfrm>
          <a:prstGeom prst="rect">
            <a:avLst/>
          </a:prstGeom>
          <a:noFill/>
          <a:ln w="9525">
            <a:noFill/>
            <a:miter lim="800000"/>
            <a:headEnd/>
            <a:tailEnd/>
          </a:ln>
        </p:spPr>
      </p:pic>
      <p:sp>
        <p:nvSpPr>
          <p:cNvPr id="37901" name="Oval 17"/>
          <p:cNvSpPr>
            <a:spLocks noChangeArrowheads="1"/>
          </p:cNvSpPr>
          <p:nvPr/>
        </p:nvSpPr>
        <p:spPr bwMode="auto">
          <a:xfrm>
            <a:off x="2590800" y="4902200"/>
            <a:ext cx="711200" cy="355600"/>
          </a:xfrm>
          <a:prstGeom prst="ellipse">
            <a:avLst/>
          </a:prstGeom>
          <a:noFill/>
          <a:ln w="28575">
            <a:solidFill>
              <a:srgbClr val="FF0000"/>
            </a:solidFill>
            <a:round/>
            <a:headEnd/>
            <a:tailEnd/>
          </a:ln>
        </p:spPr>
        <p:txBody>
          <a:bodyPr wrap="none" anchor="ctr"/>
          <a:lstStyle/>
          <a:p>
            <a:endParaRPr lang="it-IT"/>
          </a:p>
        </p:txBody>
      </p:sp>
      <p:sp>
        <p:nvSpPr>
          <p:cNvPr id="37902" name="Oval 18"/>
          <p:cNvSpPr>
            <a:spLocks noChangeArrowheads="1"/>
          </p:cNvSpPr>
          <p:nvPr/>
        </p:nvSpPr>
        <p:spPr bwMode="auto">
          <a:xfrm>
            <a:off x="5270500" y="4965700"/>
            <a:ext cx="825500" cy="317500"/>
          </a:xfrm>
          <a:prstGeom prst="ellipse">
            <a:avLst/>
          </a:prstGeom>
          <a:noFill/>
          <a:ln w="28575">
            <a:solidFill>
              <a:srgbClr val="FF0000"/>
            </a:solidFill>
            <a:round/>
            <a:headEnd/>
            <a:tailEnd/>
          </a:ln>
        </p:spPr>
        <p:txBody>
          <a:bodyPr wrap="none" anchor="ctr"/>
          <a:lstStyle/>
          <a:p>
            <a:endParaRPr lang="it-IT"/>
          </a:p>
        </p:txBody>
      </p:sp>
      <p:grpSp>
        <p:nvGrpSpPr>
          <p:cNvPr id="15" name="Group 30"/>
          <p:cNvGrpSpPr>
            <a:grpSpLocks/>
          </p:cNvGrpSpPr>
          <p:nvPr/>
        </p:nvGrpSpPr>
        <p:grpSpPr bwMode="auto">
          <a:xfrm>
            <a:off x="8316913" y="5734050"/>
            <a:ext cx="647700" cy="903288"/>
            <a:chOff x="2501" y="2750"/>
            <a:chExt cx="833" cy="1114"/>
          </a:xfrm>
        </p:grpSpPr>
        <p:sp>
          <p:nvSpPr>
            <p:cNvPr id="16"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17" name="Object 32"/>
            <p:cNvGraphicFramePr>
              <a:graphicFrameLocks/>
            </p:cNvGraphicFramePr>
            <p:nvPr/>
          </p:nvGraphicFramePr>
          <p:xfrm>
            <a:off x="2561" y="2769"/>
            <a:ext cx="728" cy="1023"/>
          </p:xfrm>
          <a:graphic>
            <a:graphicData uri="http://schemas.openxmlformats.org/presentationml/2006/ole">
              <p:oleObj spid="_x0000_s145410" name="Paint Shop Pro Image" r:id="rId5" imgW="1761840" imgH="2228760" progId="">
                <p:embed/>
              </p:oleObj>
            </a:graphicData>
          </a:graphic>
        </p:graphicFrame>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CAC"/>
            </a:gs>
            <a:gs pos="12000">
              <a:srgbClr val="E6D78A"/>
            </a:gs>
            <a:gs pos="30000">
              <a:srgbClr val="C7AC4C"/>
            </a:gs>
            <a:gs pos="45000">
              <a:srgbClr val="E6D78A"/>
            </a:gs>
            <a:gs pos="77000">
              <a:srgbClr val="C7AC4C"/>
            </a:gs>
            <a:gs pos="100000">
              <a:srgbClr val="E6DCAC"/>
            </a:gs>
          </a:gsLst>
          <a:lin ang="2400000" scaled="0"/>
        </a:gradFill>
        <a:effectLst/>
      </p:bgPr>
    </p:bg>
    <p:spTree>
      <p:nvGrpSpPr>
        <p:cNvPr id="1" name=""/>
        <p:cNvGrpSpPr/>
        <p:nvPr/>
      </p:nvGrpSpPr>
      <p:grpSpPr>
        <a:xfrm>
          <a:off x="0" y="0"/>
          <a:ext cx="0" cy="0"/>
          <a:chOff x="0" y="0"/>
          <a:chExt cx="0" cy="0"/>
        </a:xfrm>
      </p:grpSpPr>
      <p:pic>
        <p:nvPicPr>
          <p:cNvPr id="22530" name="Picture 2" descr="http://www.cermav.cnrs.fr/glyco3d/lessons/cellulose/contenu/figures/McCann3click.gif"/>
          <p:cNvPicPr>
            <a:picLocks noChangeAspect="1" noChangeArrowheads="1"/>
          </p:cNvPicPr>
          <p:nvPr/>
        </p:nvPicPr>
        <p:blipFill>
          <a:blip r:embed="rId2"/>
          <a:srcRect/>
          <a:stretch>
            <a:fillRect/>
          </a:stretch>
        </p:blipFill>
        <p:spPr bwMode="auto">
          <a:xfrm>
            <a:off x="1976438" y="1400175"/>
            <a:ext cx="5200650" cy="3590925"/>
          </a:xfrm>
          <a:prstGeom prst="rect">
            <a:avLst/>
          </a:prstGeom>
          <a:ln w="9525">
            <a:noFill/>
            <a:miter lim="800000"/>
            <a:headEnd/>
            <a:tailEnd/>
          </a:ln>
        </p:spPr>
      </p:pic>
      <p:sp useBgFill="1">
        <p:nvSpPr>
          <p:cNvPr id="3" name="CasellaDiTesto 2"/>
          <p:cNvSpPr txBox="1">
            <a:spLocks noChangeArrowheads="1"/>
          </p:cNvSpPr>
          <p:nvPr/>
        </p:nvSpPr>
        <p:spPr bwMode="auto">
          <a:xfrm>
            <a:off x="1588" y="0"/>
            <a:ext cx="9142412" cy="1382713"/>
          </a:xfrm>
          <a:prstGeom prst="rect">
            <a:avLst/>
          </a:prstGeom>
          <a:ln w="9525">
            <a:noFill/>
            <a:miter lim="800000"/>
            <a:headEnd/>
            <a:tailEnd/>
          </a:ln>
        </p:spPr>
        <p:txBody>
          <a:bodyPr/>
          <a:lstStyle/>
          <a:p>
            <a:r>
              <a:rPr lang="en-US" sz="1400" b="1" dirty="0">
                <a:solidFill>
                  <a:srgbClr val="FF0000"/>
                </a:solidFill>
              </a:rPr>
              <a:t>The hemicelluloses  </a:t>
            </a:r>
            <a:r>
              <a:rPr lang="en-US" sz="1400" dirty="0"/>
              <a:t>constitute a large number of different polysaccharide molecules actually form a matrix for the cellulose </a:t>
            </a:r>
            <a:r>
              <a:rPr lang="en-US" sz="1400" dirty="0" err="1"/>
              <a:t>microfibrils</a:t>
            </a:r>
            <a:r>
              <a:rPr lang="en-US" sz="1400" dirty="0"/>
              <a:t> involving molecular interactions such as hydrogen bonds and van </a:t>
            </a:r>
            <a:r>
              <a:rPr lang="en-US" sz="1400" dirty="0" err="1"/>
              <a:t>der</a:t>
            </a:r>
            <a:r>
              <a:rPr lang="en-US" sz="1400" dirty="0"/>
              <a:t> Waal's </a:t>
            </a:r>
            <a:r>
              <a:rPr lang="en-US" sz="1400" dirty="0" err="1"/>
              <a:t>forcess</a:t>
            </a:r>
            <a:r>
              <a:rPr lang="en-US" sz="1400" dirty="0"/>
              <a:t>. </a:t>
            </a:r>
          </a:p>
          <a:p>
            <a:r>
              <a:rPr lang="en-US" sz="1400" dirty="0" err="1"/>
              <a:t>Xyloglucans</a:t>
            </a:r>
            <a:r>
              <a:rPr lang="en-US" sz="1400" dirty="0"/>
              <a:t> are major components of the hemicelluloses of higher plant </a:t>
            </a:r>
            <a:r>
              <a:rPr lang="en-US" sz="1400" dirty="0" err="1"/>
              <a:t>dicotyledons</a:t>
            </a:r>
            <a:r>
              <a:rPr lang="en-US" sz="1400" dirty="0"/>
              <a:t> and represent 20% of dry weight primary cell wall material.</a:t>
            </a:r>
          </a:p>
          <a:p>
            <a:r>
              <a:rPr lang="en-US" sz="1400" dirty="0"/>
              <a:t> </a:t>
            </a:r>
            <a:r>
              <a:rPr lang="en-US" sz="1400" dirty="0" err="1"/>
              <a:t>Xyloglucans</a:t>
            </a:r>
            <a:r>
              <a:rPr lang="en-US" sz="1400" dirty="0"/>
              <a:t>, like the </a:t>
            </a:r>
            <a:r>
              <a:rPr lang="en-US" sz="1400" dirty="0" err="1"/>
              <a:t>xylans</a:t>
            </a:r>
            <a:r>
              <a:rPr lang="en-US" sz="1400" dirty="0"/>
              <a:t>, are closely associated with cellulose </a:t>
            </a:r>
            <a:r>
              <a:rPr lang="en-US" sz="1400" dirty="0" err="1"/>
              <a:t>microfibrils</a:t>
            </a:r>
            <a:r>
              <a:rPr lang="en-US" sz="1400" dirty="0"/>
              <a:t> through intermediary hydrogen bonds.</a:t>
            </a:r>
          </a:p>
          <a:p>
            <a:endParaRPr lang="en-US" sz="1400" dirty="0"/>
          </a:p>
          <a:p>
            <a:r>
              <a:rPr lang="en-US" sz="1400" dirty="0"/>
              <a:t>. </a:t>
            </a:r>
          </a:p>
          <a:p>
            <a:endParaRPr lang="en-US" sz="1400" dirty="0"/>
          </a:p>
          <a:p>
            <a:r>
              <a:rPr lang="en-US" sz="1400" dirty="0"/>
              <a:t> </a:t>
            </a:r>
          </a:p>
          <a:p>
            <a:endParaRPr lang="en-US" sz="1400" dirty="0"/>
          </a:p>
          <a:p>
            <a:r>
              <a:rPr lang="en-US" sz="1400" dirty="0"/>
              <a:t> </a:t>
            </a:r>
            <a:endParaRPr lang="it-IT" sz="1400" dirty="0"/>
          </a:p>
        </p:txBody>
      </p:sp>
      <p:sp useBgFill="1">
        <p:nvSpPr>
          <p:cNvPr id="5" name="CasellaDiTesto 4"/>
          <p:cNvSpPr txBox="1">
            <a:spLocks noChangeArrowheads="1"/>
          </p:cNvSpPr>
          <p:nvPr/>
        </p:nvSpPr>
        <p:spPr bwMode="auto">
          <a:xfrm>
            <a:off x="0" y="5041900"/>
            <a:ext cx="9144000" cy="1570038"/>
          </a:xfrm>
          <a:prstGeom prst="rect">
            <a:avLst/>
          </a:prstGeom>
          <a:ln w="9525">
            <a:noFill/>
            <a:miter lim="800000"/>
            <a:headEnd/>
            <a:tailEnd/>
          </a:ln>
        </p:spPr>
        <p:txBody>
          <a:bodyPr>
            <a:spAutoFit/>
          </a:bodyPr>
          <a:lstStyle/>
          <a:p>
            <a:r>
              <a:rPr lang="en-US" sz="1600" b="1" dirty="0" err="1">
                <a:solidFill>
                  <a:srgbClr val="FF0000"/>
                </a:solidFill>
              </a:rPr>
              <a:t>Pectins</a:t>
            </a:r>
            <a:r>
              <a:rPr lang="en-US" sz="1600" b="1" dirty="0">
                <a:solidFill>
                  <a:srgbClr val="FF0000"/>
                </a:solidFill>
              </a:rPr>
              <a:t> </a:t>
            </a:r>
            <a:r>
              <a:rPr lang="en-US" sz="1600" dirty="0"/>
              <a:t>constitute a major component of mono-  and </a:t>
            </a:r>
            <a:r>
              <a:rPr lang="en-US" sz="1600" dirty="0" err="1"/>
              <a:t>dicotyledon</a:t>
            </a:r>
            <a:r>
              <a:rPr lang="en-US" sz="1600" dirty="0"/>
              <a:t> higher plants, about 35% of dry weight cell wall. </a:t>
            </a:r>
          </a:p>
          <a:p>
            <a:r>
              <a:rPr lang="en-US" sz="1600" dirty="0" err="1"/>
              <a:t>Pectins</a:t>
            </a:r>
            <a:r>
              <a:rPr lang="en-US" sz="1600" dirty="0"/>
              <a:t> represent a complex range of carbohydrate molecules whose backbone is  composed chiefly of  chains of a-D-(1-4) </a:t>
            </a:r>
            <a:r>
              <a:rPr lang="en-US" sz="1600" dirty="0" err="1"/>
              <a:t>galacturonan</a:t>
            </a:r>
            <a:r>
              <a:rPr lang="en-US" sz="1600" dirty="0"/>
              <a:t> interrupted by units of   a-L-(1-2) </a:t>
            </a:r>
            <a:r>
              <a:rPr lang="en-US" sz="1600" dirty="0" err="1"/>
              <a:t>rhamnose</a:t>
            </a:r>
            <a:r>
              <a:rPr lang="en-US" sz="1600" dirty="0"/>
              <a:t> regions  that are frequently branched with side-chains composed of  neutral sugars of the </a:t>
            </a:r>
            <a:r>
              <a:rPr lang="en-US" sz="1600" dirty="0" err="1"/>
              <a:t>arabinan</a:t>
            </a:r>
            <a:r>
              <a:rPr lang="en-US" sz="1600" dirty="0"/>
              <a:t> and </a:t>
            </a:r>
            <a:r>
              <a:rPr lang="en-US" sz="1600" dirty="0" err="1"/>
              <a:t>arabino-galactan</a:t>
            </a:r>
            <a:r>
              <a:rPr lang="en-US" sz="1600" dirty="0"/>
              <a:t> type.</a:t>
            </a:r>
            <a:endParaRPr lang="it-IT"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52000">
              <a:srgbClr val="000000"/>
            </a:gs>
            <a:gs pos="20000">
              <a:srgbClr val="000040"/>
            </a:gs>
            <a:gs pos="50000">
              <a:srgbClr val="400040"/>
            </a:gs>
            <a:gs pos="75000">
              <a:srgbClr val="8F0040"/>
            </a:gs>
            <a:gs pos="89999">
              <a:srgbClr val="F27300"/>
            </a:gs>
            <a:gs pos="100000">
              <a:srgbClr val="FFBF00"/>
            </a:gs>
          </a:gsLst>
          <a:lin ang="12000000" scaled="0"/>
        </a:gradFill>
        <a:effectLst/>
      </p:bgPr>
    </p:bg>
    <p:spTree>
      <p:nvGrpSpPr>
        <p:cNvPr id="1" name=""/>
        <p:cNvGrpSpPr/>
        <p:nvPr/>
      </p:nvGrpSpPr>
      <p:grpSpPr>
        <a:xfrm>
          <a:off x="0" y="0"/>
          <a:ext cx="0" cy="0"/>
          <a:chOff x="0" y="0"/>
          <a:chExt cx="0" cy="0"/>
        </a:xfrm>
      </p:grpSpPr>
      <p:pic>
        <p:nvPicPr>
          <p:cNvPr id="38914" name="Picture 4"/>
          <p:cNvPicPr>
            <a:picLocks noGrp="1" noChangeAspect="1" noChangeArrowheads="1"/>
          </p:cNvPicPr>
          <p:nvPr>
            <p:ph idx="1"/>
          </p:nvPr>
        </p:nvPicPr>
        <p:blipFill>
          <a:blip r:embed="rId3"/>
          <a:srcRect/>
          <a:stretch>
            <a:fillRect/>
          </a:stretch>
        </p:blipFill>
        <p:spPr>
          <a:xfrm>
            <a:off x="306388" y="733425"/>
            <a:ext cx="8062912" cy="3716338"/>
          </a:xfrm>
          <a:noFill/>
        </p:spPr>
      </p:pic>
      <p:sp>
        <p:nvSpPr>
          <p:cNvPr id="38915" name="Rectangle 8"/>
          <p:cNvSpPr>
            <a:spLocks noChangeArrowheads="1"/>
          </p:cNvSpPr>
          <p:nvPr/>
        </p:nvSpPr>
        <p:spPr bwMode="auto">
          <a:xfrm>
            <a:off x="266700" y="6553200"/>
            <a:ext cx="3654425" cy="304800"/>
          </a:xfrm>
          <a:prstGeom prst="rect">
            <a:avLst/>
          </a:prstGeom>
          <a:noFill/>
          <a:ln w="9525">
            <a:noFill/>
            <a:miter lim="800000"/>
            <a:headEnd/>
            <a:tailEnd/>
          </a:ln>
        </p:spPr>
        <p:txBody>
          <a:bodyPr wrap="none" anchor="ctr">
            <a:spAutoFit/>
          </a:bodyPr>
          <a:lstStyle/>
          <a:p>
            <a:pPr algn="just"/>
            <a:r>
              <a:rPr lang="en-US" sz="1400" b="1" i="1">
                <a:solidFill>
                  <a:srgbClr val="FF0000"/>
                </a:solidFill>
                <a:latin typeface="Comic Sans MS" pitchFamily="66" charset="0"/>
              </a:rPr>
              <a:t>Larsson, Carb. Res. 302, 19-25 (1997)</a:t>
            </a:r>
          </a:p>
        </p:txBody>
      </p:sp>
      <p:sp>
        <p:nvSpPr>
          <p:cNvPr id="38916" name="Rectangle 9"/>
          <p:cNvSpPr>
            <a:spLocks noChangeArrowheads="1"/>
          </p:cNvSpPr>
          <p:nvPr/>
        </p:nvSpPr>
        <p:spPr bwMode="auto">
          <a:xfrm>
            <a:off x="993775" y="241300"/>
            <a:ext cx="3651250" cy="366713"/>
          </a:xfrm>
          <a:prstGeom prst="rect">
            <a:avLst/>
          </a:prstGeom>
          <a:noFill/>
          <a:ln w="9525">
            <a:noFill/>
            <a:miter lim="800000"/>
            <a:headEnd/>
            <a:tailEnd/>
          </a:ln>
        </p:spPr>
        <p:txBody>
          <a:bodyPr wrap="none">
            <a:spAutoFit/>
          </a:bodyPr>
          <a:lstStyle/>
          <a:p>
            <a:r>
              <a:rPr lang="it-IT" b="1">
                <a:solidFill>
                  <a:srgbClr val="FFFF00"/>
                </a:solidFill>
                <a:latin typeface="Comic Sans MS" pitchFamily="66" charset="0"/>
              </a:rPr>
              <a:t>Fitting </a:t>
            </a:r>
            <a:r>
              <a:rPr lang="it-IT" b="1" baseline="30000">
                <a:solidFill>
                  <a:srgbClr val="FFFF00"/>
                </a:solidFill>
                <a:latin typeface="Comic Sans MS" pitchFamily="66" charset="0"/>
              </a:rPr>
              <a:t>13</a:t>
            </a:r>
            <a:r>
              <a:rPr lang="it-IT" b="1">
                <a:solidFill>
                  <a:srgbClr val="FFFF00"/>
                </a:solidFill>
                <a:latin typeface="Comic Sans MS" pitchFamily="66" charset="0"/>
              </a:rPr>
              <a:t>C CP-MAS cotone: C4</a:t>
            </a:r>
            <a:endParaRPr lang="en-US" b="1">
              <a:solidFill>
                <a:srgbClr val="FFFF00"/>
              </a:solidFill>
              <a:latin typeface="Comic Sans MS" pitchFamily="66" charset="0"/>
            </a:endParaRPr>
          </a:p>
        </p:txBody>
      </p:sp>
      <p:pic>
        <p:nvPicPr>
          <p:cNvPr id="38917" name="Picture 10"/>
          <p:cNvPicPr>
            <a:picLocks noChangeAspect="1" noChangeArrowheads="1"/>
          </p:cNvPicPr>
          <p:nvPr/>
        </p:nvPicPr>
        <p:blipFill>
          <a:blip r:embed="rId4"/>
          <a:srcRect/>
          <a:stretch>
            <a:fillRect/>
          </a:stretch>
        </p:blipFill>
        <p:spPr bwMode="auto">
          <a:xfrm>
            <a:off x="285750" y="4683125"/>
            <a:ext cx="6794500" cy="1682750"/>
          </a:xfrm>
          <a:prstGeom prst="rect">
            <a:avLst/>
          </a:prstGeom>
          <a:noFill/>
          <a:ln w="9525">
            <a:noFill/>
            <a:miter lim="800000"/>
            <a:headEnd/>
            <a:tailEnd/>
          </a:ln>
        </p:spPr>
      </p:pic>
      <p:sp>
        <p:nvSpPr>
          <p:cNvPr id="38918" name="Oval 11"/>
          <p:cNvSpPr>
            <a:spLocks noChangeArrowheads="1"/>
          </p:cNvSpPr>
          <p:nvPr/>
        </p:nvSpPr>
        <p:spPr bwMode="auto">
          <a:xfrm>
            <a:off x="2235200" y="4610100"/>
            <a:ext cx="711200" cy="355600"/>
          </a:xfrm>
          <a:prstGeom prst="ellipse">
            <a:avLst/>
          </a:prstGeom>
          <a:noFill/>
          <a:ln w="28575">
            <a:solidFill>
              <a:srgbClr val="FF0000"/>
            </a:solidFill>
            <a:round/>
            <a:headEnd/>
            <a:tailEnd/>
          </a:ln>
        </p:spPr>
        <p:txBody>
          <a:bodyPr wrap="none" anchor="ctr"/>
          <a:lstStyle/>
          <a:p>
            <a:endParaRPr lang="it-IT"/>
          </a:p>
        </p:txBody>
      </p:sp>
      <p:sp>
        <p:nvSpPr>
          <p:cNvPr id="38919" name="Oval 12"/>
          <p:cNvSpPr>
            <a:spLocks noChangeArrowheads="1"/>
          </p:cNvSpPr>
          <p:nvPr/>
        </p:nvSpPr>
        <p:spPr bwMode="auto">
          <a:xfrm>
            <a:off x="4572000" y="4622800"/>
            <a:ext cx="901700" cy="355600"/>
          </a:xfrm>
          <a:prstGeom prst="ellipse">
            <a:avLst/>
          </a:prstGeom>
          <a:noFill/>
          <a:ln w="28575">
            <a:solidFill>
              <a:srgbClr val="FF0000"/>
            </a:solidFill>
            <a:round/>
            <a:headEnd/>
            <a:tailEnd/>
          </a:ln>
        </p:spPr>
        <p:txBody>
          <a:bodyPr wrap="none" anchor="ctr"/>
          <a:lstStyle/>
          <a:p>
            <a:endParaRPr lang="it-IT"/>
          </a:p>
        </p:txBody>
      </p:sp>
      <p:grpSp>
        <p:nvGrpSpPr>
          <p:cNvPr id="8" name="Group 30"/>
          <p:cNvGrpSpPr>
            <a:grpSpLocks/>
          </p:cNvGrpSpPr>
          <p:nvPr/>
        </p:nvGrpSpPr>
        <p:grpSpPr bwMode="auto">
          <a:xfrm>
            <a:off x="8316913" y="5745625"/>
            <a:ext cx="647700" cy="903288"/>
            <a:chOff x="2501" y="2750"/>
            <a:chExt cx="833" cy="1114"/>
          </a:xfrm>
        </p:grpSpPr>
        <p:sp>
          <p:nvSpPr>
            <p:cNvPr id="9"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10" name="Object 32"/>
            <p:cNvGraphicFramePr>
              <a:graphicFrameLocks/>
            </p:cNvGraphicFramePr>
            <p:nvPr/>
          </p:nvGraphicFramePr>
          <p:xfrm>
            <a:off x="2561" y="2769"/>
            <a:ext cx="728" cy="1023"/>
          </p:xfrm>
          <a:graphic>
            <a:graphicData uri="http://schemas.openxmlformats.org/presentationml/2006/ole">
              <p:oleObj spid="_x0000_s146434" name="Paint Shop Pro Image" r:id="rId5" imgW="1761840" imgH="2228760" progId="">
                <p:embed/>
              </p:oleObj>
            </a:graphicData>
          </a:graphic>
        </p:graphicFrame>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61988" y="1781175"/>
            <a:ext cx="7820025" cy="923330"/>
          </a:xfrm>
          <a:prstGeom prst="rect">
            <a:avLst/>
          </a:prstGeom>
          <a:noFill/>
          <a:ln w="12700" cap="sq">
            <a:noFill/>
            <a:miter lim="800000"/>
            <a:headEnd type="none" w="sm" len="sm"/>
            <a:tailEnd type="none" w="sm" len="sm"/>
          </a:ln>
          <a:effectLst/>
        </p:spPr>
        <p:txBody>
          <a:bodyPr>
            <a:spAutoFit/>
          </a:bodyPr>
          <a:lstStyle/>
          <a:p>
            <a:pPr algn="just">
              <a:spcBef>
                <a:spcPct val="50000"/>
              </a:spcBef>
              <a:buSzPct val="85000"/>
            </a:pPr>
            <a:r>
              <a:rPr lang="it-IT" dirty="0" smtClean="0"/>
              <a:t>Il peso </a:t>
            </a:r>
            <a:r>
              <a:rPr lang="it-IT" dirty="0"/>
              <a:t>molecolare dei polimeri </a:t>
            </a:r>
            <a:r>
              <a:rPr lang="it-IT" dirty="0" smtClean="0"/>
              <a:t>richiede un discorso diverso </a:t>
            </a:r>
            <a:r>
              <a:rPr lang="it-IT" dirty="0"/>
              <a:t>da quello delle molecole piccole e non solo per il fatto che i pesi molecolari dei polimeri sono veramente elevati.</a:t>
            </a:r>
            <a:endParaRPr lang="it-IT" i="1" dirty="0"/>
          </a:p>
        </p:txBody>
      </p:sp>
      <p:sp>
        <p:nvSpPr>
          <p:cNvPr id="25603" name="Text Box 3"/>
          <p:cNvSpPr txBox="1">
            <a:spLocks noChangeArrowheads="1"/>
          </p:cNvSpPr>
          <p:nvPr/>
        </p:nvSpPr>
        <p:spPr bwMode="auto">
          <a:xfrm>
            <a:off x="1163638" y="1092200"/>
            <a:ext cx="6462712" cy="476250"/>
          </a:xfrm>
          <a:prstGeom prst="rect">
            <a:avLst/>
          </a:prstGeom>
          <a:noFill/>
          <a:ln w="12700" cap="sq">
            <a:noFill/>
            <a:miter lim="800000"/>
            <a:headEnd type="none" w="sm" len="sm"/>
            <a:tailEnd type="none" w="sm" len="sm"/>
          </a:ln>
          <a:effectLst/>
        </p:spPr>
        <p:txBody>
          <a:bodyPr wrap="none">
            <a:spAutoFit/>
          </a:bodyPr>
          <a:lstStyle/>
          <a:p>
            <a:pPr>
              <a:lnSpc>
                <a:spcPct val="90000"/>
              </a:lnSpc>
              <a:spcBef>
                <a:spcPct val="20000"/>
              </a:spcBef>
              <a:buSzPct val="85000"/>
            </a:pPr>
            <a:r>
              <a:rPr lang="it-IT" sz="2800" b="1">
                <a:solidFill>
                  <a:schemeClr val="tx2"/>
                </a:solidFill>
              </a:rPr>
              <a:t>DEFINIZIONI DI PESO MOLECOLARE</a:t>
            </a:r>
          </a:p>
        </p:txBody>
      </p:sp>
      <p:sp>
        <p:nvSpPr>
          <p:cNvPr id="25604" name="Text Box 4"/>
          <p:cNvSpPr txBox="1">
            <a:spLocks noChangeArrowheads="1"/>
          </p:cNvSpPr>
          <p:nvPr/>
        </p:nvSpPr>
        <p:spPr bwMode="auto">
          <a:xfrm>
            <a:off x="657225" y="3084513"/>
            <a:ext cx="7829550" cy="2816225"/>
          </a:xfrm>
          <a:prstGeom prst="rect">
            <a:avLst/>
          </a:prstGeom>
          <a:noFill/>
          <a:ln w="12700" cap="sq">
            <a:noFill/>
            <a:miter lim="800000"/>
            <a:headEnd type="none" w="sm" len="sm"/>
            <a:tailEnd type="none" w="sm" len="sm"/>
          </a:ln>
          <a:effectLst/>
        </p:spPr>
        <p:txBody>
          <a:bodyPr>
            <a:spAutoFit/>
          </a:bodyPr>
          <a:lstStyle/>
          <a:p>
            <a:pPr algn="just">
              <a:lnSpc>
                <a:spcPct val="90000"/>
              </a:lnSpc>
              <a:spcBef>
                <a:spcPct val="20000"/>
              </a:spcBef>
              <a:buSzPct val="85000"/>
            </a:pPr>
            <a:r>
              <a:rPr lang="it-IT" i="1" dirty="0"/>
              <a:t>I polimeri sono diversi. Immaginate un polietilene. Se abbiamo un campione di polietilene, ed alcune catene hanno cinquantamila atomi di carbonio al loro interno, ed altre ne hanno cinquantamila più due, questa piccola differenza non apporterà alcun cambiamento. In pratica non si trova mai un campione di un polimero sintetico nel quale tutte le catene abbiano lo stesso peso molecolare. Abbiamo invece una curva a campana che indica la distribuzione dei pesi molecolari. Alcune catene polimeriche saranno molto più grandi di altre, all'estremità superiore della curva. Altre, molto piccole, si troveranno all'estremità inferiore della curva. Il numero più grande di solito è raggruppato intorno ad un punto centrale, il punto più alto della curva.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66750" y="1244600"/>
            <a:ext cx="7808913" cy="4548188"/>
          </a:xfrm>
          <a:prstGeom prst="rect">
            <a:avLst/>
          </a:prstGeom>
          <a:noFill/>
          <a:ln w="12700" cap="sq">
            <a:noFill/>
            <a:miter lim="800000"/>
            <a:headEnd type="none" w="sm" len="sm"/>
            <a:tailEnd type="none" w="sm" len="sm"/>
          </a:ln>
          <a:effectLst/>
        </p:spPr>
        <p:txBody>
          <a:bodyPr>
            <a:spAutoFit/>
          </a:bodyPr>
          <a:lstStyle/>
          <a:p>
            <a:pPr algn="just">
              <a:buSzPct val="85000"/>
            </a:pPr>
            <a:r>
              <a:rPr lang="it-IT"/>
              <a:t>Quando si parla di polimeri quindi vengono presi in considerazione i pesi molecolari medi.</a:t>
            </a:r>
          </a:p>
          <a:p>
            <a:pPr algn="just">
              <a:buSzPct val="85000"/>
            </a:pPr>
            <a:r>
              <a:rPr lang="it-IT"/>
              <a:t>La media può essere calcolata in diversi modi, ed ogni metodo ha il suo valore.</a:t>
            </a:r>
          </a:p>
          <a:p>
            <a:pPr algn="just">
              <a:spcBef>
                <a:spcPct val="50000"/>
              </a:spcBef>
              <a:buSzPct val="85000"/>
            </a:pPr>
            <a:r>
              <a:rPr lang="it-IT"/>
              <a:t>  </a:t>
            </a:r>
          </a:p>
          <a:p>
            <a:pPr algn="just">
              <a:buSzPct val="85000"/>
              <a:buFontTx/>
              <a:buChar char="•"/>
            </a:pPr>
            <a:r>
              <a:rPr lang="it-IT" sz="2000" b="1">
                <a:solidFill>
                  <a:srgbClr val="FF0000"/>
                </a:solidFill>
              </a:rPr>
              <a:t> Peso molecolare medio numerico, Mn</a:t>
            </a:r>
          </a:p>
          <a:p>
            <a:pPr algn="just">
              <a:buSzPct val="85000"/>
            </a:pPr>
            <a:r>
              <a:rPr lang="it-IT"/>
              <a:t>Il peso molecolare medio numerico è praticamente il peso totale di tutte le molecole polimeriche di un campione, diviso per il numero totale di molecole polimeriche dello stesso campione. </a:t>
            </a:r>
          </a:p>
          <a:p>
            <a:pPr>
              <a:spcBef>
                <a:spcPct val="50000"/>
              </a:spcBef>
              <a:buSzPct val="85000"/>
            </a:pPr>
            <a:endParaRPr lang="it-IT"/>
          </a:p>
          <a:p>
            <a:pPr algn="just">
              <a:buSzPct val="85000"/>
              <a:buFontTx/>
              <a:buChar char="•"/>
            </a:pPr>
            <a:r>
              <a:rPr lang="it-IT" sz="2000" b="1">
                <a:solidFill>
                  <a:srgbClr val="FF0000"/>
                </a:solidFill>
              </a:rPr>
              <a:t> Peso molecolare medio ponderale, Mw </a:t>
            </a:r>
          </a:p>
          <a:p>
            <a:pPr algn="just">
              <a:buSzPct val="85000"/>
            </a:pPr>
            <a:r>
              <a:rPr lang="it-IT"/>
              <a:t>Il peso molecolare medio ponderale è leggermente più complicato. E' basato sul fatto che una grande molecola contiene una quantità maggiore della massa totale del campione di polimero rispetto alla quantità contenuta dalle molecole più piccole.</a:t>
            </a:r>
          </a:p>
        </p:txBody>
      </p:sp>
      <p:grpSp>
        <p:nvGrpSpPr>
          <p:cNvPr id="3" name="Group 30"/>
          <p:cNvGrpSpPr>
            <a:grpSpLocks/>
          </p:cNvGrpSpPr>
          <p:nvPr/>
        </p:nvGrpSpPr>
        <p:grpSpPr bwMode="auto">
          <a:xfrm>
            <a:off x="8316913" y="5734050"/>
            <a:ext cx="647700" cy="903288"/>
            <a:chOff x="2501" y="2750"/>
            <a:chExt cx="833" cy="1114"/>
          </a:xfrm>
        </p:grpSpPr>
        <p:sp>
          <p:nvSpPr>
            <p:cNvPr id="4"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5" name="Object 32"/>
            <p:cNvGraphicFramePr>
              <a:graphicFrameLocks/>
            </p:cNvGraphicFramePr>
            <p:nvPr/>
          </p:nvGraphicFramePr>
          <p:xfrm>
            <a:off x="2561" y="2798"/>
            <a:ext cx="728" cy="1023"/>
          </p:xfrm>
          <a:graphic>
            <a:graphicData uri="http://schemas.openxmlformats.org/presentationml/2006/ole">
              <p:oleObj spid="_x0000_s104449" name="Paint Shop Pro Image" r:id="rId3" imgW="1761840" imgH="2228760" progId="">
                <p:embed/>
              </p:oleObj>
            </a:graphicData>
          </a:graphic>
        </p:graphicFrame>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49263" y="1120775"/>
            <a:ext cx="8245475" cy="1525588"/>
          </a:xfrm>
          <a:prstGeom prst="rect">
            <a:avLst/>
          </a:prstGeom>
          <a:noFill/>
          <a:ln w="12700" cap="sq">
            <a:noFill/>
            <a:miter lim="800000"/>
            <a:headEnd type="none" w="sm" len="sm"/>
            <a:tailEnd type="none" w="sm" len="sm"/>
          </a:ln>
          <a:effectLst/>
        </p:spPr>
        <p:txBody>
          <a:bodyPr>
            <a:spAutoFit/>
          </a:bodyPr>
          <a:lstStyle/>
          <a:p>
            <a:pPr algn="just">
              <a:buSzPct val="85000"/>
            </a:pPr>
            <a:r>
              <a:rPr lang="it-IT" sz="2200" b="1">
                <a:solidFill>
                  <a:srgbClr val="FF0000"/>
                </a:solidFill>
              </a:rPr>
              <a:t>Distribuzione</a:t>
            </a:r>
            <a:endParaRPr lang="it-IT" sz="2200"/>
          </a:p>
          <a:p>
            <a:pPr algn="just">
              <a:buSzPct val="85000"/>
            </a:pPr>
            <a:r>
              <a:rPr lang="it-IT"/>
              <a:t>Nessuno di questi “pesi medi”, preso singolarmente, è completo. Normalmente la cosa migliore è cercare di conoscere la distribuzione del peso molecolare. La distribuzione è un grafico dove viene rappresentato il peso molecolare sull'asse x e la quantità di polimero di un determinato peso molecolare sull'asse y.</a:t>
            </a:r>
          </a:p>
        </p:txBody>
      </p:sp>
      <p:pic>
        <p:nvPicPr>
          <p:cNvPr id="30723" name="Picture 3" descr="pesomolec"/>
          <p:cNvPicPr>
            <a:picLocks noChangeAspect="1" noChangeArrowheads="1"/>
          </p:cNvPicPr>
          <p:nvPr/>
        </p:nvPicPr>
        <p:blipFill>
          <a:blip r:embed="rId3"/>
          <a:srcRect/>
          <a:stretch>
            <a:fillRect/>
          </a:stretch>
        </p:blipFill>
        <p:spPr bwMode="auto">
          <a:xfrm>
            <a:off x="1751013" y="2759075"/>
            <a:ext cx="5387975" cy="3429000"/>
          </a:xfrm>
          <a:prstGeom prst="rect">
            <a:avLst/>
          </a:prstGeom>
          <a:solidFill>
            <a:schemeClr val="accent1"/>
          </a:solidFill>
        </p:spPr>
      </p:pic>
      <p:grpSp>
        <p:nvGrpSpPr>
          <p:cNvPr id="4" name="Group 30"/>
          <p:cNvGrpSpPr>
            <a:grpSpLocks/>
          </p:cNvGrpSpPr>
          <p:nvPr/>
        </p:nvGrpSpPr>
        <p:grpSpPr bwMode="auto">
          <a:xfrm>
            <a:off x="8316913" y="5734050"/>
            <a:ext cx="647700" cy="903288"/>
            <a:chOff x="2501" y="2750"/>
            <a:chExt cx="833" cy="1114"/>
          </a:xfrm>
        </p:grpSpPr>
        <p:sp>
          <p:nvSpPr>
            <p:cNvPr id="5"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6" name="Object 32"/>
            <p:cNvGraphicFramePr>
              <a:graphicFrameLocks/>
            </p:cNvGraphicFramePr>
            <p:nvPr/>
          </p:nvGraphicFramePr>
          <p:xfrm>
            <a:off x="2561" y="2798"/>
            <a:ext cx="728" cy="1023"/>
          </p:xfrm>
          <a:graphic>
            <a:graphicData uri="http://schemas.openxmlformats.org/presentationml/2006/ole">
              <p:oleObj spid="_x0000_s103425" name="Paint Shop Pro Image" r:id="rId4" imgW="1761840" imgH="2228760" progId="">
                <p:embed/>
              </p:oleObj>
            </a:graphicData>
          </a:graphic>
        </p:graphicFrame>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38914" name="Picture 2"/>
          <p:cNvPicPr>
            <a:picLocks noChangeArrowheads="1"/>
          </p:cNvPicPr>
          <p:nvPr/>
        </p:nvPicPr>
        <p:blipFill>
          <a:blip r:embed="rId3"/>
          <a:srcRect/>
          <a:stretch>
            <a:fillRect/>
          </a:stretch>
        </p:blipFill>
        <p:spPr bwMode="auto">
          <a:xfrm>
            <a:off x="1466850" y="1800225"/>
            <a:ext cx="4524375" cy="4295775"/>
          </a:xfrm>
          <a:prstGeom prst="rect">
            <a:avLst/>
          </a:prstGeom>
          <a:noFill/>
          <a:ln w="12700">
            <a:noFill/>
            <a:miter lim="800000"/>
            <a:headEnd/>
            <a:tailEnd/>
          </a:ln>
          <a:effectLst/>
        </p:spPr>
      </p:pic>
      <p:sp>
        <p:nvSpPr>
          <p:cNvPr id="38915" name="Rectangle 3"/>
          <p:cNvSpPr>
            <a:spLocks noChangeArrowheads="1"/>
          </p:cNvSpPr>
          <p:nvPr/>
        </p:nvSpPr>
        <p:spPr bwMode="auto">
          <a:xfrm>
            <a:off x="1628775" y="688975"/>
            <a:ext cx="5886450" cy="942975"/>
          </a:xfrm>
          <a:prstGeom prst="rect">
            <a:avLst/>
          </a:prstGeom>
          <a:noFill/>
          <a:ln w="12700">
            <a:noFill/>
            <a:miter lim="800000"/>
            <a:headEnd/>
            <a:tailEnd/>
          </a:ln>
          <a:effectLst/>
        </p:spPr>
        <p:txBody>
          <a:bodyPr lIns="90488" tIns="44450" rIns="90488" bIns="44450">
            <a:spAutoFit/>
          </a:bodyPr>
          <a:lstStyle/>
          <a:p>
            <a:pPr algn="ctr" defTabSz="762000" eaLnBrk="0" hangingPunct="0">
              <a:spcBef>
                <a:spcPct val="50000"/>
              </a:spcBef>
            </a:pPr>
            <a:r>
              <a:rPr lang="en-US" sz="2800" b="1">
                <a:solidFill>
                  <a:schemeClr val="tx2"/>
                </a:solidFill>
                <a:latin typeface="Univers" pitchFamily="34" charset="0"/>
              </a:rPr>
              <a:t>Calibrazione in GPC utilizzando uno standard narrow</a:t>
            </a:r>
            <a:endParaRPr lang="en-US" sz="2800" b="1">
              <a:latin typeface="Univers" pitchFamily="34" charset="0"/>
            </a:endParaRPr>
          </a:p>
        </p:txBody>
      </p:sp>
      <p:sp>
        <p:nvSpPr>
          <p:cNvPr id="38916" name="Rectangle 4"/>
          <p:cNvSpPr>
            <a:spLocks noChangeArrowheads="1"/>
          </p:cNvSpPr>
          <p:nvPr/>
        </p:nvSpPr>
        <p:spPr bwMode="auto">
          <a:xfrm>
            <a:off x="6019800" y="2209800"/>
            <a:ext cx="2590800" cy="1271588"/>
          </a:xfrm>
          <a:prstGeom prst="rect">
            <a:avLst/>
          </a:prstGeom>
          <a:noFill/>
          <a:ln w="12700">
            <a:solidFill>
              <a:schemeClr val="tx1"/>
            </a:solidFill>
            <a:miter lim="800000"/>
            <a:headEnd/>
            <a:tailEnd/>
          </a:ln>
          <a:effectLst/>
        </p:spPr>
        <p:txBody>
          <a:bodyPr lIns="90488" tIns="44450" rIns="90488" bIns="44450">
            <a:spAutoFit/>
          </a:bodyPr>
          <a:lstStyle/>
          <a:p>
            <a:pPr defTabSz="762000" eaLnBrk="0" hangingPunct="0">
              <a:spcBef>
                <a:spcPct val="50000"/>
              </a:spcBef>
            </a:pPr>
            <a:r>
              <a:rPr lang="en-US" sz="1400" b="1"/>
              <a:t>Iniezioni di standard narrow multipli riducono il tempo necessario alla calibrazione del sistema</a:t>
            </a:r>
          </a:p>
          <a:p>
            <a:pPr defTabSz="762000" eaLnBrk="0" hangingPunct="0">
              <a:spcBef>
                <a:spcPct val="50000"/>
              </a:spcBef>
            </a:pPr>
            <a:r>
              <a:rPr lang="en-US" sz="1400" b="1">
                <a:solidFill>
                  <a:srgbClr val="063DE8"/>
                </a:solidFill>
              </a:rPr>
              <a:t>Injection 1</a:t>
            </a:r>
            <a:r>
              <a:rPr lang="en-US" sz="1400" b="1"/>
              <a:t>      </a:t>
            </a:r>
            <a:r>
              <a:rPr lang="en-US" sz="1400" b="1">
                <a:solidFill>
                  <a:srgbClr val="FF0000"/>
                </a:solidFill>
              </a:rPr>
              <a:t>Injection 2</a:t>
            </a:r>
          </a:p>
        </p:txBody>
      </p:sp>
      <p:sp>
        <p:nvSpPr>
          <p:cNvPr id="38917" name="Rectangle 5"/>
          <p:cNvSpPr>
            <a:spLocks noChangeArrowheads="1"/>
          </p:cNvSpPr>
          <p:nvPr/>
        </p:nvSpPr>
        <p:spPr bwMode="auto">
          <a:xfrm>
            <a:off x="6172200" y="4016375"/>
            <a:ext cx="2311400" cy="1165225"/>
          </a:xfrm>
          <a:prstGeom prst="rect">
            <a:avLst/>
          </a:prstGeom>
          <a:noFill/>
          <a:ln w="12700">
            <a:solidFill>
              <a:schemeClr val="tx1"/>
            </a:solidFill>
            <a:miter lim="800000"/>
            <a:headEnd/>
            <a:tailEnd/>
          </a:ln>
          <a:effectLst/>
        </p:spPr>
        <p:txBody>
          <a:bodyPr lIns="90488" tIns="44450" rIns="90488" bIns="44450">
            <a:spAutoFit/>
          </a:bodyPr>
          <a:lstStyle/>
          <a:p>
            <a:pPr defTabSz="762000" eaLnBrk="0" hangingPunct="0">
              <a:spcBef>
                <a:spcPct val="50000"/>
              </a:spcBef>
            </a:pPr>
            <a:r>
              <a:rPr lang="en-US" sz="1400" b="1"/>
              <a:t>I picchi degli standard devono essere completamente risolti per ottenere tempi di ritenzione ripetibili</a:t>
            </a:r>
          </a:p>
        </p:txBody>
      </p:sp>
      <p:sp>
        <p:nvSpPr>
          <p:cNvPr id="38918" name="Text Box 6"/>
          <p:cNvSpPr txBox="1">
            <a:spLocks noChangeArrowheads="1"/>
          </p:cNvSpPr>
          <p:nvPr/>
        </p:nvSpPr>
        <p:spPr bwMode="auto">
          <a:xfrm>
            <a:off x="1905000" y="3124200"/>
            <a:ext cx="1676400" cy="304800"/>
          </a:xfrm>
          <a:prstGeom prst="rect">
            <a:avLst/>
          </a:prstGeom>
          <a:noFill/>
          <a:ln w="9525">
            <a:noFill/>
            <a:miter lim="800000"/>
            <a:headEnd/>
            <a:tailEnd/>
          </a:ln>
          <a:effectLst/>
        </p:spPr>
        <p:txBody>
          <a:bodyPr>
            <a:spAutoFit/>
          </a:bodyPr>
          <a:lstStyle/>
          <a:p>
            <a:pPr eaLnBrk="0" hangingPunct="0">
              <a:spcBef>
                <a:spcPct val="50000"/>
              </a:spcBef>
            </a:pPr>
            <a:r>
              <a:rPr lang="en-GB" sz="1400" b="1">
                <a:solidFill>
                  <a:srgbClr val="0000FF"/>
                </a:solidFill>
              </a:rPr>
              <a:t>Inj 1</a:t>
            </a:r>
            <a:endParaRPr lang="en-GB" sz="2400">
              <a:latin typeface="Times New Roman" pitchFamily="18" charset="0"/>
            </a:endParaRPr>
          </a:p>
        </p:txBody>
      </p:sp>
      <p:sp>
        <p:nvSpPr>
          <p:cNvPr id="38919" name="Text Box 7"/>
          <p:cNvSpPr txBox="1">
            <a:spLocks noChangeArrowheads="1"/>
          </p:cNvSpPr>
          <p:nvPr/>
        </p:nvSpPr>
        <p:spPr bwMode="auto">
          <a:xfrm>
            <a:off x="2286000" y="3048000"/>
            <a:ext cx="1066800" cy="304800"/>
          </a:xfrm>
          <a:prstGeom prst="rect">
            <a:avLst/>
          </a:prstGeom>
          <a:noFill/>
          <a:ln w="9525">
            <a:noFill/>
            <a:miter lim="800000"/>
            <a:headEnd/>
            <a:tailEnd/>
          </a:ln>
          <a:effectLst/>
        </p:spPr>
        <p:txBody>
          <a:bodyPr>
            <a:spAutoFit/>
          </a:bodyPr>
          <a:lstStyle/>
          <a:p>
            <a:pPr eaLnBrk="0" hangingPunct="0">
              <a:spcBef>
                <a:spcPct val="50000"/>
              </a:spcBef>
            </a:pPr>
            <a:r>
              <a:rPr lang="en-GB" sz="1400" b="1">
                <a:solidFill>
                  <a:srgbClr val="FF0000"/>
                </a:solidFill>
              </a:rPr>
              <a:t>Inj 2</a:t>
            </a:r>
            <a:endParaRPr lang="en-GB" sz="2400">
              <a:latin typeface="Times New Roman" pitchFamily="18" charset="0"/>
            </a:endParaRPr>
          </a:p>
        </p:txBody>
      </p:sp>
      <p:grpSp>
        <p:nvGrpSpPr>
          <p:cNvPr id="8" name="Group 30"/>
          <p:cNvGrpSpPr>
            <a:grpSpLocks/>
          </p:cNvGrpSpPr>
          <p:nvPr/>
        </p:nvGrpSpPr>
        <p:grpSpPr bwMode="auto">
          <a:xfrm>
            <a:off x="8316913" y="5734050"/>
            <a:ext cx="647700" cy="903288"/>
            <a:chOff x="2501" y="2750"/>
            <a:chExt cx="833" cy="1114"/>
          </a:xfrm>
        </p:grpSpPr>
        <p:sp>
          <p:nvSpPr>
            <p:cNvPr id="9" name="Rectangle 31"/>
            <p:cNvSpPr>
              <a:spLocks noChangeArrowheads="1"/>
            </p:cNvSpPr>
            <p:nvPr/>
          </p:nvSpPr>
          <p:spPr bwMode="auto">
            <a:xfrm>
              <a:off x="2501" y="2750"/>
              <a:ext cx="833" cy="1114"/>
            </a:xfrm>
            <a:prstGeom prst="rect">
              <a:avLst/>
            </a:prstGeom>
            <a:solidFill>
              <a:srgbClr val="FFFF99"/>
            </a:solidFill>
            <a:ln w="12700">
              <a:solidFill>
                <a:srgbClr val="FF3300"/>
              </a:solidFill>
              <a:miter lim="800000"/>
              <a:headEnd/>
              <a:tailEnd/>
            </a:ln>
            <a:effectLst/>
          </p:spPr>
          <p:txBody>
            <a:bodyPr wrap="none" anchor="ctr"/>
            <a:lstStyle/>
            <a:p>
              <a:endParaRPr lang="it-IT"/>
            </a:p>
          </p:txBody>
        </p:sp>
        <p:graphicFrame>
          <p:nvGraphicFramePr>
            <p:cNvPr id="10" name="Object 32"/>
            <p:cNvGraphicFramePr>
              <a:graphicFrameLocks/>
            </p:cNvGraphicFramePr>
            <p:nvPr/>
          </p:nvGraphicFramePr>
          <p:xfrm>
            <a:off x="2561" y="2798"/>
            <a:ext cx="728" cy="1023"/>
          </p:xfrm>
          <a:graphic>
            <a:graphicData uri="http://schemas.openxmlformats.org/presentationml/2006/ole">
              <p:oleObj spid="_x0000_s102401" name="Paint Shop Pro Image" r:id="rId4" imgW="1761840" imgH="2228760" progId="">
                <p:embed/>
              </p:oleObj>
            </a:graphicData>
          </a:graphic>
        </p:graphicFrame>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4470</TotalTime>
  <Words>2177</Words>
  <Application>Microsoft PowerPoint</Application>
  <PresentationFormat>Presentazione su schermo (4:3)</PresentationFormat>
  <Paragraphs>562</Paragraphs>
  <Slides>50</Slides>
  <Notes>5</Notes>
  <HiddenSlides>0</HiddenSlides>
  <MMClips>0</MMClips>
  <ScaleCrop>false</ScaleCrop>
  <HeadingPairs>
    <vt:vector size="6" baseType="variant">
      <vt:variant>
        <vt:lpstr>Tema</vt:lpstr>
      </vt:variant>
      <vt:variant>
        <vt:i4>4</vt:i4>
      </vt:variant>
      <vt:variant>
        <vt:lpstr>Server OLE incorporati</vt:lpstr>
      </vt:variant>
      <vt:variant>
        <vt:i4>6</vt:i4>
      </vt:variant>
      <vt:variant>
        <vt:lpstr>Titoli diapositive</vt:lpstr>
      </vt:variant>
      <vt:variant>
        <vt:i4>50</vt:i4>
      </vt:variant>
    </vt:vector>
  </HeadingPairs>
  <TitlesOfParts>
    <vt:vector size="60" baseType="lpstr">
      <vt:lpstr>Equinozio</vt:lpstr>
      <vt:lpstr>Astro</vt:lpstr>
      <vt:lpstr>Tema di Office</vt:lpstr>
      <vt:lpstr>1_Tema di Office</vt:lpstr>
      <vt:lpstr>Image</vt:lpstr>
      <vt:lpstr>Paint Shop Pro Image</vt:lpstr>
      <vt:lpstr>Document</vt:lpstr>
      <vt:lpstr>Equation</vt:lpstr>
      <vt:lpstr>Microsoft Equation 3.0</vt:lpstr>
      <vt:lpstr>ISIS/Draw Sketch</vt:lpstr>
      <vt:lpstr>Caratterizzazione chimica delle fibre cellulosiche. Analisi delle modificazioni strutturali indotte da trattamenti chimici</vt:lpstr>
      <vt:lpstr>Diapositiva 2</vt:lpstr>
      <vt:lpstr>Diapositiva 3</vt:lpstr>
      <vt:lpstr>Diapositiva 4</vt:lpstr>
      <vt:lpstr>Diapositiva 5</vt:lpstr>
      <vt:lpstr>Diapositiva 6</vt:lpstr>
      <vt:lpstr>Diapositiva 7</vt:lpstr>
      <vt:lpstr>Diapositiva 8</vt:lpstr>
      <vt:lpstr>Diapositiva 9</vt:lpstr>
      <vt:lpstr>Diapositiva 10</vt:lpstr>
      <vt:lpstr>Calibrazione Universale</vt:lpstr>
      <vt:lpstr>Diapositiva 12</vt:lpstr>
      <vt:lpstr>ABSOLUTE DETERMINATION OF MOLECULAR WEIGHT BY TDA-GPC</vt:lpstr>
      <vt:lpstr>Diapositiva 14</vt:lpstr>
      <vt:lpstr>Diapositiva 15</vt:lpstr>
      <vt:lpstr>Diapositiva 16</vt:lpstr>
      <vt:lpstr>Diapositiva 17</vt:lpstr>
      <vt:lpstr>Diapositiva 18</vt:lpstr>
      <vt:lpstr>Diapositiva 19</vt:lpstr>
      <vt:lpstr>Le tecniche di indagine risultate più utili nella caratterizzazione strutturale delle cellulose :  Raggi X </vt:lpstr>
      <vt:lpstr>Diapositiva 21</vt:lpstr>
      <vt:lpstr>Il fenomeno NMR</vt:lpstr>
      <vt:lpstr>Diapositiva 23</vt:lpstr>
      <vt:lpstr>La mutarotazione del glucosio</vt:lpstr>
      <vt:lpstr>Diapositiva 25</vt:lpstr>
      <vt:lpstr>Beta ciclo destrina una macromolecola ciclica composta da 7 anelli di glucosio</vt:lpstr>
      <vt:lpstr>CP MAS NMR di beta ciclo destrina (b-CD)</vt:lpstr>
      <vt:lpstr>Diapositiva 28</vt:lpstr>
      <vt:lpstr>Diapositiva 29</vt:lpstr>
      <vt:lpstr>Cellulosa microcristallina (CF11)</vt:lpstr>
      <vt:lpstr>Diapositiva 31</vt:lpstr>
      <vt:lpstr>Diapositiva 32</vt:lpstr>
      <vt:lpstr>Diapositiva 33</vt:lpstr>
      <vt:lpstr>Diapositiva 34</vt:lpstr>
      <vt:lpstr>Diapositiva 35</vt:lpstr>
      <vt:lpstr>Diapositiva 36</vt:lpstr>
      <vt:lpstr>Diapositiva 37</vt:lpstr>
      <vt:lpstr>Diapositiva 38</vt:lpstr>
      <vt:lpstr>Diapositiva 39</vt:lpstr>
      <vt:lpstr>Struttura cristallina cellulosa I </vt:lpstr>
      <vt:lpstr>Diapositiva 41</vt:lpstr>
      <vt:lpstr>Diapositiva 42</vt:lpstr>
      <vt:lpstr>Diapositiva 43</vt:lpstr>
      <vt:lpstr>Diapositiva 44</vt:lpstr>
      <vt:lpstr>Diapositiva 45</vt:lpstr>
      <vt:lpstr>Trasformazione di cellulosa Ia a cellulosa Ib </vt:lpstr>
      <vt:lpstr>Quantificazione delle diverse forme Allomorfe  nella cellulosa I</vt:lpstr>
      <vt:lpstr>Quantificazione delle diverse forme Allomorfe  nella cellulosa I</vt:lpstr>
      <vt:lpstr>Diapositiva 49</vt:lpstr>
      <vt:lpstr>Diapositiva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Marco Guerrini</dc:creator>
  <cp:lastModifiedBy>torri</cp:lastModifiedBy>
  <cp:revision>161</cp:revision>
  <dcterms:created xsi:type="dcterms:W3CDTF">2005-08-31T15:02:37Z</dcterms:created>
  <dcterms:modified xsi:type="dcterms:W3CDTF">2009-05-19T08:02:31Z</dcterms:modified>
</cp:coreProperties>
</file>